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80" r:id="rId4"/>
    <p:sldId id="284" r:id="rId5"/>
    <p:sldId id="315" r:id="rId6"/>
    <p:sldId id="311" r:id="rId7"/>
    <p:sldId id="312" r:id="rId8"/>
    <p:sldId id="313" r:id="rId9"/>
    <p:sldId id="273" r:id="rId10"/>
    <p:sldId id="263" r:id="rId11"/>
    <p:sldId id="329" r:id="rId12"/>
    <p:sldId id="286" r:id="rId13"/>
    <p:sldId id="260" r:id="rId14"/>
    <p:sldId id="261" r:id="rId15"/>
    <p:sldId id="320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22" r:id="rId25"/>
    <p:sldId id="304" r:id="rId26"/>
    <p:sldId id="303" r:id="rId27"/>
    <p:sldId id="317" r:id="rId28"/>
    <p:sldId id="321" r:id="rId29"/>
    <p:sldId id="319" r:id="rId30"/>
    <p:sldId id="318" r:id="rId31"/>
    <p:sldId id="298" r:id="rId32"/>
    <p:sldId id="299" r:id="rId33"/>
    <p:sldId id="301" r:id="rId34"/>
    <p:sldId id="300" r:id="rId35"/>
    <p:sldId id="302" r:id="rId36"/>
    <p:sldId id="323" r:id="rId37"/>
    <p:sldId id="324" r:id="rId38"/>
    <p:sldId id="325" r:id="rId39"/>
    <p:sldId id="326" r:id="rId40"/>
    <p:sldId id="327" r:id="rId41"/>
    <p:sldId id="328" r:id="rId42"/>
    <p:sldId id="316" r:id="rId4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4167-F7E3-5098-0E70-EEF439FBF86E}" v="515" dt="2021-10-07T04:25:23.654"/>
    <p1510:client id="{73E879D0-154F-0712-F545-AEB306618F38}" v="282" dt="2021-10-07T12:31:20.550"/>
    <p1510:client id="{7D2E9F1B-8EF0-412E-B2A7-8ED845250601}" v="1804" dt="2020-08-24T06:26:29.979"/>
    <p1510:client id="{CAA0412B-8534-4922-59CA-86C2DB6FF341}" v="1092" dt="2021-10-06T04:04:08.990"/>
    <p1510:client id="{F3D0A2E0-1D91-8F53-99BF-DC0370A688CD}" v="16" dt="2021-10-07T22:53:3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13647 5816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13900 5816 16383 0 0,'-1'0'0'0'0,"-9"0"0"0"0,-9 0 0 0 0,-7 0 0 0 0,-4 0 0 0 0,-4 0 0 0 0,1 2 0 0 0,-5 0 0 0 0,-1 0 0 0 0,2 0 0 0 0,0-1 0 0 0,2 0 0 0 0,2-1 0 0 0,2 1 0 0 0,2-1 0 0 0,3 0 0 0 0,-1-1 0 0 0,2 1 0 0 0,-2 0 0 0 0,1 0 0 0 0,-1 0 0 0 0,-2 0 0 0 0,-1 0 0 0 0,-2 0 0 0 0,-1 0 0 0 0,-1 0 0 0 0,0 0 0 0 0,1 0 0 0 0,4 0 0 0 0,3 0 0 0 0,4 0 0 0 0,4 0 0 0 0,4 0 0 0 0,5 3 0 0 0,2 7 0 0 0,4 7 0 0 0,2 6 0 0 0,3 12 0 0 0,4 7 0 0 0,3 19 0 0 0,0 11 0 0 0,0 5 0 0 0,-1 0 0 0 0,-1-5 0 0 0,-1-5 0 0 0,-1-7 0 0 0,1-4 0 0 0,-1-7 0 0 0,-1-8 0 0 0,1-7 0 0 0,-1-6 0 0 0,-1-6 0 0 0,-1-5 0 0 0,1-5 0 0 0,-1-1 0 0 0,0-3 0 0 0,0 1 0 0 0,-1-1 0 0 0,-1 0 0 0 0,1 0 0 0 0,-1 3 0 0 0,0 3 0 0 0,-1 2 0 0 0,1 2 0 0 0,0 1 0 0 0,0 2 0 0 0,0 2 0 0 0,0 1 0 0 0,0 3 0 0 0,0-1 0 0 0,2-1 0 0 0,0 0 0 0 0,0-4 0 0 0,0-4 0 0 0,0-3 0 0 0,-2-2 0 0 0,2-3 0 0 0,2-4 0 0 0,2-2 0 0 0,1-1 0 0 0,1-2 0 0 0,1 0 0 0 0,0-1 0 0 0,1-3 0 0 0,2-5 0 0 0,2-4 0 0 0,3-4 0 0 0,3-2 0 0 0,5-2 0 0 0,5-4 0 0 0,2 0 0 0 0,2 1 0 0 0,0 3 0 0 0,1 2 0 0 0,1 5 0 0 0,-2 4 0 0 0,1 5 0 0 0,-1 3 0 0 0,3 1 0 0 0,0 1 0 0 0,3 5 0 0 0,1 8 0 0 0,2 8 0 0 0,3 8 0 0 0,1 8 0 0 0,-2 6 0 0 0,6 12 0 0 0,-5 3 0 0 0,2 10 0 0 0,-4 2 0 0 0,-4 5 0 0 0,-7 3 0 0 0,-6 3 0 0 0,-6 0 0 0 0,-4 0 0 0 0,-4-2 0 0 0,-5-4 0 0 0,-4-5 0 0 0,-7-7 0 0 0,-8-7 0 0 0,-13-5 0 0 0,-7-7 0 0 0,-10-6 0 0 0,-6-6 0 0 0,-7-3 0 0 0,-6-2 0 0 0,-3-4 0 0 0,-6-3 0 0 0,-6-5 0 0 0,-2-5 0 0 0,-2-5 0 0 0,1-2 0 0 0,6-2 0 0 0,5-2 0 0 0,12 0 0 0 0,12 0 0 0 0,8-1 0 0 0,10-1 0 0 0,9-2 0 0 0,6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14279 6029 16383 0 0,'2'0'0'0'0,"1"0"0"0"0,4 0 0 0 0,5 0 0 0 0,1 0 0 0 0,3 0 0 0 0,4 0 0 0 0,1 0 0 0 0,2 0 0 0 0,2 0 0 0 0,1 0 0 0 0,-1 0 0 0 0,1 0 0 0 0,-2 0 0 0 0,-2 0 0 0 0,-1 0 0 0 0,0 0 0 0 0,-3 0 0 0 0,0 3 0 0 0,-1 6 0 0 0,0 1 0 0 0,-1 6 0 0 0,2 6 0 0 0,2 7 0 0 0,-1 7 0 0 0,1 6 0 0 0,1 4 0 0 0,0 3 0 0 0,-1-1 0 0 0,-2-4 0 0 0,-1-2 0 0 0,-4-4 0 0 0,-5-2 0 0 0,-2-1 0 0 0,-4-1 0 0 0,-1 2 0 0 0,-1 3 0 0 0,-1 4 0 0 0,-4 2 0 0 0,-6 3 0 0 0,-4 1 0 0 0,-5 1 0 0 0,-2-3 0 0 0,-3-1 0 0 0,0 1 0 0 0,0-2 0 0 0,0-1 0 0 0,1-2 0 0 0,-1 1 0 0 0,1 1 0 0 0,-1 1 0 0 0,1 2 0 0 0,-1 1 0 0 0,1 0 0 0 0,-1-1 0 0 0,1-4 0 0 0,0 0 0 0 0,1-4 0 0 0,0-3 0 0 0,2-2 0 0 0,2-3 0 0 0,-1-3 0 0 0,1-4 0 0 0,-1-1 0 0 0,0-2 0 0 0,0-2 0 0 0,0-2 0 0 0,-1-1 0 0 0,0-1 0 0 0,0-1 0 0 0,0 0 0 0 0,3-2 0 0 0,-1 0 0 0 0,3-1 0 0 0,1-2 0 0 0,3-2 0 0 0,4-2 0 0 0,9-7 0 0 0,14-10 0 0 0,13-9 0 0 0,15-11 0 0 0,10-5 0 0 0,8-3 0 0 0,6-1 0 0 0,1 2 0 0 0,2 2 0 0 0,3 6 0 0 0,0 5 0 0 0,3 8 0 0 0,0 6 0 0 0,-3 6 0 0 0,-1 3 0 0 0,-5 3 0 0 0,-5 1 0 0 0,-8 2 0 0 0,-7 3 0 0 0,-8 2 0 0 0,-8 1 0 0 0,-6 1 0 0 0,-5-1 0 0 0,-4-1 0 0 0,-3-2 0 0 0,-2-1 0 0 0,-2-2 0 0 0,0-2 0 0 0,-2 1 0 0 0,-3 2 0 0 0,1 1 0 0 0,0 0 0 0 0,0-1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15869 5681 16383 0 0,'-3'0'0'0'0,"-4"0"0"0"0,-3 0 0 0 0,0 0 0 0 0,-1 0 0 0 0,-2 0 0 0 0,-1 0 0 0 0,1 0 0 0 0,1 0 0 0 0,-1 0 0 0 0,0 1 0 0 0,3 3 0 0 0,-2 4 0 0 0,1 2 0 0 0,2 5 0 0 0,0 3 0 0 0,2 1 0 0 0,3 0 0 0 0,1-1 0 0 0,1 0 0 0 0,2 0 0 0 0,0 0 0 0 0,0-1 0 0 0,1-1 0 0 0,-1-1 0 0 0,0-1 0 0 0,4-1 0 0 0,7-1 0 0 0,4 0 0 0 0,7-3 0 0 0,7-3 0 0 0,4-2 0 0 0,6-2 0 0 0,4-1 0 0 0,0-1 0 0 0,2 0 0 0 0,1-1 0 0 0,-1 1 0 0 0,-3-1 0 0 0,-4-1 0 0 0,-4-2 0 0 0,-4-3 0 0 0,-5-1 0 0 0,-3 0 0 0 0,-3 0 0 0 0,-2 0 0 0 0,-2-1 0 0 0,-3 0 0 0 0,-2 0 0 0 0,0 0 0 0 0,-1-1 0 0 0,-2-1 0 0 0,-2-1 0 0 0,-2-2 0 0 0,-1-2 0 0 0,-3-2 0 0 0,-5-1 0 0 0,-5 0 0 0 0,-6 0 0 0 0,-4 2 0 0 0,-2 1 0 0 0,-3 4 0 0 0,0 2 0 0 0,2 3 0 0 0,2 2 0 0 0,3 2 0 0 0,4 2 0 0 0,2 1 0 0 0,0 1 0 0 0,1-1 0 0 0,-1 1 0 0 0,-1-1 0 0 0,0 0 0 0 0,-1 1 0 0 0,0-5 0 0 0,-1 0 0 0 0,0-1 0 0 0,1 0 0 0 0,2 0 0 0 0,2 2 0 0 0,0 0 0 0 0,1 0 0 0 0,1 0 0 0 0,1 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16995 5505 16383 0 0,'0'3'0'0'0,"-2"9"0"0"0,-6 14 0 0 0,-8 21 0 0 0,-8 25 0 0 0,-8 18 0 0 0,-6 16 0 0 0,-5 9 0 0 0,-4 10 0 0 0,-2 8 0 0 0,-1 2 0 0 0,-1 1 0 0 0,4-5 0 0 0,7-16 0 0 0,2-5 0 0 0,5-3 0 0 0,4-9 0 0 0,1-6 0 0 0,4-7 0 0 0,1-7 0 0 0,2-9 0 0 0,3-7 0 0 0,3-6 0 0 0,-2-4 0 0 0,2-2 0 0 0,-2-2 0 0 0,0 3 0 0 0,-2 3 0 0 0,0 5 0 0 0,-1 0 0 0 0,1-1 0 0 0,2-3 0 0 0,1-6 0 0 0,3-9 0 0 0,2-9 0 0 0,2-6 0 0 0,3-7 0 0 0,2-4 0 0 0,1-3 0 0 0,2-3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16752 7256 16383 0 0,'-1'0'0'0'0,"-3"0"0"0"0,-1 0 0 0 0,-2 3 0 0 0,0 3 0 0 0,2 4 0 0 0,1 1 0 0 0,2 1 0 0 0,1 2 0 0 0,0 2 0 0 0,1-1 0 0 0,0 1 0 0 0,1-1 0 0 0,-1-1 0 0 0,0 1 0 0 0,0-1 0 0 0,2-2 0 0 0,2 0 0 0 0,1-2 0 0 0,3 0 0 0 0,2 0 0 0 0,4 0 0 0 0,2-1 0 0 0,3 1 0 0 0,1 0 0 0 0,1 1 0 0 0,0-1 0 0 0,0 0 0 0 0,0 0 0 0 0,1-1 0 0 0,-1-3 0 0 0,2-2 0 0 0,0-1 0 0 0,-1-3 0 0 0,-2 1 0 0 0,0-2 0 0 0,-2 1 0 0 0,-1-1 0 0 0,-1 1 0 0 0,-3-2 0 0 0,-1 0 0 0 0,-1-2 0 0 0,-1-1 0 0 0,-1-4 0 0 0,-1-2 0 0 0,-2-2 0 0 0,-1-1 0 0 0,-1-2 0 0 0,-2-1 0 0 0,0 1 0 0 0,-1-2 0 0 0,-1 0 0 0 0,0 2 0 0 0,0-2 0 0 0,0 1 0 0 0,0 0 0 0 0,-2 2 0 0 0,-1 2 0 0 0,0 1 0 0 0,-3 2 0 0 0,1 0 0 0 0,-1 2 0 0 0,1 1 0 0 0,-1 0 0 0 0,-1 1 0 0 0,0 1 0 0 0,-1 0 0 0 0,-1 0 0 0 0,0 1 0 0 0,2-1 0 0 0,-1-1 0 0 0,-1 1 0 0 0,-2-1 0 0 0,1 1 0 0 0,-3-1 0 0 0,0 0 0 0 0,-2-2 0 0 0,1 1 0 0 0,0 0 0 0 0,0 0 0 0 0,0 0 0 0 0,1 0 0 0 0,1 2 0 0 0,1 1 0 0 0,1 1 0 0 0,1 2 0 0 0,0 0 0 0 0,1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14359 6029 16383 0 0,'-1'0'0'0'0,"-1"1"0"0"0,-1 1 0 0 0,-1 2 0 0 0,-1-1 0 0 0,-1 0 0 0 0,-1-1 0 0 0,1 1 0 0 0,-1 0 0 0 0,0-1 0 0 0,-1 0 0 0 0,0-1 0 0 0,1 1 0 0 0,0 1 0 0 0,0-1 0 0 0,1 1 0 0 0,0 0 0 0 0,0-1 0 0 0,-2 0 0 0 0,2 1 0 0 0,0-1 0 0 0,-1 2 0 0 0,0 1 0 0 0,-1 0 0 0 0,-1 1 0 0 0,0-1 0 0 0,0 0 0 0 0,0 0 0 0 0,-1-2 0 0 0,2 1 0 0 0,1 0 0 0 0,0 0 0 0 0,-1 0 0 0 0,0 0 0 0 0,0 0 0 0 0,1 1 0 0 0,0-1 0 0 0,0 1 0 0 0,0-1 0 0 0,1 0 0 0 0,-1 1 0 0 0,2 0 0 0 0,0-1 0 0 0,-1 1 0 0 0,-1 0 0 0 0,1 2 0 0 0,0 1 0 0 0,-1-1 0 0 0,1 0 0 0 0,0 0 0 0 0,-1-1 0 0 0,1 1 0 0 0,2-1 0 0 0,-3 0 0 0 0,1 0 0 0 0,0 0 0 0 0,1 1 0 0 0,1-1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7T22:45:1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13348 7646 16383 0 0,'-3'0'0'0'0,"-2"0"0"0"0,-2 0 0 0 0,-2 0 0 0 0,-1 0 0 0 0,1 0 0 0 0,-1 0 0 0 0,0 0 0 0 0,0 0 0 0 0,1 0 0 0 0,0 0 0 0 0,0 0 0 0 0,0 0 0 0 0,0 0 0 0 0,0 0 0 0 0,0 0 0 0 0,0 0 0 0 0,0 0 0 0 0,0 0 0 0 0,0 0 0 0 0,0-2 0 0 0,0 0 0 0 0,0 0 0 0 0,0-1 0 0 0,0 0 0 0 0,0-2 0 0 0,-1 1 0 0 0,1 1 0 0 0,1-1 0 0 0,1 0 0 0 0,-1 1 0 0 0,2 0 0 0 0,0-2 0 0 0,-1 0 0 0 0,1 0 0 0 0,1-1 0 0 0,-2-2 0 0 0,-1 0 0 0 0,2-1 0 0 0,-1 1 0 0 0,0 1 0 0 0,-1-1 0 0 0,0 0 0 0 0,0-1 0 0 0,1 2 0 0 0,0 0 0 0 0,1 0 0 0 0,0 1 0 0 0,1 0 0 0 0,-1 1 0 0 0,2-1 0 0 0,-1 2 0 0 0,0-1 0 0 0,1-1 0 0 0,-2 1 0 0 0,0-1 0 0 0,0 1 0 0 0,-1-1 0 0 0,0 1 0 0 0,0 0 0 0 0,2 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player.vimeo.com/video/229532825?h=7ae3d26b06&amp;app_id=12296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6.xml"/><Relationship Id="rId18" Type="http://schemas.openxmlformats.org/officeDocument/2006/relationships/image" Target="../media/image4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4.png"/><Relationship Id="rId17" Type="http://schemas.openxmlformats.org/officeDocument/2006/relationships/customXml" Target="../ink/ink8.xml"/><Relationship Id="rId2" Type="http://schemas.openxmlformats.org/officeDocument/2006/relationships/image" Target="../media/image4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43.png"/><Relationship Id="rId4" Type="http://schemas.openxmlformats.org/officeDocument/2006/relationships/image" Target="../media/image400.png"/><Relationship Id="rId9" Type="http://schemas.openxmlformats.org/officeDocument/2006/relationships/customXml" Target="../ink/ink4.xml"/><Relationship Id="rId1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A734-60A1-4E17-8B54-AB80E36D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4059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4800" dirty="0">
                <a:latin typeface="Century Gothic"/>
              </a:rPr>
              <a:t>Anything Goes</a:t>
            </a:r>
            <a:br>
              <a:rPr lang="en-GB" sz="4800" dirty="0">
                <a:latin typeface="Century Gothic"/>
              </a:rPr>
            </a:br>
            <a:r>
              <a:rPr lang="en-GB" sz="4800" dirty="0">
                <a:latin typeface="Century Gothic"/>
              </a:rPr>
              <a:t>AGSA 2021</a:t>
            </a:r>
            <a:endParaRPr lang="en-GB" sz="4800" dirty="0">
              <a:latin typeface="Century Gothic"/>
              <a:ea typeface="+mj-lt"/>
              <a:cs typeface="+mj-lt"/>
            </a:endParaRPr>
          </a:p>
          <a:p>
            <a:endParaRPr lang="en-GB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7A36-B429-4EA3-A21B-93B3469D0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02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entury Gothic"/>
              </a:rPr>
              <a:t>@cmthring | cassiethring.com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dirty="0">
                <a:latin typeface="Century Gothic"/>
              </a:rPr>
              <a:t>&amp;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dirty="0">
                <a:latin typeface="Century Gothic"/>
              </a:rPr>
              <a:t>@luke_thurgate | lukethurgate.com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65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DDA83-6A21-41E9-9F7F-1AD78D6D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/>
          </a:p>
        </p:txBody>
      </p:sp>
      <p:pic>
        <p:nvPicPr>
          <p:cNvPr id="5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FE21D082-69DC-47E6-BBB9-5610A64A98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232" y="116552"/>
            <a:ext cx="4661291" cy="640078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55DDE-3FEA-4031-95F4-4874B8A61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94" y="5159188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Century Gothic"/>
              </a:rPr>
              <a:t>Krzysztof Lukasiewicz</a:t>
            </a:r>
          </a:p>
          <a:p>
            <a:r>
              <a:rPr lang="en-GB" dirty="0">
                <a:latin typeface="Century Gothic"/>
              </a:rPr>
              <a:t>2020</a:t>
            </a:r>
          </a:p>
          <a:p>
            <a:r>
              <a:rPr lang="en-GB" dirty="0">
                <a:latin typeface="Century Gothic"/>
              </a:rPr>
              <a:t>Pencil on paper</a:t>
            </a:r>
          </a:p>
        </p:txBody>
      </p:sp>
      <p:pic>
        <p:nvPicPr>
          <p:cNvPr id="6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518A0F8-D1CE-45D6-8EE5-5CF25D400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729" y="106344"/>
            <a:ext cx="4670611" cy="64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60F3-7FFD-48B9-8B30-594A386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F5BA7DF4-7BD3-4E92-9363-49E6D1164D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 r="-118" b="-104"/>
          <a:stretch/>
        </p:blipFill>
        <p:spPr>
          <a:xfrm>
            <a:off x="190273" y="145596"/>
            <a:ext cx="4786094" cy="65686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390B8-7723-4816-B478-45519818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98B2CEA-266F-4DC8-BCF5-5AFDFA3A95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229" y="140833"/>
            <a:ext cx="4666343" cy="65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805E-991E-42D8-8C5D-F10DDEFC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0904075-5BAC-4197-9A33-A8C5014DB0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"/>
          <a:stretch/>
        </p:blipFill>
        <p:spPr>
          <a:xfrm>
            <a:off x="180882" y="153707"/>
            <a:ext cx="5562610" cy="6538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A51E3-8F07-43E2-98F6-D13A49EA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1741" y="5374341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Century Gothic"/>
              </a:rPr>
              <a:t>Vincent Namatjira</a:t>
            </a:r>
          </a:p>
          <a:p>
            <a:r>
              <a:rPr lang="en-GB" i="1" dirty="0">
                <a:latin typeface="Century Gothic"/>
              </a:rPr>
              <a:t>Australia in Black and White, </a:t>
            </a:r>
            <a:r>
              <a:rPr lang="en-GB" dirty="0">
                <a:latin typeface="Century Gothic"/>
              </a:rPr>
              <a:t>2018</a:t>
            </a:r>
            <a:endParaRPr lang="en-GB" b="1" dirty="0">
              <a:latin typeface="Century Gothic"/>
            </a:endParaRPr>
          </a:p>
          <a:p>
            <a:r>
              <a:rPr lang="en-GB" dirty="0">
                <a:latin typeface="Century Gothic"/>
              </a:rPr>
              <a:t>Ink on Fabriano watercolour paper</a:t>
            </a:r>
          </a:p>
          <a:p>
            <a:r>
              <a:rPr lang="en-GB" dirty="0">
                <a:latin typeface="Century Gothic"/>
              </a:rPr>
              <a:t>56 x 38cm (each)</a:t>
            </a:r>
          </a:p>
        </p:txBody>
      </p:sp>
    </p:spTree>
    <p:extLst>
      <p:ext uri="{BB962C8B-B14F-4D97-AF65-F5344CB8AC3E}">
        <p14:creationId xmlns:p14="http://schemas.microsoft.com/office/powerpoint/2010/main" val="337744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CDE4-F265-4B69-995B-B3D87655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54C895B-F579-4C65-B372-F9B0F5E97F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801" y="198531"/>
            <a:ext cx="8207187" cy="64872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07A88-2009-4D96-805F-7E8FD45C4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1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CDE4-F265-4B69-995B-B3D87655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54C895B-F579-4C65-B372-F9B0F5E97F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801" y="198531"/>
            <a:ext cx="8207187" cy="64872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07A88-2009-4D96-805F-7E8FD45C4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Century Gothic"/>
              </a:rPr>
              <a:t>David Hockney</a:t>
            </a:r>
            <a:endParaRPr lang="en-GB" b="1" dirty="0">
              <a:latin typeface="Calibri" panose="020F0502020204030204"/>
              <a:cs typeface="Calibri" panose="020F0502020204030204"/>
            </a:endParaRPr>
          </a:p>
          <a:p>
            <a:endParaRPr lang="en-GB" i="1" dirty="0">
              <a:latin typeface="Century Gothic"/>
              <a:cs typeface="Calibri" panose="020F0502020204030204"/>
            </a:endParaRPr>
          </a:p>
          <a:p>
            <a:r>
              <a:rPr lang="en-GB" i="1" dirty="0">
                <a:latin typeface="Century Gothic"/>
                <a:cs typeface="Calibri" panose="020F0502020204030204"/>
              </a:rPr>
              <a:t>Study for Doll Boy, </a:t>
            </a:r>
            <a:r>
              <a:rPr lang="en-GB" dirty="0">
                <a:latin typeface="Century Gothic"/>
                <a:cs typeface="Calibri" panose="020F0502020204030204"/>
              </a:rPr>
              <a:t>1960-61</a:t>
            </a:r>
            <a:endParaRPr lang="en-GB" dirty="0"/>
          </a:p>
          <a:p>
            <a:r>
              <a:rPr lang="en-GB" dirty="0">
                <a:latin typeface="Century Gothic"/>
                <a:cs typeface="Calibri" panose="020F0502020204030204"/>
              </a:rPr>
              <a:t>Chalk on paper</a:t>
            </a:r>
          </a:p>
          <a:p>
            <a:r>
              <a:rPr lang="en-GB" dirty="0">
                <a:latin typeface="Century Gothic"/>
                <a:ea typeface="+mn-lt"/>
                <a:cs typeface="+mn-lt"/>
              </a:rPr>
              <a:t>40.4 × 51.2 cm</a:t>
            </a:r>
            <a:endParaRPr lang="en-GB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53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50C9-311C-4BE1-9873-F93AD1DC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18C3776-7E41-440B-B5E2-52FCA84552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" r="-74" b="-182"/>
          <a:stretch/>
        </p:blipFill>
        <p:spPr>
          <a:xfrm>
            <a:off x="1588" y="-188232"/>
            <a:ext cx="12250499" cy="605087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9989D-A19C-4768-96A4-CEAB1C6B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1CA26-6CE6-4AAC-A387-B65525C63B64}"/>
              </a:ext>
            </a:extLst>
          </p:cNvPr>
          <p:cNvSpPr txBox="1"/>
          <p:nvPr/>
        </p:nvSpPr>
        <p:spPr>
          <a:xfrm>
            <a:off x="297543" y="6016171"/>
            <a:ext cx="115969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William Kentridge, </a:t>
            </a:r>
            <a:r>
              <a:rPr lang="en-GB" i="1" dirty="0">
                <a:latin typeface="Century Gothic"/>
              </a:rPr>
              <a:t>Arc/Procession: Develop, Catch Up, Even Surpass, </a:t>
            </a:r>
            <a:r>
              <a:rPr lang="en-GB" dirty="0">
                <a:latin typeface="Century Gothic"/>
              </a:rPr>
              <a:t>1990, charcoal and pastel on paper, 245cm x 750cm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0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45E3-A02C-4D42-980F-5D481CEC9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, wall, indoor, gallery&#10;&#10;Description automatically generated">
            <a:extLst>
              <a:ext uri="{FF2B5EF4-FFF2-40B4-BE49-F238E27FC236}">
                <a16:creationId xmlns:a16="http://schemas.microsoft.com/office/drawing/2014/main" id="{1CC7FA87-6292-4C79-93DE-1ED7859455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" y="454"/>
            <a:ext cx="8697684" cy="68548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6AC11-8B68-44F3-827F-F39CB87C6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516E7-5149-4A6C-B009-4A053012DBD0}"/>
              </a:ext>
            </a:extLst>
          </p:cNvPr>
          <p:cNvSpPr txBox="1"/>
          <p:nvPr/>
        </p:nvSpPr>
        <p:spPr>
          <a:xfrm>
            <a:off x="9252857" y="4129314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  <a:cs typeface="Calibri"/>
              </a:rPr>
              <a:t>Maryanne Coutts</a:t>
            </a:r>
          </a:p>
          <a:p>
            <a:endParaRPr lang="en-GB" i="1" dirty="0">
              <a:latin typeface="Century Gothic"/>
              <a:cs typeface="Calibri"/>
            </a:endParaRPr>
          </a:p>
          <a:p>
            <a:r>
              <a:rPr lang="en-GB" i="1" dirty="0">
                <a:latin typeface="Century Gothic"/>
                <a:cs typeface="Calibri"/>
              </a:rPr>
              <a:t>Dress</a:t>
            </a:r>
            <a:r>
              <a:rPr lang="en-GB" i="1" dirty="0">
                <a:latin typeface="Century Gothic"/>
                <a:ea typeface="+mn-lt"/>
                <a:cs typeface="+mn-lt"/>
              </a:rPr>
              <a:t> Code</a:t>
            </a:r>
            <a:r>
              <a:rPr lang="en-GB" dirty="0">
                <a:latin typeface="Century Gothic"/>
                <a:ea typeface="+mn-lt"/>
                <a:cs typeface="+mn-lt"/>
              </a:rPr>
              <a:t>, 2020 mixed media, dimensions variable</a:t>
            </a:r>
            <a:endParaRPr lang="en-GB">
              <a:latin typeface="Century Gothic"/>
              <a:cs typeface="Calibri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9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5F04-AE5B-41C5-8DEE-85977FD7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9F8B26E-4957-42C5-AD15-30256C6823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" b="-136"/>
          <a:stretch/>
        </p:blipFill>
        <p:spPr>
          <a:xfrm>
            <a:off x="1588" y="453"/>
            <a:ext cx="3984399" cy="68738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AF9C4-8C7A-4031-A4AD-14D4EFBA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7AFC8F9-5EBC-4F29-9912-E8BB17F7BA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429" y="160551"/>
            <a:ext cx="4601028" cy="6689297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87AD43D-A464-43E5-9C7C-F2454F9882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7" y="161399"/>
            <a:ext cx="3541485" cy="3567030"/>
          </a:xfrm>
          <a:prstGeom prst="rect">
            <a:avLst/>
          </a:prstGeom>
        </p:spPr>
      </p:pic>
      <p:pic>
        <p:nvPicPr>
          <p:cNvPr id="9" name="Picture 9" descr="A picture containing orange&#10;&#10;Description automatically generated">
            <a:extLst>
              <a:ext uri="{FF2B5EF4-FFF2-40B4-BE49-F238E27FC236}">
                <a16:creationId xmlns:a16="http://schemas.microsoft.com/office/drawing/2014/main" id="{751AB875-374C-40BD-A883-5D7064F2CD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543" y="3918824"/>
            <a:ext cx="2946400" cy="29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2F5C-26D4-4E7E-ACA1-1E97FF09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7C1188-CA4E-4FA5-BE91-002026BBEC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953" y="-6803"/>
            <a:ext cx="8697684" cy="68620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AF14C-56A5-4269-9F8E-6C1C57FF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C11A5-C89A-4F6B-92C9-C35B6A199DC4}"/>
              </a:ext>
            </a:extLst>
          </p:cNvPr>
          <p:cNvSpPr txBox="1"/>
          <p:nvPr/>
        </p:nvSpPr>
        <p:spPr>
          <a:xfrm>
            <a:off x="8904514" y="396240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Zoe Porter</a:t>
            </a:r>
          </a:p>
          <a:p>
            <a:endParaRPr lang="en-GB" dirty="0">
              <a:latin typeface="Century Gothic"/>
              <a:cs typeface="Calibri"/>
            </a:endParaRPr>
          </a:p>
          <a:p>
            <a:r>
              <a:rPr lang="en-GB" i="1" dirty="0" err="1">
                <a:latin typeface="Century Gothic"/>
                <a:cs typeface="Calibri"/>
              </a:rPr>
              <a:t>Dipnomorpha</a:t>
            </a:r>
            <a:r>
              <a:rPr lang="en-GB" i="1" dirty="0">
                <a:latin typeface="Century Gothic"/>
                <a:cs typeface="Calibri"/>
              </a:rPr>
              <a:t>, </a:t>
            </a:r>
            <a:r>
              <a:rPr lang="en-GB" dirty="0">
                <a:latin typeface="Century Gothic"/>
                <a:cs typeface="Calibri"/>
              </a:rPr>
              <a:t>2017</a:t>
            </a:r>
          </a:p>
          <a:p>
            <a:r>
              <a:rPr lang="en-GB" dirty="0">
                <a:latin typeface="Century Gothic"/>
                <a:cs typeface="Calibri"/>
              </a:rPr>
              <a:t>Performance work</a:t>
            </a:r>
          </a:p>
        </p:txBody>
      </p:sp>
    </p:spTree>
    <p:extLst>
      <p:ext uri="{BB962C8B-B14F-4D97-AF65-F5344CB8AC3E}">
        <p14:creationId xmlns:p14="http://schemas.microsoft.com/office/powerpoint/2010/main" val="101581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DC4C-634D-4DA6-BEE1-58723F94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4E8A0A1-E3B4-4E76-BEFD-BCC7199F87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" y="454"/>
            <a:ext cx="8712197" cy="68620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8EA89-B7B7-4646-B07B-471D0E2A2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3775"/>
            <a:ext cx="9144000" cy="4252258"/>
          </a:xfrm>
        </p:spPr>
        <p:txBody>
          <a:bodyPr>
            <a:normAutofit fontScale="90000"/>
          </a:bodyPr>
          <a:lstStyle/>
          <a:p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dirty="0">
                <a:latin typeface="Century Gothic"/>
                <a:cs typeface="Calibri Light"/>
              </a:rPr>
              <a:t>Good + Good</a:t>
            </a:r>
            <a:br>
              <a:rPr lang="en-GB" dirty="0">
                <a:latin typeface="Century Gothic"/>
                <a:cs typeface="Calibri Light"/>
              </a:rPr>
            </a:br>
            <a:r>
              <a:rPr lang="en-GB" dirty="0">
                <a:latin typeface="Century Gothic"/>
                <a:cs typeface="Calibri Light"/>
              </a:rPr>
              <a:t>Good + Bad</a:t>
            </a:r>
            <a:br>
              <a:rPr lang="en-GB" dirty="0">
                <a:latin typeface="Century Gothic"/>
                <a:cs typeface="Calibri Light"/>
              </a:rPr>
            </a:br>
            <a:r>
              <a:rPr lang="en-GB" dirty="0">
                <a:latin typeface="Century Gothic"/>
                <a:cs typeface="Calibri Light"/>
              </a:rPr>
              <a:t>Bad + Good</a:t>
            </a:r>
            <a:br>
              <a:rPr lang="en-GB" dirty="0">
                <a:latin typeface="Century Gothic"/>
                <a:cs typeface="Calibri Light"/>
              </a:rPr>
            </a:br>
            <a:r>
              <a:rPr lang="en-GB" dirty="0">
                <a:latin typeface="Century Gothic"/>
                <a:cs typeface="Calibri Light"/>
              </a:rPr>
              <a:t>Bad + Bad</a:t>
            </a:r>
            <a:endParaRPr lang="en-GB"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EA07-6774-4241-9763-E7B38E9D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E91F70A-DF5E-4764-9F3D-5C7E1560DB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" y="-6803"/>
            <a:ext cx="8704942" cy="68620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3BD35-16FF-4220-8D6D-19090E726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82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BA85-6E5F-4A81-BBCE-EE2E1FC1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50CC3000-8EFF-4A20-9A01-46E7490ED2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" y="454"/>
            <a:ext cx="8704942" cy="68620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6E4A7-CC54-484C-9D3C-8CEA0A47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9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people, dark, arch&#10;&#10;Description automatically generated">
            <a:extLst>
              <a:ext uri="{FF2B5EF4-FFF2-40B4-BE49-F238E27FC236}">
                <a16:creationId xmlns:a16="http://schemas.microsoft.com/office/drawing/2014/main" id="{9AFDDF10-2633-4EFB-8367-8F7358082A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C04AC-50B3-47D8-B609-4F415BC0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85B79-60C5-4A4A-BF2D-E8569B7B1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2871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AF2A-669A-4A76-93CF-7A7AE76B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8DE0C76-72DE-4172-9A90-A3DBCCB2F2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14060"/>
            <a:ext cx="8755742" cy="68765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5C752-38C5-47B9-AE09-4D883290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BA685-1717-4F79-B0CE-A0A4397B1221}"/>
              </a:ext>
            </a:extLst>
          </p:cNvPr>
          <p:cNvSpPr txBox="1"/>
          <p:nvPr/>
        </p:nvSpPr>
        <p:spPr>
          <a:xfrm>
            <a:off x="8817429" y="3962400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Bill Platz</a:t>
            </a:r>
            <a:endParaRPr lang="en-US"/>
          </a:p>
          <a:p>
            <a:endParaRPr lang="en-GB" dirty="0">
              <a:latin typeface="Century Gothic"/>
              <a:cs typeface="Calibri"/>
            </a:endParaRPr>
          </a:p>
          <a:p>
            <a:r>
              <a:rPr lang="en-GB" dirty="0">
                <a:latin typeface="Century Gothic"/>
                <a:cs typeface="Calibri"/>
              </a:rPr>
              <a:t>Performance work for </a:t>
            </a:r>
            <a:r>
              <a:rPr lang="en-GB" i="1" dirty="0">
                <a:latin typeface="Century Gothic"/>
                <a:cs typeface="Calibri"/>
              </a:rPr>
              <a:t>Under Arena </a:t>
            </a:r>
            <a:endParaRPr lang="en-GB" dirty="0">
              <a:latin typeface="Calibri" panose="020F0502020204030204"/>
              <a:cs typeface="Calibri"/>
            </a:endParaRPr>
          </a:p>
          <a:p>
            <a:endParaRPr lang="en-GB" dirty="0">
              <a:latin typeface="Century Gothic"/>
              <a:cs typeface="Calibri"/>
            </a:endParaRPr>
          </a:p>
          <a:p>
            <a:r>
              <a:rPr lang="en-GB" dirty="0">
                <a:latin typeface="Century Gothic"/>
                <a:cs typeface="Calibri"/>
              </a:rPr>
              <a:t>Drawing International Brisbane, 2015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1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2899-AB59-44E7-BD7D-697FF079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660350E4-F17C-4CBA-AEAB-A894232FF2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4"/>
          <a:stretch/>
        </p:blipFill>
        <p:spPr>
          <a:xfrm>
            <a:off x="1588" y="454"/>
            <a:ext cx="9467902" cy="69725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CB9A1-0CC5-4AC7-9B14-0CF9AA729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F186A-5B73-491F-AB63-7690D223F26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CDB53-A5C4-41AD-9B9A-B30B071A4F81}"/>
              </a:ext>
            </a:extLst>
          </p:cNvPr>
          <p:cNvSpPr txBox="1"/>
          <p:nvPr/>
        </p:nvSpPr>
        <p:spPr>
          <a:xfrm>
            <a:off x="9475560" y="4823732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Ben Denham, </a:t>
            </a:r>
            <a:r>
              <a:rPr lang="en-GB" i="1" dirty="0">
                <a:latin typeface="Century Gothic"/>
              </a:rPr>
              <a:t>Pulling Strings, </a:t>
            </a:r>
            <a:r>
              <a:rPr lang="en-GB" dirty="0">
                <a:latin typeface="Century Gothic"/>
              </a:rPr>
              <a:t>2004 – 2006 </a:t>
            </a:r>
            <a:endParaRPr lang="en-GB" i="1" dirty="0">
              <a:latin typeface="Century Gothic"/>
              <a:cs typeface="Calibri"/>
            </a:endParaRPr>
          </a:p>
          <a:p>
            <a:endParaRPr lang="en-GB" dirty="0">
              <a:latin typeface="Century Gothic"/>
            </a:endParaRPr>
          </a:p>
          <a:p>
            <a:r>
              <a:rPr lang="en-GB" dirty="0">
                <a:latin typeface="Century Gothic"/>
              </a:rPr>
              <a:t>Performance drawing, dimensions variable</a:t>
            </a:r>
            <a:endParaRPr lang="en-GB" i="1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3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BB69BF2F-C36F-4832-8293-BCC516E090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15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7773F896-6931-4C19-9F88-83BCB69CF5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5200" y="-48531"/>
            <a:ext cx="10348685" cy="586649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5137DCC-99F3-4413-AF5B-A29E93B7E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9874" y="987425"/>
            <a:ext cx="6172200" cy="4873625"/>
          </a:xfrm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1AA23-693D-4E86-9D89-0BC54076CEC8}"/>
              </a:ext>
            </a:extLst>
          </p:cNvPr>
          <p:cNvSpPr txBox="1"/>
          <p:nvPr/>
        </p:nvSpPr>
        <p:spPr>
          <a:xfrm>
            <a:off x="834572" y="6037943"/>
            <a:ext cx="104212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Ben Denham, </a:t>
            </a:r>
            <a:r>
              <a:rPr lang="en-GB" i="1" dirty="0">
                <a:latin typeface="Century Gothic"/>
              </a:rPr>
              <a:t>Wall Song No.1</a:t>
            </a:r>
            <a:r>
              <a:rPr lang="en-GB" dirty="0">
                <a:latin typeface="Century Gothic"/>
              </a:rPr>
              <a:t>, 2017, noise powered drawing machine wall mounted at Adelaide Central </a:t>
            </a:r>
            <a:r>
              <a:rPr lang="en-GB">
                <a:latin typeface="Century Gothic"/>
              </a:rPr>
              <a:t>School of Art </a:t>
            </a:r>
          </a:p>
        </p:txBody>
      </p:sp>
    </p:spTree>
    <p:extLst>
      <p:ext uri="{BB962C8B-B14F-4D97-AF65-F5344CB8AC3E}">
        <p14:creationId xmlns:p14="http://schemas.microsoft.com/office/powerpoint/2010/main" val="1996818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9FCE-8DF2-4D52-ABB8-927F059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66CF8F0-CBD8-4139-BBF4-08AA7B3B23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"/>
          <a:stretch/>
        </p:blipFill>
        <p:spPr>
          <a:xfrm>
            <a:off x="1707017" y="454"/>
            <a:ext cx="8776711" cy="58694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23FEB-0EA2-4284-946E-513E037E1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56638-3EDC-47A9-9AAA-27730DE9D351}"/>
              </a:ext>
            </a:extLst>
          </p:cNvPr>
          <p:cNvSpPr txBox="1"/>
          <p:nvPr/>
        </p:nvSpPr>
        <p:spPr>
          <a:xfrm>
            <a:off x="1603829" y="5958115"/>
            <a:ext cx="100148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Sol Lewitt, </a:t>
            </a:r>
            <a:r>
              <a:rPr lang="en-GB" i="1" dirty="0">
                <a:latin typeface="Century Gothic"/>
              </a:rPr>
              <a:t>Wall Drawing #411B &amp; Wall Drawing #411D: Isometric figure with progressively darker gradations of </a:t>
            </a:r>
            <a:r>
              <a:rPr lang="en-GB" i="1" dirty="0" err="1">
                <a:latin typeface="Century Gothic"/>
              </a:rPr>
              <a:t>gray</a:t>
            </a:r>
            <a:r>
              <a:rPr lang="en-GB" i="1" dirty="0">
                <a:latin typeface="Century Gothic"/>
              </a:rPr>
              <a:t> ink wash on each plane</a:t>
            </a:r>
            <a:r>
              <a:rPr lang="en-GB" dirty="0">
                <a:latin typeface="Century Gothic"/>
              </a:rPr>
              <a:t>, 1984</a:t>
            </a:r>
            <a:endParaRPr lang="en-US">
              <a:latin typeface="Century Gothic"/>
              <a:cs typeface="Calibri"/>
            </a:endParaRPr>
          </a:p>
          <a:p>
            <a:endParaRPr lang="en-GB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54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E305-1A9F-4488-B9AA-0884DCC2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E6FFA10-3D6F-49C0-B1C6-F58B2B1DCA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" b="-182"/>
          <a:stretch/>
        </p:blipFill>
        <p:spPr>
          <a:xfrm>
            <a:off x="857931" y="196397"/>
            <a:ext cx="10474997" cy="56662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936ED-1160-4019-BA7D-3EE44BDB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34AFF-1D07-4D16-BF20-1C6A5E25A52B}"/>
              </a:ext>
            </a:extLst>
          </p:cNvPr>
          <p:cNvSpPr txBox="1"/>
          <p:nvPr/>
        </p:nvSpPr>
        <p:spPr>
          <a:xfrm>
            <a:off x="762000" y="5958115"/>
            <a:ext cx="111179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Sol Lewitt, </a:t>
            </a:r>
            <a:r>
              <a:rPr lang="en-GB" i="1" dirty="0">
                <a:latin typeface="Century Gothic"/>
              </a:rPr>
              <a:t>Wall drawing #303: Two part drawing. 1st part: circle, square, triangle, superimposed (outlines). 2nd part: rectangle, parallelogram, trapezoid, superimposed (outlines), </a:t>
            </a:r>
            <a:r>
              <a:rPr lang="en-GB" dirty="0">
                <a:latin typeface="Century Gothic"/>
                <a:ea typeface="+mn-lt"/>
                <a:cs typeface="+mn-lt"/>
              </a:rPr>
              <a:t>1977</a:t>
            </a:r>
            <a:endParaRPr lang="en-GB" dirty="0">
              <a:latin typeface="Century Gothic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339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AB11-C57A-4AC1-8386-91F5EE8E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DB842CD1-2FCB-49FD-80AB-71A080A24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"/>
          <a:stretch/>
        </p:blipFill>
        <p:spPr>
          <a:xfrm>
            <a:off x="1589" y="454"/>
            <a:ext cx="9290853" cy="597830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ED1D2-C793-4959-8906-446FA7F3F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DE77C-5320-4D53-A7FF-B4C4BEF43FF7}"/>
              </a:ext>
            </a:extLst>
          </p:cNvPr>
          <p:cNvSpPr txBox="1"/>
          <p:nvPr/>
        </p:nvSpPr>
        <p:spPr>
          <a:xfrm>
            <a:off x="246743" y="6052457"/>
            <a:ext cx="116985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Sol LeWitt, </a:t>
            </a:r>
            <a:r>
              <a:rPr lang="en-GB" i="1" dirty="0">
                <a:latin typeface="Century Gothic"/>
              </a:rPr>
              <a:t>A Wall Divided Vertically into Fifteen Equal Parts, Each with a Different Line Direction and Colour, and All Combinations, </a:t>
            </a:r>
            <a:r>
              <a:rPr lang="en-GB" dirty="0">
                <a:latin typeface="Century Gothic"/>
              </a:rPr>
              <a:t>1970, Collection of the TATE </a:t>
            </a:r>
            <a:endParaRPr lang="en-GB" dirty="0">
              <a:latin typeface="Century Gothic"/>
              <a:cs typeface="Calibri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9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picture containing cat, text, indoor, sitting&#10;&#10;Description automatically generated">
            <a:extLst>
              <a:ext uri="{FF2B5EF4-FFF2-40B4-BE49-F238E27FC236}">
                <a16:creationId xmlns:a16="http://schemas.microsoft.com/office/drawing/2014/main" id="{39CE185D-A397-4C1B-AAE4-797F5DDE3C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2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06E-A6DB-4ABE-AA63-101A63C7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2FA404-0B46-4A55-83D0-CF937C5864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331" y="189140"/>
            <a:ext cx="8189685" cy="64701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42407-A9B8-4AFA-9AC1-4533AD16D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9022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entury Gothic"/>
                <a:cs typeface="Calibri"/>
              </a:rPr>
              <a:t>Sol Lewitt</a:t>
            </a:r>
          </a:p>
          <a:p>
            <a:r>
              <a:rPr lang="en-GB" i="1" dirty="0">
                <a:latin typeface="Century Gothic"/>
                <a:cs typeface="Calibri"/>
              </a:rPr>
              <a:t>Tangled Bands, </a:t>
            </a:r>
            <a:r>
              <a:rPr lang="en-GB" dirty="0">
                <a:latin typeface="Century Gothic"/>
                <a:cs typeface="Calibri"/>
              </a:rPr>
              <a:t>2002</a:t>
            </a:r>
            <a:br>
              <a:rPr lang="en-GB" dirty="0">
                <a:latin typeface="Century Gothic"/>
                <a:ea typeface="+mn-lt"/>
                <a:cs typeface="+mn-lt"/>
              </a:rPr>
            </a:br>
            <a:r>
              <a:rPr lang="en-GB" dirty="0">
                <a:latin typeface="Century Gothic"/>
                <a:cs typeface="Calibri"/>
              </a:rPr>
              <a:t>gouache on paper</a:t>
            </a:r>
          </a:p>
          <a:p>
            <a:r>
              <a:rPr lang="en-GB" dirty="0">
                <a:latin typeface="Century Gothic"/>
                <a:cs typeface="Calibri"/>
              </a:rPr>
              <a:t>AGSA Collection</a:t>
            </a:r>
          </a:p>
        </p:txBody>
      </p:sp>
    </p:spTree>
    <p:extLst>
      <p:ext uri="{BB962C8B-B14F-4D97-AF65-F5344CB8AC3E}">
        <p14:creationId xmlns:p14="http://schemas.microsoft.com/office/powerpoint/2010/main" val="380581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A309-B124-4263-9064-0FEF7B0A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20D4BDC7-21BC-44AA-AC20-51EA1BC92C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" t="-192" r="-374" b="-151"/>
          <a:stretch/>
        </p:blipFill>
        <p:spPr>
          <a:xfrm>
            <a:off x="1589" y="3742"/>
            <a:ext cx="9123550" cy="68531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D8B9A-55A9-475C-BC54-A5FECA183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A0301-C571-4838-8D41-316302C2047B}"/>
              </a:ext>
            </a:extLst>
          </p:cNvPr>
          <p:cNvSpPr txBox="1"/>
          <p:nvPr/>
        </p:nvSpPr>
        <p:spPr>
          <a:xfrm>
            <a:off x="9339943" y="4767943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Luke </a:t>
            </a:r>
            <a:r>
              <a:rPr lang="en-GB" dirty="0" err="1">
                <a:latin typeface="Century Gothic"/>
              </a:rPr>
              <a:t>Thurgate</a:t>
            </a:r>
            <a:endParaRPr lang="en-US" dirty="0" err="1">
              <a:latin typeface="Century Gothic"/>
            </a:endParaRPr>
          </a:p>
          <a:p>
            <a:r>
              <a:rPr lang="en-GB" i="1" dirty="0">
                <a:latin typeface="Century Gothic"/>
                <a:cs typeface="Calibri"/>
              </a:rPr>
              <a:t>How much do I love you?</a:t>
            </a:r>
          </a:p>
          <a:p>
            <a:endParaRPr lang="en-GB" dirty="0">
              <a:latin typeface="Century Gothic"/>
              <a:cs typeface="Calibri"/>
            </a:endParaRPr>
          </a:p>
          <a:p>
            <a:r>
              <a:rPr lang="en-GB" dirty="0">
                <a:latin typeface="Century Gothic"/>
                <a:cs typeface="Calibri"/>
              </a:rPr>
              <a:t>2010, charcoal on gallery wall</a:t>
            </a:r>
            <a:endParaRPr lang="en-GB" i="1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899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F425-E08E-4E8B-B2E4-17832B5F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FD9F267-D726-478C-AB76-1DC0A44FED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454"/>
            <a:ext cx="8690429" cy="68693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3B2B3-DF97-4A5E-BE9E-B998F6CDE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63D21-9FBE-478B-BA35-E93E2BD7CA77}"/>
              </a:ext>
            </a:extLst>
          </p:cNvPr>
          <p:cNvSpPr txBox="1"/>
          <p:nvPr/>
        </p:nvSpPr>
        <p:spPr>
          <a:xfrm>
            <a:off x="8904514" y="2939142"/>
            <a:ext cx="323668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  <a:cs typeface="Arial"/>
              </a:rPr>
              <a:t>Sue Webster and Tim Noble</a:t>
            </a:r>
          </a:p>
          <a:p>
            <a:endParaRPr lang="en-GB" dirty="0">
              <a:latin typeface="Century Gothic"/>
              <a:cs typeface="Arial"/>
            </a:endParaRPr>
          </a:p>
          <a:p>
            <a:r>
              <a:rPr lang="en-GB" i="1" dirty="0">
                <a:latin typeface="Century Gothic"/>
                <a:cs typeface="Arial"/>
              </a:rPr>
              <a:t>The Devil's Footprint</a:t>
            </a:r>
            <a:r>
              <a:rPr lang="en-GB" dirty="0">
                <a:latin typeface="Century Gothic"/>
                <a:cs typeface="Arial"/>
              </a:rPr>
              <a:t>, 2014</a:t>
            </a:r>
            <a:endParaRPr lang="en-US">
              <a:latin typeface="Century Gothic"/>
            </a:endParaRPr>
          </a:p>
          <a:p>
            <a:endParaRPr lang="en-GB" dirty="0">
              <a:latin typeface="Century Gothic"/>
              <a:cs typeface="Arial"/>
            </a:endParaRPr>
          </a:p>
          <a:p>
            <a:r>
              <a:rPr lang="en-GB" dirty="0">
                <a:latin typeface="Century Gothic"/>
                <a:cs typeface="Arial"/>
              </a:rPr>
              <a:t>Tim painted with feet whilst blindfolded, Sue painted with feet</a:t>
            </a:r>
            <a:endParaRPr lang="en-GB">
              <a:latin typeface="Century Gothic"/>
            </a:endParaRPr>
          </a:p>
          <a:p>
            <a:endParaRPr lang="en-GB" dirty="0">
              <a:latin typeface="Century Gothic"/>
              <a:cs typeface="Arial"/>
            </a:endParaRPr>
          </a:p>
          <a:p>
            <a:r>
              <a:rPr lang="en-GB" dirty="0">
                <a:latin typeface="Century Gothic"/>
                <a:cs typeface="Arial"/>
              </a:rPr>
              <a:t>Indian ink on paper</a:t>
            </a:r>
            <a:endParaRPr lang="en-GB" dirty="0">
              <a:latin typeface="Century Gothic"/>
            </a:endParaRPr>
          </a:p>
          <a:p>
            <a:r>
              <a:rPr lang="en-GB" dirty="0">
                <a:latin typeface="Century Gothic"/>
                <a:cs typeface="Arial"/>
              </a:rPr>
              <a:t>Diptych, each: 140 x 100 cm</a:t>
            </a:r>
            <a:endParaRPr lang="en-GB" dirty="0">
              <a:latin typeface="Century Gothic"/>
            </a:endParaRPr>
          </a:p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97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96EB-2D9E-42AF-9684-8EFBA3DF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B965C6-5DE7-41A9-8C0B-00EFA07CFA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160" y="268970"/>
            <a:ext cx="9539218" cy="63232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30666-7060-4EFB-9CF7-D0977DEA3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0F5EE-4A53-42B8-B16F-520A02B27FAC}"/>
              </a:ext>
            </a:extLst>
          </p:cNvPr>
          <p:cNvSpPr txBox="1"/>
          <p:nvPr/>
        </p:nvSpPr>
        <p:spPr>
          <a:xfrm>
            <a:off x="108857" y="3432629"/>
            <a:ext cx="285931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</a:rPr>
              <a:t>Sue Webster and Tim Noble</a:t>
            </a:r>
          </a:p>
          <a:p>
            <a:endParaRPr lang="en-GB" i="1" dirty="0">
              <a:latin typeface="Century Gothic"/>
              <a:cs typeface="Arial"/>
            </a:endParaRPr>
          </a:p>
          <a:p>
            <a:r>
              <a:rPr lang="en-GB" i="1" dirty="0">
                <a:latin typeface="Century Gothic"/>
                <a:cs typeface="Arial"/>
              </a:rPr>
              <a:t>THE SIMPLE ONES</a:t>
            </a:r>
            <a:r>
              <a:rPr lang="en-GB" dirty="0">
                <a:latin typeface="Century Gothic"/>
                <a:cs typeface="Arial"/>
              </a:rPr>
              <a:t>, Diptych, 2017</a:t>
            </a:r>
            <a:endParaRPr lang="en-GB">
              <a:latin typeface="Century Gothic"/>
            </a:endParaRPr>
          </a:p>
          <a:p>
            <a:r>
              <a:rPr lang="en-GB" dirty="0">
                <a:latin typeface="Century Gothic"/>
                <a:cs typeface="Arial"/>
              </a:rPr>
              <a:t>Bronze</a:t>
            </a:r>
            <a:endParaRPr lang="en-GB" dirty="0">
              <a:latin typeface="Century Gothic"/>
            </a:endParaRPr>
          </a:p>
          <a:p>
            <a:endParaRPr lang="en-GB" dirty="0">
              <a:latin typeface="Century Gothic"/>
              <a:cs typeface="Arial"/>
            </a:endParaRPr>
          </a:p>
          <a:p>
            <a:r>
              <a:rPr lang="en-GB" dirty="0">
                <a:latin typeface="Century Gothic"/>
                <a:cs typeface="Arial"/>
              </a:rPr>
              <a:t>Tim: 282 x 142 x 72 cm</a:t>
            </a:r>
            <a:br>
              <a:rPr lang="en-GB" dirty="0">
                <a:latin typeface="Century Gothic"/>
                <a:cs typeface="Arial"/>
              </a:rPr>
            </a:br>
            <a:r>
              <a:rPr lang="en-GB" dirty="0">
                <a:latin typeface="Century Gothic"/>
                <a:cs typeface="Arial"/>
              </a:rPr>
              <a:t>Sue: 270 x 155 x 77 cm</a:t>
            </a:r>
            <a:endParaRPr lang="en-GB"/>
          </a:p>
          <a:p>
            <a:endParaRPr lang="en-GB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568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33BB-D459-4FF8-B799-2F3CF5B4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CFE63DCB-E7A3-4A82-BFB6-3531CA44EB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454"/>
            <a:ext cx="8704941" cy="68548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4B501-94B9-4371-BA0E-DFB5AB2D2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8B8A2-559C-4F62-8DDF-26EBCA9F7A80}"/>
              </a:ext>
            </a:extLst>
          </p:cNvPr>
          <p:cNvSpPr txBox="1"/>
          <p:nvPr/>
        </p:nvSpPr>
        <p:spPr>
          <a:xfrm>
            <a:off x="8802914" y="3425371"/>
            <a:ext cx="333828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  <a:cs typeface="Calibri"/>
              </a:rPr>
              <a:t>Sue Webster and Tim Noble</a:t>
            </a:r>
          </a:p>
          <a:p>
            <a:r>
              <a:rPr lang="en-GB" i="1" dirty="0">
                <a:latin typeface="Century Gothic"/>
                <a:cs typeface="Calibri"/>
              </a:rPr>
              <a:t>Dirty White Trash (with Gulls), </a:t>
            </a:r>
            <a:r>
              <a:rPr lang="en-GB" dirty="0">
                <a:latin typeface="Century Gothic"/>
                <a:cs typeface="Calibri"/>
              </a:rPr>
              <a:t>1998</a:t>
            </a:r>
          </a:p>
          <a:p>
            <a:endParaRPr lang="en-GB" dirty="0">
              <a:latin typeface="Century Gothic"/>
              <a:cs typeface="Calibri"/>
            </a:endParaRPr>
          </a:p>
          <a:p>
            <a:r>
              <a:rPr lang="en-GB">
                <a:latin typeface="Century Gothic"/>
                <a:cs typeface="Calibri"/>
              </a:rPr>
              <a:t>Six month's 'worth of artists' trash, 2 taxidermy </a:t>
            </a:r>
            <a:r>
              <a:rPr lang="en-GB" dirty="0">
                <a:latin typeface="Century Gothic"/>
                <a:cs typeface="Calibri"/>
              </a:rPr>
              <a:t>seagulls, light projector</a:t>
            </a:r>
            <a:endParaRPr lang="en-GB"/>
          </a:p>
          <a:p>
            <a:endParaRPr lang="en-GB" dirty="0">
              <a:latin typeface="Century Gothic"/>
              <a:cs typeface="Calibri"/>
            </a:endParaRPr>
          </a:p>
          <a:p>
            <a:r>
              <a:rPr lang="en-GB" dirty="0">
                <a:latin typeface="Century Gothic"/>
                <a:cs typeface="Calibri"/>
              </a:rPr>
              <a:t>Dimensions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77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DD70-C6C6-436C-B6F2-4A754C39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E17CAF0-8537-4EF1-B37F-9D523EF20B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"/>
          <a:stretch/>
        </p:blipFill>
        <p:spPr>
          <a:xfrm>
            <a:off x="1588" y="454"/>
            <a:ext cx="4493947" cy="67911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C9C03-8D9B-44D6-933B-828D764D9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6C4C837-4BA1-47D3-A877-15AF21B53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0"/>
          <a:stretch/>
        </p:blipFill>
        <p:spPr>
          <a:xfrm>
            <a:off x="4775200" y="305019"/>
            <a:ext cx="7126516" cy="4999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60C05-0BE9-4A8D-9FC8-FAA2BCAA9D07}"/>
              </a:ext>
            </a:extLst>
          </p:cNvPr>
          <p:cNvSpPr txBox="1"/>
          <p:nvPr/>
        </p:nvSpPr>
        <p:spPr>
          <a:xfrm>
            <a:off x="4855029" y="5500914"/>
            <a:ext cx="69958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entury Gothic"/>
                <a:cs typeface="Calibri"/>
              </a:rPr>
              <a:t>Sue Webster and Tim Noble</a:t>
            </a:r>
          </a:p>
          <a:p>
            <a:r>
              <a:rPr lang="en-GB" i="1" dirty="0">
                <a:latin typeface="Century Gothic"/>
                <a:ea typeface="+mn-lt"/>
                <a:cs typeface="+mn-lt"/>
              </a:rPr>
              <a:t>The Gamekeeper's Gibbet, </a:t>
            </a:r>
            <a:r>
              <a:rPr lang="en-GB" dirty="0">
                <a:latin typeface="Century Gothic"/>
                <a:ea typeface="+mn-lt"/>
                <a:cs typeface="+mn-lt"/>
              </a:rPr>
              <a:t>2011</a:t>
            </a:r>
            <a:br>
              <a:rPr lang="en-GB" i="1" dirty="0">
                <a:latin typeface="Century Gothic"/>
                <a:ea typeface="+mn-lt"/>
                <a:cs typeface="+mn-lt"/>
              </a:rPr>
            </a:br>
            <a:r>
              <a:rPr lang="en-GB" i="1" dirty="0">
                <a:latin typeface="Century Gothic"/>
                <a:ea typeface="+mn-lt"/>
                <a:cs typeface="+mn-lt"/>
              </a:rPr>
              <a:t>solid sterling silver gilded in pure gold, metal stand, light projector</a:t>
            </a:r>
            <a:endParaRPr lang="en-GB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7107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87A-83DE-4BD9-B5BE-4E4756CE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16C4-E7BA-4C39-9FE5-B4D91C62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728"/>
            <a:ext cx="10515600" cy="5823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Luke Thurgate 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Loves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Cassie Thring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entury Gothic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Start by counting how many 'Ls' are in both names... then </a:t>
            </a:r>
            <a:r>
              <a:rPr lang="en-GB" dirty="0">
                <a:latin typeface="Century Gothic"/>
                <a:cs typeface="Calibri"/>
              </a:rPr>
              <a:t>how many 'os'… then 'vs'… and so on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136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87A-83DE-4BD9-B5BE-4E4756CE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16C4-E7BA-4C39-9FE5-B4D91C62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728"/>
            <a:ext cx="10515600" cy="5823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Luke Thurgate 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Loves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Cassie Thring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10032 – now add each number to the one on its right</a:t>
            </a:r>
            <a:endParaRPr lang="en-GB" dirty="0">
              <a:latin typeface="Century Gothic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 + 0, 0 + 0, 0 + 3, 3 + 2 </a:t>
            </a:r>
            <a:endParaRPr lang="en-GB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471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87A-83DE-4BD9-B5BE-4E4756CE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16C4-E7BA-4C39-9FE5-B4D91C62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728"/>
            <a:ext cx="10515600" cy="5823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Luke Thurgate 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Loves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Cassie Thring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10032 </a:t>
            </a:r>
            <a:endParaRPr lang="en-GB" dirty="0">
              <a:latin typeface="Century Gothic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1035 - – now add each number to the one on its right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 + 0, 0 + 3, 3 + 5</a:t>
            </a:r>
            <a:endParaRPr lang="en-GB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579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887A-83DE-4BD9-B5BE-4E4756CE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16C4-E7BA-4C39-9FE5-B4D91C62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728"/>
            <a:ext cx="10515600" cy="5823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Luke Thurgate 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Loves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Cassie Thring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10032 </a:t>
            </a:r>
            <a:endParaRPr lang="en-GB" dirty="0">
              <a:latin typeface="Century Gothic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1035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138 – and repeat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Century Gothic"/>
                <a:cs typeface="Calibri"/>
              </a:rPr>
              <a:t>411 – and repeat until you arrive at a tow digit number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29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7237-C25B-4C8B-B138-0D44D2BD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looking, cake, sitting, person&#10;&#10;Description automatically generated">
            <a:extLst>
              <a:ext uri="{FF2B5EF4-FFF2-40B4-BE49-F238E27FC236}">
                <a16:creationId xmlns:a16="http://schemas.microsoft.com/office/drawing/2014/main" id="{29BB9FF0-015C-4035-90B7-5C3276C556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" b="-184"/>
          <a:stretch/>
        </p:blipFill>
        <p:spPr>
          <a:xfrm>
            <a:off x="1041495" y="64061"/>
            <a:ext cx="10026755" cy="67024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136CA-9564-43B0-B64F-C90A4291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08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DB80-3540-4D14-ABDE-C1BDB695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F0E7068F-6CC2-4D5D-9F42-D55CCE312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460" y="744498"/>
            <a:ext cx="5432465" cy="544549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ED5A5D-6C28-46B0-8C26-C36F04D1733F}"/>
                  </a:ext>
                </a:extLst>
              </p14:cNvPr>
              <p14:cNvContentPartPr/>
              <p14:nvPr/>
            </p14:nvContentPartPr>
            <p14:xfrm>
              <a:off x="5116176" y="2745967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ED5A5D-6C28-46B0-8C26-C36F04D173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3201" y="1802992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EE5CF3-EA8C-4F72-82EA-ACCBEFBBA8D6}"/>
                  </a:ext>
                </a:extLst>
              </p14:cNvPr>
              <p14:cNvContentPartPr/>
              <p14:nvPr/>
            </p14:nvContentPartPr>
            <p14:xfrm>
              <a:off x="4776256" y="2745967"/>
              <a:ext cx="447675" cy="89535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EE5CF3-EA8C-4F72-82EA-ACCBEFBBA8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0327" y="2710167"/>
                <a:ext cx="519174" cy="967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1BFDF80-E69F-491C-BB87-C44A229EF53F}"/>
                  </a:ext>
                </a:extLst>
              </p14:cNvPr>
              <p14:cNvContentPartPr/>
              <p14:nvPr/>
            </p14:nvContentPartPr>
            <p14:xfrm>
              <a:off x="5330014" y="2850834"/>
              <a:ext cx="457200" cy="685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1BFDF80-E69F-491C-BB87-C44A229EF5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4625" y="2815399"/>
                <a:ext cx="528336" cy="7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4E0222-E721-4C0F-88CE-9D0AC24B2642}"/>
                  </a:ext>
                </a:extLst>
              </p14:cNvPr>
              <p14:cNvContentPartPr/>
              <p14:nvPr/>
            </p14:nvContentPartPr>
            <p14:xfrm>
              <a:off x="6118601" y="2660225"/>
              <a:ext cx="247650" cy="11429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4E0222-E721-4C0F-88CE-9D0AC24B26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2386" y="2625621"/>
                <a:ext cx="320445" cy="18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A11B0B-5361-4A0F-BA5B-D879082020EF}"/>
                  </a:ext>
                </a:extLst>
              </p14:cNvPr>
              <p14:cNvContentPartPr/>
              <p14:nvPr/>
            </p14:nvContentPartPr>
            <p14:xfrm>
              <a:off x="6322106" y="2593119"/>
              <a:ext cx="323850" cy="9620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A11B0B-5361-4A0F-BA5B-D879082020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6123" y="2557289"/>
                <a:ext cx="395457" cy="103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F90D15-FF24-4692-AF02-A59F129B5D77}"/>
                  </a:ext>
                </a:extLst>
              </p14:cNvPr>
              <p14:cNvContentPartPr/>
              <p14:nvPr/>
            </p14:nvContentPartPr>
            <p14:xfrm>
              <a:off x="6626821" y="3405779"/>
              <a:ext cx="171450" cy="15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F90D15-FF24-4692-AF02-A59F129B5D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90264" y="3369407"/>
                <a:ext cx="244197" cy="224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BF7E5-8938-485D-8CDC-C49C18C290A0}"/>
                  </a:ext>
                </a:extLst>
              </p14:cNvPr>
              <p14:cNvContentPartPr/>
              <p14:nvPr/>
            </p14:nvContentPartPr>
            <p14:xfrm>
              <a:off x="5281127" y="2850732"/>
              <a:ext cx="133350" cy="8572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BF7E5-8938-485D-8CDC-C49C18C290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46294" y="2815950"/>
                <a:ext cx="203368" cy="1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52EA3F-FA0F-4FC4-BDDB-B96421999251}"/>
                  </a:ext>
                </a:extLst>
              </p14:cNvPr>
              <p14:cNvContentPartPr/>
              <p14:nvPr/>
            </p14:nvContentPartPr>
            <p14:xfrm>
              <a:off x="4744863" y="3539183"/>
              <a:ext cx="161925" cy="76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52EA3F-FA0F-4FC4-BDDB-B964219992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09431" y="3504388"/>
                <a:ext cx="232435" cy="1454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475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8329-7A4C-42EF-B047-3EAC0B7B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2C4A3D-45FE-43C8-AB83-2DB884ED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175" y="-3174"/>
            <a:ext cx="9457648" cy="6978423"/>
          </a:xfrm>
        </p:spPr>
      </p:pic>
    </p:spTree>
    <p:extLst>
      <p:ext uri="{BB962C8B-B14F-4D97-AF65-F5344CB8AC3E}">
        <p14:creationId xmlns:p14="http://schemas.microsoft.com/office/powerpoint/2010/main" val="908348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54C7-2640-4FD1-945C-F6D1D0EC0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820"/>
            <a:ext cx="9144000" cy="2387600"/>
          </a:xfrm>
        </p:spPr>
        <p:txBody>
          <a:bodyPr/>
          <a:lstStyle/>
          <a:p>
            <a:pPr algn="l"/>
            <a:r>
              <a:rPr lang="en-GB" sz="4000" dirty="0">
                <a:latin typeface="Century Gothic"/>
                <a:cs typeface="Calibri Light"/>
              </a:rPr>
              <a:t>Activity Time</a:t>
            </a:r>
            <a:br>
              <a:rPr lang="en-GB" sz="4000" dirty="0">
                <a:cs typeface="Calibri Light"/>
              </a:rPr>
            </a:br>
            <a:endParaRPr lang="en-GB">
              <a:cs typeface="Calibri Light" panose="020F03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C1BD3-8CC2-4CF9-B157-808841CA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2153"/>
            <a:ext cx="9144000" cy="3760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latin typeface="Century Gothic"/>
                <a:cs typeface="Calibri"/>
              </a:rPr>
              <a:t>Step 1 – Top up your glass</a:t>
            </a:r>
            <a:endParaRPr lang="en-US"/>
          </a:p>
          <a:p>
            <a:pPr algn="l"/>
            <a:endParaRPr lang="en-GB" dirty="0">
              <a:latin typeface="Century Gothic"/>
              <a:cs typeface="Calibri"/>
            </a:endParaRPr>
          </a:p>
          <a:p>
            <a:pPr algn="l"/>
            <a:r>
              <a:rPr lang="en-GB" dirty="0">
                <a:latin typeface="Century Gothic"/>
                <a:cs typeface="Calibri"/>
              </a:rPr>
              <a:t>Step 2 – Set up your light source so it's casting light/a shadow on to a blank surface</a:t>
            </a:r>
          </a:p>
          <a:p>
            <a:pPr algn="l"/>
            <a:endParaRPr lang="en-GB" dirty="0">
              <a:latin typeface="Century Gothic"/>
              <a:cs typeface="Calibri"/>
            </a:endParaRPr>
          </a:p>
          <a:p>
            <a:pPr algn="l"/>
            <a:r>
              <a:rPr lang="en-GB" dirty="0">
                <a:latin typeface="Century Gothic"/>
                <a:cs typeface="Calibri"/>
              </a:rPr>
              <a:t>Step 3 – Using objects and fastening devices (</a:t>
            </a:r>
            <a:r>
              <a:rPr lang="en-GB" dirty="0" err="1">
                <a:latin typeface="Century Gothic"/>
                <a:cs typeface="Calibri"/>
              </a:rPr>
              <a:t>Blutac</a:t>
            </a:r>
            <a:r>
              <a:rPr lang="en-GB" dirty="0">
                <a:latin typeface="Century Gothic"/>
                <a:cs typeface="Calibri"/>
              </a:rPr>
              <a:t>, string, clips, pegs, etc.) create an assemblage that casts a recognisable image on the wall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2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158-3EF5-4698-9E20-AE577028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96CB00C5-4A3A-4A84-A36B-C1FDBD00B2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"/>
          <a:stretch/>
        </p:blipFill>
        <p:spPr>
          <a:xfrm>
            <a:off x="1588" y="-6804"/>
            <a:ext cx="4648208" cy="68669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A4D44-CF84-45B1-8517-8C563D30F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A picture containing text, person, wall, posing&#10;&#10;Description automatically generated">
            <a:extLst>
              <a:ext uri="{FF2B5EF4-FFF2-40B4-BE49-F238E27FC236}">
                <a16:creationId xmlns:a16="http://schemas.microsoft.com/office/drawing/2014/main" id="{F991DF6E-F5EE-4F4E-B36B-30C6AEA4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457" y="-3629"/>
            <a:ext cx="6778171" cy="67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A283-C5E1-4F5B-A789-FD60F740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77BE048-1E87-46FA-8D4A-00128DB68C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160" y="457654"/>
            <a:ext cx="7463971" cy="588236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EF1EF-D92F-41B8-9501-D656F680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0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3978-5C64-4FF3-8C5B-2A22A7B3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text, painted, painting&#10;&#10;Description automatically generated">
            <a:extLst>
              <a:ext uri="{FF2B5EF4-FFF2-40B4-BE49-F238E27FC236}">
                <a16:creationId xmlns:a16="http://schemas.microsoft.com/office/drawing/2014/main" id="{023655F7-EB02-49F8-B255-ACABA0223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617" y="102054"/>
            <a:ext cx="9590199" cy="652176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7C341-4F51-4E75-AE3B-546721F2A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0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1BB6-F634-4099-80A4-C23F4001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06FE2DE3-767D-45FA-A541-E6D548E0D3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" r="-118"/>
          <a:stretch/>
        </p:blipFill>
        <p:spPr>
          <a:xfrm>
            <a:off x="843416" y="247197"/>
            <a:ext cx="4757072" cy="63081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6DF1-A5A4-40C0-9703-4B80EE05F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4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F1F6-E70D-459B-8788-A012F741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DE3DADC-ACDF-4B3A-BD07-93CCB39EEF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 r="-145" b="-207"/>
          <a:stretch/>
        </p:blipFill>
        <p:spPr>
          <a:xfrm>
            <a:off x="7254035" y="-7658"/>
            <a:ext cx="4881293" cy="68284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9BEBC-7866-4A26-981E-746C3ED1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A picture containing vase, looking, photo, standing&#10;&#10;Description automatically generated">
            <a:extLst>
              <a:ext uri="{FF2B5EF4-FFF2-40B4-BE49-F238E27FC236}">
                <a16:creationId xmlns:a16="http://schemas.microsoft.com/office/drawing/2014/main" id="{BE0213AF-AD13-43A6-ADB4-887A818B23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4" y="25492"/>
            <a:ext cx="5378822" cy="6824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B8EFD-8D08-477F-9400-C9F63C825C21}"/>
              </a:ext>
            </a:extLst>
          </p:cNvPr>
          <p:cNvSpPr txBox="1"/>
          <p:nvPr/>
        </p:nvSpPr>
        <p:spPr>
          <a:xfrm>
            <a:off x="5459506" y="3576918"/>
            <a:ext cx="190051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Century Gothic"/>
                <a:cs typeface="Calibri"/>
              </a:rPr>
              <a:t>Heidi Yardley</a:t>
            </a:r>
          </a:p>
          <a:p>
            <a:endParaRPr lang="en-GB" sz="1600" b="1" dirty="0">
              <a:latin typeface="Century Gothic"/>
              <a:cs typeface="Calibri"/>
            </a:endParaRPr>
          </a:p>
          <a:p>
            <a:r>
              <a:rPr lang="en-GB" sz="1600" i="1" dirty="0">
                <a:latin typeface="Century Gothic"/>
                <a:cs typeface="Calibri"/>
              </a:rPr>
              <a:t>The Crown, </a:t>
            </a:r>
            <a:r>
              <a:rPr lang="en-GB" sz="1600" dirty="0">
                <a:latin typeface="Century Gothic"/>
                <a:cs typeface="Calibri"/>
              </a:rPr>
              <a:t>2016</a:t>
            </a:r>
          </a:p>
          <a:p>
            <a:r>
              <a:rPr lang="en-GB" sz="1600" dirty="0">
                <a:latin typeface="Century Gothic"/>
                <a:cs typeface="Calibri"/>
              </a:rPr>
              <a:t>Charcoal on primed paper</a:t>
            </a:r>
          </a:p>
          <a:p>
            <a:r>
              <a:rPr lang="en-GB" sz="1600" dirty="0">
                <a:latin typeface="Century Gothic"/>
                <a:cs typeface="Calibri"/>
              </a:rPr>
              <a:t>110 x 88cm</a:t>
            </a:r>
          </a:p>
          <a:p>
            <a:endParaRPr lang="en-GB" sz="1600" dirty="0">
              <a:latin typeface="Century Gothic"/>
              <a:cs typeface="Calibri"/>
            </a:endParaRPr>
          </a:p>
          <a:p>
            <a:r>
              <a:rPr lang="en-GB" sz="1600" i="1" dirty="0">
                <a:latin typeface="Century Gothic"/>
                <a:cs typeface="Calibri"/>
              </a:rPr>
              <a:t>Serpentine, </a:t>
            </a:r>
            <a:r>
              <a:rPr lang="en-GB" sz="1600" dirty="0">
                <a:latin typeface="Century Gothic"/>
                <a:cs typeface="Calibri"/>
              </a:rPr>
              <a:t>2016</a:t>
            </a:r>
            <a:endParaRPr lang="en-GB" sz="1600" i="1" dirty="0">
              <a:latin typeface="Century Gothic"/>
              <a:cs typeface="Calibri"/>
            </a:endParaRPr>
          </a:p>
          <a:p>
            <a:r>
              <a:rPr lang="en-GB" sz="1600" dirty="0">
                <a:latin typeface="Century Gothic"/>
                <a:cs typeface="Calibri"/>
              </a:rPr>
              <a:t>Charcoal on primed paper</a:t>
            </a:r>
          </a:p>
          <a:p>
            <a:r>
              <a:rPr lang="en-GB" sz="1600" dirty="0">
                <a:latin typeface="Century Gothic"/>
                <a:cs typeface="Calibri"/>
              </a:rPr>
              <a:t>120 x 87cm</a:t>
            </a:r>
          </a:p>
          <a:p>
            <a:endParaRPr lang="en-GB" sz="1600" b="1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57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613</Words>
  <Application>Microsoft Macintosh PowerPoint</Application>
  <PresentationFormat>Widescreen</PresentationFormat>
  <Paragraphs>106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office theme</vt:lpstr>
      <vt:lpstr>Anything Goes AGSA 2021 </vt:lpstr>
      <vt:lpstr>  Good + Good Good + Bad Bad + Good Bad + Bad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Kylie Neagle</cp:lastModifiedBy>
  <cp:revision>1069</cp:revision>
  <dcterms:created xsi:type="dcterms:W3CDTF">2020-08-24T02:44:42Z</dcterms:created>
  <dcterms:modified xsi:type="dcterms:W3CDTF">2021-10-08T07:13:12Z</dcterms:modified>
</cp:coreProperties>
</file>