
<file path=[Content_Types].xml><?xml version="1.0" encoding="utf-8"?>
<Types xmlns="http://schemas.openxmlformats.org/package/2006/content-types">
  <Default Extension="xml" ContentType="application/xml"/>
  <Default Extension="jpeg" ContentType="image/jpeg"/>
  <Default Extension="tif" ContentType="image/tiff"/>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404" r:id="rId2"/>
    <p:sldId id="361" r:id="rId3"/>
    <p:sldId id="362" r:id="rId4"/>
    <p:sldId id="365" r:id="rId5"/>
    <p:sldId id="366" r:id="rId6"/>
    <p:sldId id="367" r:id="rId7"/>
    <p:sldId id="368" r:id="rId8"/>
    <p:sldId id="364" r:id="rId9"/>
    <p:sldId id="405" r:id="rId10"/>
    <p:sldId id="363" r:id="rId11"/>
    <p:sldId id="406" r:id="rId12"/>
    <p:sldId id="369" r:id="rId13"/>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73"/>
    <p:restoredTop sz="94717" autoAdjust="0"/>
  </p:normalViewPr>
  <p:slideViewPr>
    <p:cSldViewPr snapToGrid="0" snapToObjects="1">
      <p:cViewPr varScale="1">
        <p:scale>
          <a:sx n="118" d="100"/>
          <a:sy n="118" d="100"/>
        </p:scale>
        <p:origin x="216" y="5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7CA191D-1BCF-47C0-8650-B3E2A3105313}" type="datetimeFigureOut">
              <a:rPr lang="en-AU" smtClean="0"/>
              <a:t>16/2/20</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1F25D6B-69E0-4818-AD7F-48B49DF5F93F}" type="slidenum">
              <a:rPr lang="en-AU" smtClean="0"/>
              <a:t>‹#›</a:t>
            </a:fld>
            <a:endParaRPr lang="en-AU"/>
          </a:p>
        </p:txBody>
      </p:sp>
    </p:spTree>
    <p:extLst>
      <p:ext uri="{BB962C8B-B14F-4D97-AF65-F5344CB8AC3E}">
        <p14:creationId xmlns:p14="http://schemas.microsoft.com/office/powerpoint/2010/main" val="111673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0167D6EA-84EA-4148-A135-1ABA88E928DF}"/>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Presentation Title</a:t>
            </a:r>
          </a:p>
        </p:txBody>
      </p:sp>
    </p:spTree>
    <p:extLst>
      <p:ext uri="{BB962C8B-B14F-4D97-AF65-F5344CB8AC3E}">
        <p14:creationId xmlns:p14="http://schemas.microsoft.com/office/powerpoint/2010/main" val="1683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41022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1027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BE0E773E-7F99-7247-9017-CAD4BD2B0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Content Placeholder 4">
            <a:extLst>
              <a:ext uri="{FF2B5EF4-FFF2-40B4-BE49-F238E27FC236}">
                <a16:creationId xmlns="" xmlns:a16="http://schemas.microsoft.com/office/drawing/2014/main" id="{F363EB5E-660A-8542-A343-FAE0CE00BA5A}"/>
              </a:ext>
            </a:extLst>
          </p:cNvPr>
          <p:cNvSpPr>
            <a:spLocks noGrp="1"/>
          </p:cNvSpPr>
          <p:nvPr>
            <p:ph sz="quarter" idx="11" hasCustomPrompt="1"/>
          </p:nvPr>
        </p:nvSpPr>
        <p:spPr>
          <a:xfrm>
            <a:off x="1044575" y="1384300"/>
            <a:ext cx="7054850" cy="4108450"/>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5" name="Title 1">
            <a:extLst>
              <a:ext uri="{FF2B5EF4-FFF2-40B4-BE49-F238E27FC236}">
                <a16:creationId xmlns="" xmlns:a16="http://schemas.microsoft.com/office/drawing/2014/main" id="{1C5F0C03-BB56-DB42-A397-CC7569205ED7}"/>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761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x 2">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 xmlns:a16="http://schemas.microsoft.com/office/drawing/2014/main" id="{E7D57E49-38CC-314B-9351-C80B7212E85F}"/>
              </a:ext>
            </a:extLst>
          </p:cNvPr>
          <p:cNvSpPr>
            <a:spLocks noGrp="1"/>
          </p:cNvSpPr>
          <p:nvPr>
            <p:ph sz="quarter" idx="12" hasCustomPrompt="1"/>
          </p:nvPr>
        </p:nvSpPr>
        <p:spPr>
          <a:xfrm>
            <a:off x="1039813"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9" name="Content Placeholder 2">
            <a:extLst>
              <a:ext uri="{FF2B5EF4-FFF2-40B4-BE49-F238E27FC236}">
                <a16:creationId xmlns="" xmlns:a16="http://schemas.microsoft.com/office/drawing/2014/main" id="{F3E1C20E-3CBB-2C42-A5CC-71D20BCE64E0}"/>
              </a:ext>
            </a:extLst>
          </p:cNvPr>
          <p:cNvSpPr>
            <a:spLocks noGrp="1"/>
          </p:cNvSpPr>
          <p:nvPr>
            <p:ph sz="quarter" idx="13" hasCustomPrompt="1"/>
          </p:nvPr>
        </p:nvSpPr>
        <p:spPr>
          <a:xfrm>
            <a:off x="4617094"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6" name="Title 1">
            <a:extLst>
              <a:ext uri="{FF2B5EF4-FFF2-40B4-BE49-F238E27FC236}">
                <a16:creationId xmlns="" xmlns:a16="http://schemas.microsoft.com/office/drawing/2014/main" id="{71960975-9168-F04B-A674-CBDD700BA0EC}"/>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42499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mage Slide with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2" name="Title 1">
            <a:extLst>
              <a:ext uri="{FF2B5EF4-FFF2-40B4-BE49-F238E27FC236}">
                <a16:creationId xmlns="" xmlns:a16="http://schemas.microsoft.com/office/drawing/2014/main" id="{016B38A0-AE36-6042-8D99-4F0C80064ECB}"/>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1556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itle 1">
            <a:extLst>
              <a:ext uri="{FF2B5EF4-FFF2-40B4-BE49-F238E27FC236}">
                <a16:creationId xmlns="" xmlns:a16="http://schemas.microsoft.com/office/drawing/2014/main" id="{4751476F-FEEE-EA4F-A29C-44B768A2F12E}"/>
              </a:ext>
            </a:extLst>
          </p:cNvPr>
          <p:cNvSpPr>
            <a:spLocks noGrp="1"/>
          </p:cNvSpPr>
          <p:nvPr>
            <p:ph type="title" hasCustomPrompt="1"/>
          </p:nvPr>
        </p:nvSpPr>
        <p:spPr>
          <a:xfrm>
            <a:off x="235839" y="258023"/>
            <a:ext cx="8574786" cy="1651696"/>
          </a:xfrm>
          <a:prstGeom prst="rect">
            <a:avLst/>
          </a:prstGeom>
        </p:spPr>
        <p:txBody>
          <a:bodyPr numCol="3" anchor="t">
            <a:normAutofit/>
          </a:bodyPr>
          <a:lstStyle>
            <a:lvl1pPr marL="84600" indent="-84600">
              <a:lnSpc>
                <a:spcPct val="100000"/>
              </a:lnSpc>
              <a:buFont typeface="+mj-lt"/>
              <a:buAutoNum type="arabicPeriod"/>
              <a:defRPr sz="800" b="0" i="0" spc="-60" baseline="0">
                <a:latin typeface="Neutral BP" panose="02000000000000000000" pitchFamily="2" charset="0"/>
              </a:defRPr>
            </a:lvl1pPr>
          </a:lstStyle>
          <a:p>
            <a:r>
              <a:rPr lang="en-US" dirty="0"/>
              <a:t>Insert Copy here</a:t>
            </a:r>
            <a:br>
              <a:rPr lang="en-US" dirty="0"/>
            </a:br>
            <a:endParaRPr lang="en-US" dirty="0"/>
          </a:p>
        </p:txBody>
      </p:sp>
      <p:sp>
        <p:nvSpPr>
          <p:cNvPr id="6" name="Picture Placeholder 5">
            <a:extLst>
              <a:ext uri="{FF2B5EF4-FFF2-40B4-BE49-F238E27FC236}">
                <a16:creationId xmlns=""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Tree>
    <p:extLst>
      <p:ext uri="{BB962C8B-B14F-4D97-AF65-F5344CB8AC3E}">
        <p14:creationId xmlns:p14="http://schemas.microsoft.com/office/powerpoint/2010/main" val="209757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47FB7A0-6F84-9842-A006-DC908ACFF8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 xmlns:a16="http://schemas.microsoft.com/office/drawing/2014/main" id="{18C9F31D-10DD-6442-AEC6-4BCAE918C5F1}"/>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Thank you</a:t>
            </a:r>
          </a:p>
        </p:txBody>
      </p:sp>
      <p:sp>
        <p:nvSpPr>
          <p:cNvPr id="5" name="Text Placeholder 8">
            <a:extLst>
              <a:ext uri="{FF2B5EF4-FFF2-40B4-BE49-F238E27FC236}">
                <a16:creationId xmlns="" xmlns:a16="http://schemas.microsoft.com/office/drawing/2014/main" id="{34D66A10-4E5B-BF4E-A7C6-7E0FC7059DE8}"/>
              </a:ext>
            </a:extLst>
          </p:cNvPr>
          <p:cNvSpPr>
            <a:spLocks noGrp="1"/>
          </p:cNvSpPr>
          <p:nvPr>
            <p:ph idx="1" hasCustomPrompt="1"/>
          </p:nvPr>
        </p:nvSpPr>
        <p:spPr>
          <a:xfrm>
            <a:off x="237760"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John Smith</a:t>
            </a:r>
          </a:p>
          <a:p>
            <a:pPr lvl="0"/>
            <a:r>
              <a:rPr lang="en-US" dirty="0"/>
              <a:t>Curator of Asian Art</a:t>
            </a:r>
          </a:p>
          <a:p>
            <a:pPr lvl="0"/>
            <a:endParaRPr lang="en-US" dirty="0"/>
          </a:p>
          <a:p>
            <a:pPr lvl="0"/>
            <a:r>
              <a:rPr lang="en-US" dirty="0" err="1"/>
              <a:t>j.smith@agsa.sa.gov.au</a:t>
            </a:r>
            <a:endParaRPr lang="en-US" dirty="0"/>
          </a:p>
          <a:p>
            <a:pPr lvl="0"/>
            <a:r>
              <a:rPr lang="en-US" dirty="0"/>
              <a:t>(+61)401 945 388</a:t>
            </a:r>
          </a:p>
          <a:p>
            <a:pPr lvl="0"/>
            <a:r>
              <a:rPr lang="en-US" dirty="0" err="1"/>
              <a:t>Instagram.com</a:t>
            </a:r>
            <a:r>
              <a:rPr lang="en-US" dirty="0"/>
              <a:t>/</a:t>
            </a:r>
            <a:r>
              <a:rPr lang="en-US" dirty="0" err="1"/>
              <a:t>johnsmith</a:t>
            </a:r>
            <a:endParaRPr lang="en-US" dirty="0"/>
          </a:p>
        </p:txBody>
      </p:sp>
      <p:sp>
        <p:nvSpPr>
          <p:cNvPr id="6" name="Text Placeholder 8">
            <a:extLst>
              <a:ext uri="{FF2B5EF4-FFF2-40B4-BE49-F238E27FC236}">
                <a16:creationId xmlns="" xmlns:a16="http://schemas.microsoft.com/office/drawing/2014/main" id="{4F2C3694-1397-A34C-81BF-D30EDDA9ED8C}"/>
              </a:ext>
            </a:extLst>
          </p:cNvPr>
          <p:cNvSpPr>
            <a:spLocks noGrp="1"/>
          </p:cNvSpPr>
          <p:nvPr>
            <p:ph idx="10" hasCustomPrompt="1"/>
          </p:nvPr>
        </p:nvSpPr>
        <p:spPr>
          <a:xfrm>
            <a:off x="3092927"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Jane Citizen</a:t>
            </a:r>
          </a:p>
          <a:p>
            <a:pPr lvl="0"/>
            <a:r>
              <a:rPr lang="en-US" dirty="0"/>
              <a:t>Artist</a:t>
            </a:r>
          </a:p>
          <a:p>
            <a:pPr lvl="0"/>
            <a:endParaRPr lang="en-US" dirty="0"/>
          </a:p>
          <a:p>
            <a:pPr lvl="0"/>
            <a:r>
              <a:rPr lang="en-US" dirty="0" err="1"/>
              <a:t>office@jand-citizen.com.au</a:t>
            </a:r>
            <a:endParaRPr lang="en-US" dirty="0"/>
          </a:p>
          <a:p>
            <a:pPr lvl="0"/>
            <a:r>
              <a:rPr lang="en-US" dirty="0"/>
              <a:t>(+61)409 294 820</a:t>
            </a:r>
          </a:p>
          <a:p>
            <a:pPr lvl="0"/>
            <a:r>
              <a:rPr lang="en-US" dirty="0" err="1"/>
              <a:t>Instagram.com</a:t>
            </a:r>
            <a:r>
              <a:rPr lang="en-US" dirty="0"/>
              <a:t>/</a:t>
            </a:r>
            <a:r>
              <a:rPr lang="en-US" dirty="0" err="1"/>
              <a:t>janecitizen</a:t>
            </a:r>
            <a:endParaRPr lang="en-US" dirty="0"/>
          </a:p>
        </p:txBody>
      </p:sp>
    </p:spTree>
    <p:extLst>
      <p:ext uri="{BB962C8B-B14F-4D97-AF65-F5344CB8AC3E}">
        <p14:creationId xmlns:p14="http://schemas.microsoft.com/office/powerpoint/2010/main" val="6413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ody of tex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A479525-D7C1-DD40-8227-4DF8AC93B12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16" name="Title 1">
            <a:extLst>
              <a:ext uri="{FF2B5EF4-FFF2-40B4-BE49-F238E27FC236}">
                <a16:creationId xmlns="" xmlns:a16="http://schemas.microsoft.com/office/drawing/2014/main" id="{B853E8A8-E9F3-7645-B872-22ADA5FB5AF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79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marL="285750" indent="-285750">
              <a:lnSpc>
                <a:spcPts val="2260"/>
              </a:lnSpc>
              <a:buFont typeface="Arial" panose="020B0604020202020204" pitchFamily="34" charset="0"/>
              <a:buChar char="•"/>
              <a:defRPr sz="1800"/>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stStyle>
          <a:p>
            <a:pPr lvl="0"/>
            <a:r>
              <a:rPr lang="en-US" dirty="0"/>
              <a:t>This is a text page.</a:t>
            </a:r>
          </a:p>
          <a:p>
            <a:pPr lvl="1"/>
            <a:r>
              <a:rPr lang="en-US" dirty="0"/>
              <a:t>Second level</a:t>
            </a:r>
          </a:p>
          <a:p>
            <a:pPr lvl="2"/>
            <a:r>
              <a:rPr lang="en-US" dirty="0"/>
              <a:t>Third level</a:t>
            </a:r>
          </a:p>
        </p:txBody>
      </p:sp>
      <p:sp>
        <p:nvSpPr>
          <p:cNvPr id="6" name="Title 1">
            <a:extLst>
              <a:ext uri="{FF2B5EF4-FFF2-40B4-BE49-F238E27FC236}">
                <a16:creationId xmlns="" xmlns:a16="http://schemas.microsoft.com/office/drawing/2014/main" id="{81D8B70D-7871-A34A-859D-481C39EF7B13}"/>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550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Horizontal Imag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 xmlns:a16="http://schemas.microsoft.com/office/drawing/2014/main" id="{C08EBFDA-C8EE-8341-94CA-8531EE2B4060}"/>
              </a:ext>
            </a:extLst>
          </p:cNvPr>
          <p:cNvSpPr>
            <a:spLocks noGrp="1"/>
          </p:cNvSpPr>
          <p:nvPr>
            <p:ph type="pic" sz="quarter" idx="10" hasCustomPrompt="1"/>
          </p:nvPr>
        </p:nvSpPr>
        <p:spPr>
          <a:xfrm>
            <a:off x="6041550" y="1890960"/>
            <a:ext cx="2764653" cy="1492942"/>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 xmlns:a16="http://schemas.microsoft.com/office/drawing/2014/main" id="{B5BF90F9-1081-6D41-B551-D04BBA2A003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22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Vertical Imag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 xmlns:a16="http://schemas.microsoft.com/office/drawing/2014/main" id="{C08EBFDA-C8EE-8341-94CA-8531EE2B4060}"/>
              </a:ext>
            </a:extLst>
          </p:cNvPr>
          <p:cNvSpPr>
            <a:spLocks noGrp="1"/>
          </p:cNvSpPr>
          <p:nvPr>
            <p:ph type="pic" sz="quarter" idx="10" hasCustomPrompt="1"/>
          </p:nvPr>
        </p:nvSpPr>
        <p:spPr>
          <a:xfrm>
            <a:off x="6047771" y="1901824"/>
            <a:ext cx="2764653" cy="3584576"/>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 xmlns:a16="http://schemas.microsoft.com/office/drawing/2014/main" id="{2C6EFE4E-04F3-8440-AC44-3DFD7C92B058}"/>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290830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inuing body of text">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6B34E50-B6AB-2A43-BF85-6E4F50D831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 xmlns:a16="http://schemas.microsoft.com/office/drawing/2014/main" id="{9DBBBDD4-7EC1-C54B-9DF1-586D269BE968}"/>
              </a:ext>
            </a:extLst>
          </p:cNvPr>
          <p:cNvSpPr>
            <a:spLocks noGrp="1"/>
          </p:cNvSpPr>
          <p:nvPr>
            <p:ph idx="1" hasCustomPrompt="1"/>
          </p:nvPr>
        </p:nvSpPr>
        <p:spPr>
          <a:xfrm>
            <a:off x="194217" y="234778"/>
            <a:ext cx="5761740" cy="5240758"/>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Tree>
    <p:extLst>
      <p:ext uri="{BB962C8B-B14F-4D97-AF65-F5344CB8AC3E}">
        <p14:creationId xmlns:p14="http://schemas.microsoft.com/office/powerpoint/2010/main" val="14418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94460B2-902C-1245-B542-B2269AE0193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 xmlns:a16="http://schemas.microsoft.com/office/drawing/2014/main" id="{B2CB2171-51DE-414A-A372-33C870B7E26E}"/>
              </a:ext>
            </a:extLst>
          </p:cNvPr>
          <p:cNvSpPr>
            <a:spLocks noGrp="1"/>
          </p:cNvSpPr>
          <p:nvPr>
            <p:ph type="title" hasCustomPrompt="1"/>
          </p:nvPr>
        </p:nvSpPr>
        <p:spPr>
          <a:xfrm>
            <a:off x="234778" y="2145031"/>
            <a:ext cx="8816546" cy="3050993"/>
          </a:xfrm>
          <a:prstGeom prst="rect">
            <a:avLst/>
          </a:prstGeom>
        </p:spPr>
        <p:txBody>
          <a:bodyPr anchor="t">
            <a:noAutofit/>
          </a:bodyPr>
          <a:lstStyle>
            <a:lvl1pPr algn="ctr">
              <a:lnSpc>
                <a:spcPts val="5260"/>
              </a:lnSpc>
              <a:defRPr sz="5000" spc="-60" baseline="0"/>
            </a:lvl1pPr>
          </a:lstStyle>
          <a:p>
            <a:r>
              <a:rPr lang="en-US" dirty="0"/>
              <a:t>“</a:t>
            </a:r>
            <a:r>
              <a:rPr lang="en-US" dirty="0" err="1"/>
              <a:t>Nimillita</a:t>
            </a:r>
            <a:r>
              <a:rPr lang="en-US" dirty="0"/>
              <a:t> </a:t>
            </a:r>
            <a:r>
              <a:rPr lang="en-US" dirty="0" err="1"/>
              <a:t>vopta</a:t>
            </a:r>
            <a:r>
              <a:rPr lang="en-US" dirty="0"/>
              <a:t> temulent </a:t>
            </a:r>
            <a:r>
              <a:rPr lang="en-US" dirty="0" err="1"/>
              <a:t>omnis</a:t>
            </a:r>
            <a:r>
              <a:rPr lang="en-US" dirty="0"/>
              <a:t> rem </a:t>
            </a:r>
            <a:r>
              <a:rPr lang="en-US" dirty="0" err="1"/>
              <a:t>quaspidus</a:t>
            </a:r>
            <a:r>
              <a:rPr lang="en-US" dirty="0"/>
              <a:t> </a:t>
            </a:r>
            <a:r>
              <a:rPr lang="en-US" dirty="0" err="1"/>
              <a:t>eum</a:t>
            </a:r>
            <a:r>
              <a:rPr lang="en-US" dirty="0"/>
              <a:t> </a:t>
            </a:r>
            <a:r>
              <a:rPr lang="en-US" dirty="0" err="1"/>
              <a:t>autem</a:t>
            </a:r>
            <a:r>
              <a:rPr lang="en-US" dirty="0"/>
              <a:t> sit </a:t>
            </a:r>
            <a:r>
              <a:rPr lang="en-US" dirty="0" err="1"/>
              <a:t>liquodi</a:t>
            </a:r>
            <a:r>
              <a:rPr lang="en-US" dirty="0"/>
              <a:t> </a:t>
            </a:r>
            <a:r>
              <a:rPr lang="en-US" dirty="0" err="1"/>
              <a:t>ipicide</a:t>
            </a:r>
            <a:r>
              <a:rPr lang="en-US" dirty="0"/>
              <a:t> </a:t>
            </a:r>
            <a:br>
              <a:rPr lang="en-US" dirty="0"/>
            </a:br>
            <a:r>
              <a:rPr lang="en-US" dirty="0" err="1"/>
              <a:t>dolo</a:t>
            </a:r>
            <a:r>
              <a:rPr lang="en-US" dirty="0"/>
              <a:t> culpa </a:t>
            </a:r>
            <a:r>
              <a:rPr lang="en-US" dirty="0" err="1"/>
              <a:t>sapicia</a:t>
            </a:r>
            <a:r>
              <a:rPr lang="en-US" dirty="0"/>
              <a:t>”</a:t>
            </a:r>
          </a:p>
        </p:txBody>
      </p:sp>
      <p:sp>
        <p:nvSpPr>
          <p:cNvPr id="5" name="Text Placeholder 2">
            <a:extLst>
              <a:ext uri="{FF2B5EF4-FFF2-40B4-BE49-F238E27FC236}">
                <a16:creationId xmlns="" xmlns:a16="http://schemas.microsoft.com/office/drawing/2014/main" id="{37F159E0-66D9-2C4D-9367-533F2ED68957}"/>
              </a:ext>
            </a:extLst>
          </p:cNvPr>
          <p:cNvSpPr>
            <a:spLocks noGrp="1"/>
          </p:cNvSpPr>
          <p:nvPr>
            <p:ph idx="1" hasCustomPrompt="1"/>
          </p:nvPr>
        </p:nvSpPr>
        <p:spPr>
          <a:xfrm>
            <a:off x="234777" y="5196024"/>
            <a:ext cx="8816545" cy="410548"/>
          </a:xfrm>
          <a:prstGeom prst="rect">
            <a:avLst/>
          </a:prstGeom>
        </p:spPr>
        <p:txBody>
          <a:bodyPr vert="horz" lIns="91440" tIns="45720" rIns="91440" bIns="45720" rtlCol="0">
            <a:normAutofit/>
          </a:bodyPr>
          <a:lstStyle>
            <a:lvl1pPr algn="ctr">
              <a:lnSpc>
                <a:spcPts val="2260"/>
              </a:lnSpc>
              <a:defRPr sz="1000"/>
            </a:lvl1pPr>
            <a:lvl2pPr algn="ctr">
              <a:defRPr sz="1000"/>
            </a:lvl2pPr>
            <a:lvl3pPr algn="ctr">
              <a:defRPr sz="1000"/>
            </a:lvl3pPr>
          </a:lstStyle>
          <a:p>
            <a:pPr lvl="0"/>
            <a:r>
              <a:rPr lang="en-US" dirty="0"/>
              <a:t>Name Lorem Ipsum</a:t>
            </a:r>
          </a:p>
        </p:txBody>
      </p:sp>
    </p:spTree>
    <p:extLst>
      <p:ext uri="{BB962C8B-B14F-4D97-AF65-F5344CB8AC3E}">
        <p14:creationId xmlns:p14="http://schemas.microsoft.com/office/powerpoint/2010/main" val="35609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C2165959-ED09-0544-9F9D-70620BF28079}"/>
              </a:ext>
            </a:extLst>
          </p:cNvPr>
          <p:cNvSpPr>
            <a:spLocks noGrp="1"/>
          </p:cNvSpPr>
          <p:nvPr>
            <p:ph type="pic" sz="quarter" idx="10" hasCustomPrompt="1"/>
          </p:nvPr>
        </p:nvSpPr>
        <p:spPr>
          <a:xfrm>
            <a:off x="0" y="0"/>
            <a:ext cx="9143999"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40387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C2165959-ED09-0544-9F9D-70620BF28079}"/>
              </a:ext>
            </a:extLst>
          </p:cNvPr>
          <p:cNvSpPr>
            <a:spLocks noGrp="1"/>
          </p:cNvSpPr>
          <p:nvPr>
            <p:ph type="pic" sz="quarter" idx="10" hasCustomPrompt="1"/>
          </p:nvPr>
        </p:nvSpPr>
        <p:spPr>
          <a:xfrm>
            <a:off x="1" y="0"/>
            <a:ext cx="9143999"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924587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BE12E1A-BD13-C640-9237-1111AAD7B8E5}"/>
              </a:ext>
            </a:extLst>
          </p:cNvPr>
          <p:cNvSpPr txBox="1"/>
          <p:nvPr/>
        </p:nvSpPr>
        <p:spPr>
          <a:xfrm>
            <a:off x="8263974" y="6383449"/>
            <a:ext cx="632517" cy="215444"/>
          </a:xfrm>
          <a:prstGeom prst="rect">
            <a:avLst/>
          </a:prstGeom>
          <a:noFill/>
        </p:spPr>
        <p:txBody>
          <a:bodyPr wrap="square" rtlCol="0" anchor="b">
            <a:spAutoFit/>
          </a:bodyPr>
          <a:lstStyle/>
          <a:p>
            <a:pPr algn="r"/>
            <a:fld id="{C20A4EAC-B341-C945-AF29-CFB303B25672}" type="slidenum">
              <a:rPr lang="en-US" sz="800" b="0" i="0" smtClean="0">
                <a:latin typeface="Arial" panose="020B0604020202020204" pitchFamily="34" charset="0"/>
                <a:cs typeface="Arial" panose="020B0604020202020204" pitchFamily="34" charset="0"/>
              </a:rPr>
              <a:t>‹#›</a:t>
            </a:fld>
            <a:endParaRPr lang="en-US" sz="800" b="0" i="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 xmlns:a16="http://schemas.microsoft.com/office/drawing/2014/main" id="{09535443-DCC8-8D4E-9FC8-2B4678B3827F}"/>
              </a:ext>
            </a:extLst>
          </p:cNvPr>
          <p:cNvSpPr>
            <a:spLocks noGrp="1"/>
          </p:cNvSpPr>
          <p:nvPr>
            <p:ph type="body" idx="1"/>
          </p:nvPr>
        </p:nvSpPr>
        <p:spPr>
          <a:xfrm>
            <a:off x="194217" y="1825625"/>
            <a:ext cx="5759696"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18" name="Title Placeholder 17">
            <a:extLst>
              <a:ext uri="{FF2B5EF4-FFF2-40B4-BE49-F238E27FC236}">
                <a16:creationId xmlns="" xmlns:a16="http://schemas.microsoft.com/office/drawing/2014/main" id="{276A3D6F-9C65-F241-9C51-CDEFC16A8F1A}"/>
              </a:ext>
            </a:extLst>
          </p:cNvPr>
          <p:cNvSpPr>
            <a:spLocks noGrp="1"/>
          </p:cNvSpPr>
          <p:nvPr>
            <p:ph type="title"/>
          </p:nvPr>
        </p:nvSpPr>
        <p:spPr>
          <a:xfrm>
            <a:off x="194217" y="365125"/>
            <a:ext cx="7886700" cy="1325563"/>
          </a:xfrm>
          <a:prstGeom prst="rect">
            <a:avLst/>
          </a:prstGeom>
        </p:spPr>
        <p:txBody>
          <a:bodyPr vert="horz" lIns="0" tIns="0" rIns="0" bIns="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51905849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73" r:id="rId3"/>
    <p:sldLayoutId id="2147483666" r:id="rId4"/>
    <p:sldLayoutId id="2147483661" r:id="rId5"/>
    <p:sldLayoutId id="2147483664" r:id="rId6"/>
    <p:sldLayoutId id="2147483675" r:id="rId7"/>
    <p:sldLayoutId id="2147483665" r:id="rId8"/>
    <p:sldLayoutId id="2147483667" r:id="rId9"/>
    <p:sldLayoutId id="2147483668" r:id="rId10"/>
    <p:sldLayoutId id="2147483669" r:id="rId11"/>
    <p:sldLayoutId id="2147483671" r:id="rId12"/>
    <p:sldLayoutId id="2147483672" r:id="rId13"/>
    <p:sldLayoutId id="2147483677" r:id="rId14"/>
    <p:sldLayoutId id="2147483674" r:id="rId15"/>
    <p:sldLayoutId id="2147483676" r:id="rId16"/>
  </p:sldLayoutIdLst>
  <p:txStyles>
    <p:title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1" Type="http://schemas.openxmlformats.org/officeDocument/2006/relationships/hyperlink" Target="https://www.youtube.com/watch?v=BvzG_p_sdOQ" TargetMode="External"/><Relationship Id="rId12" Type="http://schemas.openxmlformats.org/officeDocument/2006/relationships/hyperlink" Target="https://soundcloud.com/thenationalau/erin-coates" TargetMode="External"/><Relationship Id="rId1" Type="http://schemas.openxmlformats.org/officeDocument/2006/relationships/slideLayout" Target="../slideLayouts/slideLayout2.xml"/><Relationship Id="rId2" Type="http://schemas.openxmlformats.org/officeDocument/2006/relationships/hyperlink" Target="https://www.tate.org.uk/art/research-publications/the-sublime/julian-bell-contemporary-art-and-the-sublime-r1108499" TargetMode="External"/><Relationship Id="rId3" Type="http://schemas.openxmlformats.org/officeDocument/2006/relationships/hyperlink" Target="https://static1.squarespace.com/static/57ad4b4237c58174719955a6/t/5cf4ff69598e060001234986/1559560095265/HyperBook.jpg" TargetMode="External"/><Relationship Id="rId4" Type="http://schemas.openxmlformats.org/officeDocument/2006/relationships/hyperlink" Target="https://issuu.com/lindennewart/docs/dark_water_ecatalogue" TargetMode="External"/><Relationship Id="rId5" Type="http://schemas.openxmlformats.org/officeDocument/2006/relationships/hyperlink" Target="http://www.erincoates.net/" TargetMode="External"/><Relationship Id="rId6" Type="http://schemas.openxmlformats.org/officeDocument/2006/relationships/hyperlink" Target="https://annanazzari.com.au/" TargetMode="External"/><Relationship Id="rId7" Type="http://schemas.openxmlformats.org/officeDocument/2006/relationships/hyperlink" Target="https://firstdraft.org.au/new-events/may-2017-ope-water-the-offering" TargetMode="External"/><Relationship Id="rId8" Type="http://schemas.openxmlformats.org/officeDocument/2006/relationships/hyperlink" Target="https://www.environment.gov.au/marine/marine-species/cetaceans/whaling" TargetMode="External"/><Relationship Id="rId9" Type="http://schemas.openxmlformats.org/officeDocument/2006/relationships/hyperlink" Target="https://vimeo.com/254065018" TargetMode="External"/><Relationship Id="rId10" Type="http://schemas.openxmlformats.org/officeDocument/2006/relationships/hyperlink" Target="https://www.youtube.com/watch?v=t0fHjIPpR-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ssuu.com/lindennewart/docs/dark_water_ecatalogue" TargetMode="Externa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6" name="Title 2"/>
          <p:cNvSpPr txBox="1">
            <a:spLocks/>
          </p:cNvSpPr>
          <p:nvPr/>
        </p:nvSpPr>
        <p:spPr>
          <a:xfrm>
            <a:off x="1587519" y="4659480"/>
            <a:ext cx="6447528" cy="968660"/>
          </a:xfrm>
          <a:prstGeom prst="rect">
            <a:avLst/>
          </a:prstGeom>
        </p:spPr>
        <p:txBody>
          <a:bodyPr/>
          <a:lst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Erin Coates &amp; Anna </a:t>
            </a:r>
            <a:r>
              <a:rPr lang="en-US" dirty="0" err="1">
                <a:solidFill>
                  <a:schemeClr val="bg1"/>
                </a:solidFill>
              </a:rPr>
              <a:t>Nazzari</a:t>
            </a:r>
            <a:r>
              <a:rPr lang="en-US" dirty="0">
                <a:solidFill>
                  <a:schemeClr val="bg1"/>
                </a:solidFill>
              </a:rPr>
              <a:t> Interpretive Resource </a:t>
            </a:r>
            <a:br>
              <a:rPr lang="en-US" dirty="0">
                <a:solidFill>
                  <a:schemeClr val="bg1"/>
                </a:solidFill>
              </a:rPr>
            </a:br>
            <a:r>
              <a:rPr lang="en-US" dirty="0">
                <a:solidFill>
                  <a:schemeClr val="bg1"/>
                </a:solidFill>
              </a:rPr>
              <a:t>Biology | Environment </a:t>
            </a:r>
          </a:p>
        </p:txBody>
      </p:sp>
    </p:spTree>
    <p:extLst>
      <p:ext uri="{BB962C8B-B14F-4D97-AF65-F5344CB8AC3E}">
        <p14:creationId xmlns:p14="http://schemas.microsoft.com/office/powerpoint/2010/main" val="186326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322924" y="291761"/>
            <a:ext cx="5712315" cy="968660"/>
          </a:xfrm>
        </p:spPr>
        <p:txBody>
          <a:bodyPr/>
          <a:lstStyle/>
          <a:p>
            <a:r>
              <a:rPr lang="en-US" dirty="0"/>
              <a:t>Secondary</a:t>
            </a:r>
            <a:br>
              <a:rPr lang="en-US" dirty="0"/>
            </a:br>
            <a:r>
              <a:rPr lang="en-US" dirty="0">
                <a:solidFill>
                  <a:schemeClr val="bg1">
                    <a:lumMod val="50000"/>
                  </a:schemeClr>
                </a:solidFill>
              </a:rPr>
              <a:t>Biology | Environment </a:t>
            </a:r>
          </a:p>
        </p:txBody>
      </p:sp>
      <p:sp>
        <p:nvSpPr>
          <p:cNvPr id="11" name="Rectangle 10"/>
          <p:cNvSpPr/>
          <p:nvPr/>
        </p:nvSpPr>
        <p:spPr>
          <a:xfrm>
            <a:off x="5078627" y="1260421"/>
            <a:ext cx="3657600" cy="3231654"/>
          </a:xfrm>
          <a:prstGeom prst="rect">
            <a:avLst/>
          </a:prstGeom>
        </p:spPr>
        <p:txBody>
          <a:bodyPr wrap="square">
            <a:spAutoFit/>
          </a:bodyPr>
          <a:lstStyle/>
          <a:p>
            <a:pPr algn="just">
              <a:spcAft>
                <a:spcPts val="0"/>
              </a:spcAft>
            </a:pPr>
            <a:r>
              <a:rPr lang="en-AU" sz="1200" dirty="0">
                <a:solidFill>
                  <a:srgbClr val="FF0000"/>
                </a:solidFill>
                <a:latin typeface="Arial" charset="0"/>
                <a:ea typeface="Arial" charset="0"/>
                <a:cs typeface="Arial" charset="0"/>
              </a:rPr>
              <a:t> </a:t>
            </a:r>
            <a:endParaRPr lang="en-GB" sz="1200" dirty="0">
              <a:solidFill>
                <a:srgbClr val="FF0000"/>
              </a:solidFill>
              <a:latin typeface="Arial" charset="0"/>
              <a:ea typeface="Arial" charset="0"/>
              <a:cs typeface="Arial" charset="0"/>
            </a:endParaRPr>
          </a:p>
          <a:p>
            <a:pPr algn="just">
              <a:spcAft>
                <a:spcPts val="0"/>
              </a:spcAft>
            </a:pPr>
            <a:r>
              <a:rPr lang="en-AU" sz="1200" b="1" dirty="0">
                <a:latin typeface="Arial" charset="0"/>
                <a:ea typeface="Arial" charset="0"/>
                <a:cs typeface="Arial" charset="0"/>
              </a:rPr>
              <a:t>Responding</a:t>
            </a:r>
          </a:p>
          <a:p>
            <a:pPr algn="just">
              <a:spcAft>
                <a:spcPts val="0"/>
              </a:spcAft>
            </a:pPr>
            <a:endParaRPr lang="en-AU" sz="1200" dirty="0">
              <a:solidFill>
                <a:srgbClr val="FF0000"/>
              </a:solidFill>
              <a:latin typeface="Arial" charset="0"/>
              <a:ea typeface="Arial" charset="0"/>
              <a:cs typeface="Arial" charset="0"/>
            </a:endParaRPr>
          </a:p>
          <a:p>
            <a:pPr algn="just">
              <a:spcAft>
                <a:spcPts val="0"/>
              </a:spcAft>
            </a:pPr>
            <a:r>
              <a:rPr lang="en-AU" sz="1200" dirty="0">
                <a:solidFill>
                  <a:srgbClr val="FF0000"/>
                </a:solidFill>
                <a:latin typeface="Arial" charset="0"/>
                <a:ea typeface="Arial" charset="0"/>
                <a:cs typeface="Arial" charset="0"/>
              </a:rPr>
              <a:t>The sublime is a massive category that can be expanded upon – questions about how seeing large, powerful scenes of nature make you feel.</a:t>
            </a:r>
            <a:endParaRPr lang="en-GB" sz="1200" dirty="0">
              <a:solidFill>
                <a:srgbClr val="FF0000"/>
              </a:solidFill>
              <a:latin typeface="Arial" charset="0"/>
              <a:ea typeface="Arial" charset="0"/>
              <a:cs typeface="Arial" charset="0"/>
            </a:endParaRPr>
          </a:p>
          <a:p>
            <a:pPr algn="just">
              <a:spcAft>
                <a:spcPts val="0"/>
              </a:spcAft>
            </a:pPr>
            <a:r>
              <a:rPr lang="en-AU" sz="1200" dirty="0">
                <a:solidFill>
                  <a:srgbClr val="FF0000"/>
                </a:solidFill>
                <a:latin typeface="Arial" charset="0"/>
                <a:ea typeface="Arial" charset="0"/>
                <a:cs typeface="Arial" charset="0"/>
              </a:rPr>
              <a:t> </a:t>
            </a:r>
            <a:endParaRPr lang="en-GB" sz="1200" dirty="0">
              <a:solidFill>
                <a:srgbClr val="FF0000"/>
              </a:solidFill>
              <a:latin typeface="Arial" charset="0"/>
              <a:ea typeface="Arial" charset="0"/>
              <a:cs typeface="Arial" charset="0"/>
            </a:endParaRPr>
          </a:p>
          <a:p>
            <a:pPr algn="just">
              <a:spcAft>
                <a:spcPts val="0"/>
              </a:spcAft>
            </a:pPr>
            <a:r>
              <a:rPr lang="en-AU" sz="1200" dirty="0">
                <a:solidFill>
                  <a:srgbClr val="FF0000"/>
                </a:solidFill>
                <a:latin typeface="Arial" charset="0"/>
                <a:ea typeface="Arial" charset="0"/>
                <a:cs typeface="Arial" charset="0"/>
              </a:rPr>
              <a:t>Older students might watch the </a:t>
            </a:r>
            <a:r>
              <a:rPr lang="en-AU" sz="1200" dirty="0" err="1">
                <a:solidFill>
                  <a:srgbClr val="FF0000"/>
                </a:solidFill>
                <a:latin typeface="Arial" charset="0"/>
                <a:ea typeface="Arial" charset="0"/>
                <a:cs typeface="Arial" charset="0"/>
              </a:rPr>
              <a:t>youtube</a:t>
            </a:r>
            <a:r>
              <a:rPr lang="en-AU" sz="1200" dirty="0">
                <a:solidFill>
                  <a:srgbClr val="FF0000"/>
                </a:solidFill>
                <a:latin typeface="Arial" charset="0"/>
                <a:ea typeface="Arial" charset="0"/>
                <a:cs typeface="Arial" charset="0"/>
              </a:rPr>
              <a:t> link below on Edmund Burke’s “The Sublime”. </a:t>
            </a:r>
            <a:r>
              <a:rPr lang="mr-IN" sz="1200" dirty="0">
                <a:solidFill>
                  <a:srgbClr val="FF0000"/>
                </a:solidFill>
                <a:latin typeface="Arial" charset="0"/>
                <a:ea typeface="Arial" charset="0"/>
                <a:cs typeface="Arial" charset="0"/>
              </a:rPr>
              <a:t>–</a:t>
            </a:r>
            <a:r>
              <a:rPr lang="en-AU" sz="1200" dirty="0">
                <a:solidFill>
                  <a:srgbClr val="FF0000"/>
                </a:solidFill>
                <a:latin typeface="Arial" charset="0"/>
                <a:ea typeface="Arial" charset="0"/>
                <a:cs typeface="Arial" charset="0"/>
              </a:rPr>
              <a:t> poetry o </a:t>
            </a:r>
            <a:r>
              <a:rPr lang="en-AU" sz="1200" dirty="0" err="1">
                <a:solidFill>
                  <a:srgbClr val="FF0000"/>
                </a:solidFill>
                <a:latin typeface="Arial" charset="0"/>
                <a:ea typeface="Arial" charset="0"/>
                <a:cs typeface="Arial" charset="0"/>
              </a:rPr>
              <a:t>fthe</a:t>
            </a:r>
            <a:r>
              <a:rPr lang="en-AU" sz="1200" dirty="0">
                <a:solidFill>
                  <a:srgbClr val="FF0000"/>
                </a:solidFill>
                <a:latin typeface="Arial" charset="0"/>
                <a:ea typeface="Arial" charset="0"/>
                <a:cs typeface="Arial" charset="0"/>
              </a:rPr>
              <a:t> sublime </a:t>
            </a:r>
          </a:p>
          <a:p>
            <a:pPr algn="just">
              <a:spcAft>
                <a:spcPts val="0"/>
              </a:spcAft>
            </a:pPr>
            <a:endParaRPr lang="en-AU" sz="1200" dirty="0">
              <a:solidFill>
                <a:srgbClr val="FF0000"/>
              </a:solidFill>
              <a:effectLst/>
              <a:latin typeface="Arial" charset="0"/>
              <a:ea typeface="Arial" charset="0"/>
              <a:cs typeface="Arial" charset="0"/>
            </a:endParaRPr>
          </a:p>
          <a:p>
            <a:pPr algn="just">
              <a:spcAft>
                <a:spcPts val="0"/>
              </a:spcAft>
            </a:pPr>
            <a:r>
              <a:rPr lang="en-AU" sz="1200" dirty="0">
                <a:solidFill>
                  <a:srgbClr val="FF0000"/>
                </a:solidFill>
                <a:latin typeface="Arial" charset="0"/>
                <a:ea typeface="Arial" charset="0"/>
                <a:cs typeface="Arial" charset="0"/>
              </a:rPr>
              <a:t>Create a work of art about a </a:t>
            </a:r>
            <a:r>
              <a:rPr lang="en-AU" sz="1200" dirty="0" err="1">
                <a:solidFill>
                  <a:srgbClr val="FF0000"/>
                </a:solidFill>
                <a:latin typeface="Arial" charset="0"/>
                <a:ea typeface="Arial" charset="0"/>
                <a:cs typeface="Arial" charset="0"/>
              </a:rPr>
              <a:t>supersition</a:t>
            </a:r>
            <a:r>
              <a:rPr lang="en-AU" sz="1200" dirty="0">
                <a:solidFill>
                  <a:srgbClr val="FF0000"/>
                </a:solidFill>
                <a:latin typeface="Arial" charset="0"/>
                <a:ea typeface="Arial" charset="0"/>
                <a:cs typeface="Arial" charset="0"/>
              </a:rPr>
              <a:t>, </a:t>
            </a:r>
            <a:r>
              <a:rPr lang="en-AU" sz="1200" dirty="0" err="1">
                <a:solidFill>
                  <a:srgbClr val="FF0000"/>
                </a:solidFill>
                <a:latin typeface="Arial" charset="0"/>
                <a:ea typeface="Arial" charset="0"/>
                <a:cs typeface="Arial" charset="0"/>
              </a:rPr>
              <a:t>unusal</a:t>
            </a:r>
            <a:r>
              <a:rPr lang="en-AU" sz="1200" dirty="0">
                <a:solidFill>
                  <a:srgbClr val="FF0000"/>
                </a:solidFill>
                <a:latin typeface="Arial" charset="0"/>
                <a:ea typeface="Arial" charset="0"/>
                <a:cs typeface="Arial" charset="0"/>
              </a:rPr>
              <a:t> event </a:t>
            </a:r>
            <a:r>
              <a:rPr lang="mr-IN" sz="1200" dirty="0">
                <a:solidFill>
                  <a:srgbClr val="FF0000"/>
                </a:solidFill>
                <a:latin typeface="Arial" charset="0"/>
                <a:ea typeface="Arial" charset="0"/>
                <a:cs typeface="Arial" charset="0"/>
              </a:rPr>
              <a:t>–</a:t>
            </a:r>
            <a:r>
              <a:rPr lang="en-AU" sz="1200" dirty="0">
                <a:solidFill>
                  <a:srgbClr val="FF0000"/>
                </a:solidFill>
                <a:latin typeface="Arial" charset="0"/>
                <a:ea typeface="Arial" charset="0"/>
                <a:cs typeface="Arial" charset="0"/>
              </a:rPr>
              <a:t> research a superstition </a:t>
            </a:r>
            <a:r>
              <a:rPr lang="mr-IN" sz="1200" dirty="0">
                <a:solidFill>
                  <a:srgbClr val="FF0000"/>
                </a:solidFill>
                <a:latin typeface="Arial" charset="0"/>
                <a:ea typeface="Arial" charset="0"/>
                <a:cs typeface="Arial" charset="0"/>
              </a:rPr>
              <a:t>–</a:t>
            </a:r>
            <a:r>
              <a:rPr lang="en-AU" sz="1200" dirty="0">
                <a:solidFill>
                  <a:srgbClr val="FF0000"/>
                </a:solidFill>
                <a:latin typeface="Arial" charset="0"/>
                <a:ea typeface="Arial" charset="0"/>
                <a:cs typeface="Arial" charset="0"/>
              </a:rPr>
              <a:t> origins </a:t>
            </a:r>
            <a:r>
              <a:rPr lang="en-AU" sz="1200" dirty="0" err="1">
                <a:solidFill>
                  <a:srgbClr val="FF0000"/>
                </a:solidFill>
                <a:latin typeface="Arial" charset="0"/>
                <a:ea typeface="Arial" charset="0"/>
                <a:cs typeface="Arial" charset="0"/>
              </a:rPr>
              <a:t>etc</a:t>
            </a:r>
            <a:r>
              <a:rPr lang="en-AU" sz="1200" dirty="0">
                <a:solidFill>
                  <a:srgbClr val="FF0000"/>
                </a:solidFill>
                <a:latin typeface="Arial" charset="0"/>
                <a:ea typeface="Arial" charset="0"/>
                <a:cs typeface="Arial" charset="0"/>
              </a:rPr>
              <a:t> </a:t>
            </a:r>
          </a:p>
          <a:p>
            <a:pPr algn="just">
              <a:spcAft>
                <a:spcPts val="0"/>
              </a:spcAft>
            </a:pPr>
            <a:endParaRPr lang="en-AU" sz="1200" dirty="0">
              <a:solidFill>
                <a:srgbClr val="FF0000"/>
              </a:solidFill>
              <a:effectLst/>
              <a:latin typeface="Arial" charset="0"/>
              <a:ea typeface="Arial" charset="0"/>
              <a:cs typeface="Arial" charset="0"/>
            </a:endParaRPr>
          </a:p>
          <a:p>
            <a:pPr algn="just">
              <a:spcAft>
                <a:spcPts val="0"/>
              </a:spcAft>
            </a:pPr>
            <a:r>
              <a:rPr lang="en-AU" sz="1200" dirty="0">
                <a:solidFill>
                  <a:srgbClr val="FF0000"/>
                </a:solidFill>
                <a:latin typeface="Arial" charset="0"/>
                <a:ea typeface="Arial" charset="0"/>
                <a:cs typeface="Arial" charset="0"/>
              </a:rPr>
              <a:t>Research habitat loss </a:t>
            </a:r>
            <a:r>
              <a:rPr lang="mr-IN" sz="1200" dirty="0">
                <a:solidFill>
                  <a:srgbClr val="FF0000"/>
                </a:solidFill>
                <a:latin typeface="Arial" charset="0"/>
                <a:ea typeface="Arial" charset="0"/>
                <a:cs typeface="Arial" charset="0"/>
              </a:rPr>
              <a:t>–</a:t>
            </a:r>
            <a:r>
              <a:rPr lang="en-AU" sz="1200" dirty="0">
                <a:solidFill>
                  <a:srgbClr val="FF0000"/>
                </a:solidFill>
                <a:latin typeface="Arial" charset="0"/>
                <a:ea typeface="Arial" charset="0"/>
                <a:cs typeface="Arial" charset="0"/>
              </a:rPr>
              <a:t> work of art in </a:t>
            </a:r>
            <a:r>
              <a:rPr lang="en-AU" sz="1200" dirty="0" err="1">
                <a:solidFill>
                  <a:srgbClr val="FF0000"/>
                </a:solidFill>
                <a:latin typeface="Arial" charset="0"/>
                <a:ea typeface="Arial" charset="0"/>
                <a:cs typeface="Arial" charset="0"/>
              </a:rPr>
              <a:t>resonse</a:t>
            </a:r>
            <a:r>
              <a:rPr lang="en-AU" sz="1200" dirty="0">
                <a:solidFill>
                  <a:srgbClr val="FF0000"/>
                </a:solidFill>
                <a:latin typeface="Arial" charset="0"/>
                <a:ea typeface="Arial" charset="0"/>
                <a:cs typeface="Arial" charset="0"/>
              </a:rPr>
              <a:t> </a:t>
            </a:r>
          </a:p>
          <a:p>
            <a:pPr algn="just">
              <a:spcAft>
                <a:spcPts val="0"/>
              </a:spcAft>
            </a:pPr>
            <a:endParaRPr lang="en-AU" sz="1200" dirty="0">
              <a:solidFill>
                <a:srgbClr val="FF0000"/>
              </a:solidFill>
              <a:latin typeface="Arial" charset="0"/>
              <a:ea typeface="Arial" charset="0"/>
              <a:cs typeface="Arial" charset="0"/>
            </a:endParaRPr>
          </a:p>
          <a:p>
            <a:pPr algn="just">
              <a:spcAft>
                <a:spcPts val="0"/>
              </a:spcAft>
            </a:pPr>
            <a:r>
              <a:rPr lang="en-AU" sz="1200" dirty="0">
                <a:solidFill>
                  <a:srgbClr val="FF0000"/>
                </a:solidFill>
                <a:effectLst/>
                <a:latin typeface="Arial" charset="0"/>
                <a:ea typeface="Arial" charset="0"/>
                <a:cs typeface="Arial" charset="0"/>
              </a:rPr>
              <a:t>C</a:t>
            </a:r>
            <a:r>
              <a:rPr lang="en-GB" sz="1200" dirty="0" err="1">
                <a:solidFill>
                  <a:srgbClr val="FF0000"/>
                </a:solidFill>
                <a:effectLst/>
                <a:latin typeface="Arial" charset="0"/>
                <a:ea typeface="Arial" charset="0"/>
                <a:cs typeface="Arial" charset="0"/>
              </a:rPr>
              <a:t>ollaborate</a:t>
            </a:r>
            <a:r>
              <a:rPr lang="en-GB" sz="1200" dirty="0">
                <a:solidFill>
                  <a:srgbClr val="FF0000"/>
                </a:solidFill>
                <a:effectLst/>
                <a:latin typeface="Arial" charset="0"/>
                <a:ea typeface="Arial" charset="0"/>
                <a:cs typeface="Arial" charset="0"/>
              </a:rPr>
              <a:t> </a:t>
            </a:r>
            <a:r>
              <a:rPr lang="mr-IN" sz="1200" dirty="0">
                <a:solidFill>
                  <a:srgbClr val="FF0000"/>
                </a:solidFill>
                <a:effectLst/>
                <a:latin typeface="Arial" charset="0"/>
                <a:ea typeface="Arial" charset="0"/>
                <a:cs typeface="Arial" charset="0"/>
              </a:rPr>
              <a:t>–</a:t>
            </a:r>
            <a:r>
              <a:rPr lang="en-GB" sz="1200" dirty="0">
                <a:solidFill>
                  <a:srgbClr val="FF0000"/>
                </a:solidFill>
                <a:effectLst/>
                <a:latin typeface="Arial" charset="0"/>
                <a:ea typeface="Arial" charset="0"/>
                <a:cs typeface="Arial" charset="0"/>
              </a:rPr>
              <a:t> create a video </a:t>
            </a:r>
            <a:r>
              <a:rPr lang="mr-IN" sz="1200" dirty="0">
                <a:solidFill>
                  <a:srgbClr val="FF0000"/>
                </a:solidFill>
                <a:effectLst/>
                <a:latin typeface="Arial" charset="0"/>
                <a:ea typeface="Arial" charset="0"/>
                <a:cs typeface="Arial" charset="0"/>
              </a:rPr>
              <a:t>–</a:t>
            </a:r>
            <a:r>
              <a:rPr lang="en-GB" sz="1200" dirty="0">
                <a:solidFill>
                  <a:srgbClr val="FF0000"/>
                </a:solidFill>
                <a:effectLst/>
                <a:latin typeface="Arial" charset="0"/>
                <a:ea typeface="Arial" charset="0"/>
                <a:cs typeface="Arial" charset="0"/>
              </a:rPr>
              <a:t> animate drawings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2599" y="1462576"/>
            <a:ext cx="4327131" cy="3245348"/>
          </a:xfrm>
          <a:prstGeom prst="rect">
            <a:avLst/>
          </a:prstGeom>
        </p:spPr>
      </p:pic>
      <p:sp>
        <p:nvSpPr>
          <p:cNvPr id="8" name="Rectangle 7"/>
          <p:cNvSpPr/>
          <p:nvPr/>
        </p:nvSpPr>
        <p:spPr>
          <a:xfrm>
            <a:off x="4223745" y="4999070"/>
            <a:ext cx="4512482" cy="461665"/>
          </a:xfrm>
          <a:prstGeom prst="rect">
            <a:avLst/>
          </a:prstGeom>
        </p:spPr>
        <p:txBody>
          <a:bodyPr wrap="square">
            <a:spAutoFit/>
          </a:bodyPr>
          <a:lstStyle/>
          <a:p>
            <a:r>
              <a:rPr lang="en-US" sz="800" dirty="0">
                <a:latin typeface="Arial" charset="0"/>
                <a:ea typeface="Arial" charset="0"/>
                <a:cs typeface="Arial" charset="0"/>
              </a:rPr>
              <a:t>detail: Erin Coates, Australia, born 1977, Anna </a:t>
            </a:r>
            <a:r>
              <a:rPr lang="en-US" sz="800" dirty="0" err="1">
                <a:latin typeface="Arial" charset="0"/>
                <a:ea typeface="Arial" charset="0"/>
                <a:cs typeface="Arial" charset="0"/>
              </a:rPr>
              <a:t>Nazzari</a:t>
            </a:r>
            <a:r>
              <a:rPr lang="en-US" sz="800" dirty="0">
                <a:latin typeface="Arial" charset="0"/>
                <a:ea typeface="Arial" charset="0"/>
                <a:cs typeface="Arial" charset="0"/>
              </a:rPr>
              <a:t>, Australia born 1976, </a:t>
            </a:r>
            <a:r>
              <a:rPr lang="en-US" sz="800" i="1" dirty="0">
                <a:latin typeface="Arial" charset="0"/>
                <a:ea typeface="Arial" charset="0"/>
                <a:cs typeface="Arial" charset="0"/>
              </a:rPr>
              <a:t>Internal Interior</a:t>
            </a:r>
            <a:r>
              <a:rPr lang="en-US" sz="800" dirty="0">
                <a:latin typeface="Arial" charset="0"/>
                <a:ea typeface="Arial" charset="0"/>
                <a:cs typeface="Arial" charset="0"/>
              </a:rPr>
              <a:t>, 2019, Perth, silicon, ceramic, hair, sperm whale tooth, wood, paper, 120.0 x 180.0 x 15.0 cm; © Erin Coates/Anna </a:t>
            </a:r>
            <a:r>
              <a:rPr lang="en-US" sz="800" dirty="0" err="1">
                <a:latin typeface="Arial" charset="0"/>
                <a:ea typeface="Arial" charset="0"/>
                <a:cs typeface="Arial" charset="0"/>
              </a:rPr>
              <a:t>Nazzari</a:t>
            </a:r>
            <a:endParaRPr lang="en-US" sz="800" dirty="0">
              <a:latin typeface="Arial" charset="0"/>
              <a:ea typeface="Arial" charset="0"/>
              <a:cs typeface="Arial" charset="0"/>
            </a:endParaRPr>
          </a:p>
        </p:txBody>
      </p:sp>
      <p:sp>
        <p:nvSpPr>
          <p:cNvPr id="12" name="Rectangle 11"/>
          <p:cNvSpPr/>
          <p:nvPr/>
        </p:nvSpPr>
        <p:spPr>
          <a:xfrm>
            <a:off x="322924" y="1462576"/>
            <a:ext cx="3657600" cy="3416320"/>
          </a:xfrm>
          <a:prstGeom prst="rect">
            <a:avLst/>
          </a:prstGeom>
        </p:spPr>
        <p:txBody>
          <a:bodyPr wrap="square">
            <a:spAutoFit/>
          </a:bodyPr>
          <a:lstStyle/>
          <a:p>
            <a:pPr>
              <a:spcAft>
                <a:spcPts val="0"/>
              </a:spcAft>
            </a:pPr>
            <a:r>
              <a:rPr lang="en-AU" sz="1200" b="1" dirty="0">
                <a:latin typeface="Arial" charset="0"/>
                <a:ea typeface="Arial" charset="0"/>
                <a:cs typeface="Arial" charset="0"/>
              </a:rPr>
              <a:t>Responding </a:t>
            </a:r>
          </a:p>
          <a:p>
            <a:endParaRPr lang="en-AU" sz="1200" dirty="0">
              <a:latin typeface="Arial" charset="0"/>
              <a:ea typeface="Arial" charset="0"/>
              <a:cs typeface="Arial" charset="0"/>
            </a:endParaRPr>
          </a:p>
          <a:p>
            <a:r>
              <a:rPr lang="en-AU" sz="1200" dirty="0">
                <a:latin typeface="Arial" charset="0"/>
                <a:ea typeface="Arial" charset="0"/>
                <a:cs typeface="Arial" charset="0"/>
              </a:rPr>
              <a:t>How does seeing large powerful images of nature make you feel? </a:t>
            </a:r>
          </a:p>
          <a:p>
            <a:endParaRPr lang="en-AU" sz="1200" dirty="0">
              <a:latin typeface="Arial" charset="0"/>
              <a:ea typeface="Arial" charset="0"/>
              <a:cs typeface="Arial" charset="0"/>
            </a:endParaRPr>
          </a:p>
          <a:p>
            <a:pPr>
              <a:spcAft>
                <a:spcPts val="0"/>
              </a:spcAft>
            </a:pPr>
            <a:r>
              <a:rPr lang="en-AU" sz="1200" dirty="0">
                <a:latin typeface="Arial" charset="0"/>
                <a:ea typeface="Arial" charset="0"/>
                <a:cs typeface="Arial" charset="0"/>
              </a:rPr>
              <a:t>Investigate marine habitat loss in Australia. What are the causes of this loss? Write a letter to your local environment minister about your findings and concerns.</a:t>
            </a:r>
          </a:p>
          <a:p>
            <a:pPr>
              <a:spcAft>
                <a:spcPts val="0"/>
              </a:spcAft>
            </a:pPr>
            <a:endParaRPr lang="en-AU" sz="1200" dirty="0">
              <a:latin typeface="Arial" charset="0"/>
              <a:ea typeface="Arial" charset="0"/>
              <a:cs typeface="Arial" charset="0"/>
            </a:endParaRPr>
          </a:p>
          <a:p>
            <a:pPr>
              <a:spcAft>
                <a:spcPts val="0"/>
              </a:spcAft>
            </a:pPr>
            <a:r>
              <a:rPr lang="en-AU" sz="1200" dirty="0">
                <a:latin typeface="Arial" charset="0"/>
                <a:ea typeface="Arial" charset="0"/>
                <a:cs typeface="Arial" charset="0"/>
              </a:rPr>
              <a:t>Research the history of the sublime. Begin by watching the videos about Edmund Burke and the Sublime. Why might we describe Coates’ and </a:t>
            </a:r>
            <a:r>
              <a:rPr lang="en-AU" sz="1200" dirty="0" err="1">
                <a:latin typeface="Arial" charset="0"/>
                <a:ea typeface="Arial" charset="0"/>
                <a:cs typeface="Arial" charset="0"/>
              </a:rPr>
              <a:t>Nazzari’s</a:t>
            </a:r>
            <a:r>
              <a:rPr lang="en-AU" sz="1200" dirty="0">
                <a:latin typeface="Arial" charset="0"/>
                <a:ea typeface="Arial" charset="0"/>
                <a:cs typeface="Arial" charset="0"/>
              </a:rPr>
              <a:t> work as sublime? Locate other works of art that you consider sublime, either in the Gallery or online. Write a poem in response to a sublime work of art. </a:t>
            </a:r>
          </a:p>
          <a:p>
            <a:pPr>
              <a:spcAft>
                <a:spcPts val="0"/>
              </a:spcAft>
            </a:pPr>
            <a:endParaRPr lang="en-AU" sz="1200"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128275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2924" y="1260421"/>
            <a:ext cx="4497860" cy="2953265"/>
          </a:xfrm>
          <a:prstGeom prst="rect">
            <a:avLst/>
          </a:prstGeom>
        </p:spPr>
      </p:pic>
      <p:sp>
        <p:nvSpPr>
          <p:cNvPr id="9" name="Title 2"/>
          <p:cNvSpPr>
            <a:spLocks noGrp="1"/>
          </p:cNvSpPr>
          <p:nvPr>
            <p:ph type="title"/>
          </p:nvPr>
        </p:nvSpPr>
        <p:spPr>
          <a:xfrm>
            <a:off x="322924" y="291761"/>
            <a:ext cx="5712315" cy="968660"/>
          </a:xfrm>
        </p:spPr>
        <p:txBody>
          <a:bodyPr/>
          <a:lstStyle/>
          <a:p>
            <a:r>
              <a:rPr lang="en-US" dirty="0"/>
              <a:t>Secondary</a:t>
            </a:r>
            <a:br>
              <a:rPr lang="en-US" dirty="0"/>
            </a:br>
            <a:r>
              <a:rPr lang="en-US" dirty="0">
                <a:solidFill>
                  <a:schemeClr val="bg1">
                    <a:lumMod val="50000"/>
                  </a:schemeClr>
                </a:solidFill>
              </a:rPr>
              <a:t>Biology | Environment </a:t>
            </a:r>
          </a:p>
        </p:txBody>
      </p:sp>
      <p:sp>
        <p:nvSpPr>
          <p:cNvPr id="10" name="Rectangle 9"/>
          <p:cNvSpPr/>
          <p:nvPr/>
        </p:nvSpPr>
        <p:spPr>
          <a:xfrm>
            <a:off x="169138" y="5003250"/>
            <a:ext cx="4572000" cy="338554"/>
          </a:xfrm>
          <a:prstGeom prst="rect">
            <a:avLst/>
          </a:prstGeom>
        </p:spPr>
        <p:txBody>
          <a:bodyPr>
            <a:spAutoFit/>
          </a:bodyPr>
          <a:lstStyle/>
          <a:p>
            <a:r>
              <a:rPr lang="en-US" sz="800" dirty="0">
                <a:latin typeface="Arial" charset="0"/>
                <a:ea typeface="Arial" charset="0"/>
                <a:cs typeface="Arial" charset="0"/>
              </a:rPr>
              <a:t>Erin Coates, Australia, born 1977 and Anna </a:t>
            </a:r>
            <a:r>
              <a:rPr lang="en-US" sz="800" dirty="0" err="1">
                <a:latin typeface="Arial" charset="0"/>
                <a:ea typeface="Arial" charset="0"/>
                <a:cs typeface="Arial" charset="0"/>
              </a:rPr>
              <a:t>Nazzari</a:t>
            </a:r>
            <a:r>
              <a:rPr lang="en-US" sz="800" dirty="0">
                <a:latin typeface="Arial" charset="0"/>
                <a:ea typeface="Arial" charset="0"/>
                <a:cs typeface="Arial" charset="0"/>
              </a:rPr>
              <a:t>, Australia, born 1976, </a:t>
            </a:r>
            <a:r>
              <a:rPr lang="en-US" sz="800" i="1" dirty="0">
                <a:latin typeface="Arial" charset="0"/>
                <a:ea typeface="Arial" charset="0"/>
                <a:cs typeface="Arial" charset="0"/>
              </a:rPr>
              <a:t>Internal Interior</a:t>
            </a:r>
            <a:r>
              <a:rPr lang="en-US" sz="800" dirty="0">
                <a:latin typeface="Arial" charset="0"/>
                <a:ea typeface="Arial" charset="0"/>
                <a:cs typeface="Arial" charset="0"/>
              </a:rPr>
              <a:t>, 2019, Perth, silicon, ceramic, hair, sperm whale tooth, wood, paper; © Erin Coates/Anna </a:t>
            </a:r>
            <a:r>
              <a:rPr lang="en-US" sz="800" dirty="0" err="1">
                <a:latin typeface="Arial" charset="0"/>
                <a:ea typeface="Arial" charset="0"/>
                <a:cs typeface="Arial" charset="0"/>
              </a:rPr>
              <a:t>Nazzari</a:t>
            </a:r>
            <a:endParaRPr lang="en-US" sz="800" dirty="0">
              <a:latin typeface="Arial" charset="0"/>
              <a:ea typeface="Arial" charset="0"/>
              <a:cs typeface="Arial" charset="0"/>
            </a:endParaRPr>
          </a:p>
        </p:txBody>
      </p:sp>
      <p:sp>
        <p:nvSpPr>
          <p:cNvPr id="11" name="Rectangle 10"/>
          <p:cNvSpPr/>
          <p:nvPr/>
        </p:nvSpPr>
        <p:spPr>
          <a:xfrm>
            <a:off x="5078627" y="1260421"/>
            <a:ext cx="3657600" cy="3600986"/>
          </a:xfrm>
          <a:prstGeom prst="rect">
            <a:avLst/>
          </a:prstGeom>
        </p:spPr>
        <p:txBody>
          <a:bodyPr wrap="square">
            <a:spAutoFit/>
          </a:bodyPr>
          <a:lstStyle/>
          <a:p>
            <a:pPr algn="just">
              <a:spcAft>
                <a:spcPts val="0"/>
              </a:spcAft>
            </a:pPr>
            <a:r>
              <a:rPr lang="en-AU" sz="1200" dirty="0">
                <a:solidFill>
                  <a:srgbClr val="FF0000"/>
                </a:solidFill>
                <a:latin typeface="Arial" charset="0"/>
                <a:ea typeface="Arial" charset="0"/>
                <a:cs typeface="Arial" charset="0"/>
              </a:rPr>
              <a:t> </a:t>
            </a:r>
            <a:endParaRPr lang="en-GB" sz="1200" dirty="0">
              <a:solidFill>
                <a:srgbClr val="FF0000"/>
              </a:solidFill>
              <a:latin typeface="Arial" charset="0"/>
              <a:ea typeface="Arial" charset="0"/>
              <a:cs typeface="Arial" charset="0"/>
            </a:endParaRPr>
          </a:p>
          <a:p>
            <a:pPr algn="just">
              <a:spcAft>
                <a:spcPts val="0"/>
              </a:spcAft>
            </a:pPr>
            <a:r>
              <a:rPr lang="en-AU" sz="1200" b="1" dirty="0">
                <a:latin typeface="Arial" charset="0"/>
                <a:ea typeface="Arial" charset="0"/>
                <a:cs typeface="Arial" charset="0"/>
              </a:rPr>
              <a:t>Making</a:t>
            </a:r>
          </a:p>
          <a:p>
            <a:pPr>
              <a:spcAft>
                <a:spcPts val="0"/>
              </a:spcAft>
            </a:pPr>
            <a:r>
              <a:rPr lang="en-AU" sz="1200" dirty="0">
                <a:latin typeface="Arial" charset="0"/>
                <a:ea typeface="Arial" charset="0"/>
                <a:cs typeface="Arial" charset="0"/>
              </a:rPr>
              <a:t>Collect images of coral and marine life and complete a series of drawings. Experiment by combining two or three of your drawings to create a new species. Make a clay or paper sculpture of your morphed species and create a collaborative reef installation with your classmates. </a:t>
            </a:r>
          </a:p>
          <a:p>
            <a:pPr>
              <a:spcAft>
                <a:spcPts val="0"/>
              </a:spcAft>
            </a:pPr>
            <a:endParaRPr lang="en-AU" sz="1200" dirty="0">
              <a:solidFill>
                <a:srgbClr val="FF0000"/>
              </a:solidFill>
              <a:effectLst/>
              <a:latin typeface="Arial" charset="0"/>
              <a:ea typeface="Arial" charset="0"/>
              <a:cs typeface="Arial" charset="0"/>
            </a:endParaRPr>
          </a:p>
          <a:p>
            <a:pPr>
              <a:spcAft>
                <a:spcPts val="0"/>
              </a:spcAft>
            </a:pPr>
            <a:r>
              <a:rPr lang="en-AU" sz="1200" dirty="0">
                <a:latin typeface="Arial" charset="0"/>
                <a:ea typeface="Arial" charset="0"/>
                <a:cs typeface="Arial" charset="0"/>
              </a:rPr>
              <a:t>Research superstitions or an unusual event or story. Create a work of art that responds to this story. You might like to create a video or animation.</a:t>
            </a:r>
          </a:p>
          <a:p>
            <a:pPr>
              <a:spcAft>
                <a:spcPts val="0"/>
              </a:spcAft>
            </a:pPr>
            <a:endParaRPr lang="en-AU" sz="1200" dirty="0">
              <a:latin typeface="Arial" charset="0"/>
              <a:ea typeface="Arial" charset="0"/>
              <a:cs typeface="Arial" charset="0"/>
            </a:endParaRPr>
          </a:p>
          <a:p>
            <a:pPr>
              <a:spcAft>
                <a:spcPts val="0"/>
              </a:spcAft>
            </a:pPr>
            <a:r>
              <a:rPr lang="en-AU" sz="1200" dirty="0">
                <a:latin typeface="Arial" charset="0"/>
                <a:ea typeface="Arial" charset="0"/>
                <a:cs typeface="Arial" charset="0"/>
              </a:rPr>
              <a:t>Investigate what radical environmental changes have occurred in Australia in the last 20 years. Recently artists have been making climate badges to send to their local politician in response to the inaction regarding climate change. Create your own climate badge. </a:t>
            </a:r>
          </a:p>
        </p:txBody>
      </p:sp>
    </p:spTree>
    <p:extLst>
      <p:ext uri="{BB962C8B-B14F-4D97-AF65-F5344CB8AC3E}">
        <p14:creationId xmlns:p14="http://schemas.microsoft.com/office/powerpoint/2010/main" val="85822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499" y="958862"/>
            <a:ext cx="3998464" cy="4140255"/>
          </a:xfrm>
        </p:spPr>
        <p:txBody>
          <a:bodyPr/>
          <a:lstStyle/>
          <a:p>
            <a:pPr>
              <a:lnSpc>
                <a:spcPct val="100000"/>
              </a:lnSpc>
            </a:pPr>
            <a:r>
              <a:rPr lang="en-AU" sz="1200" b="1" dirty="0"/>
              <a:t>Articles &amp; Books</a:t>
            </a:r>
            <a:r>
              <a:rPr lang="en-GB" sz="1200" b="1" dirty="0"/>
              <a:t/>
            </a:r>
            <a:br>
              <a:rPr lang="en-GB" sz="1200" b="1" dirty="0"/>
            </a:br>
            <a:r>
              <a:rPr lang="en-AU" sz="1200" dirty="0"/>
              <a:t>Bell, J., ‘Contemporary Art and the Sublime’, in Nigel Llewellyn and Christine Riding (eds.), </a:t>
            </a:r>
            <a:r>
              <a:rPr lang="en-AU" sz="1200" i="1" dirty="0"/>
              <a:t>The Art of the Sublime</a:t>
            </a:r>
            <a:r>
              <a:rPr lang="en-AU" sz="1200" dirty="0"/>
              <a:t>, Tate Research Publication, January 2013, </a:t>
            </a:r>
            <a:r>
              <a:rPr lang="en-AU" sz="1200" u="sng" dirty="0">
                <a:hlinkClick r:id="rId2"/>
              </a:rPr>
              <a:t>https://www.tate.org.uk/art/research-publications/the-sublime/julian-bell-contemporary-art-and-the-sublime-r1108499</a:t>
            </a:r>
            <a:r>
              <a:rPr lang="en-AU" sz="1200" dirty="0"/>
              <a:t> </a:t>
            </a:r>
            <a:endParaRPr lang="en-GB" sz="1200" dirty="0"/>
          </a:p>
          <a:p>
            <a:pPr>
              <a:lnSpc>
                <a:spcPct val="100000"/>
              </a:lnSpc>
            </a:pPr>
            <a:r>
              <a:rPr lang="en-AU" sz="1200" dirty="0"/>
              <a:t>Coleman, S. “Erin Coates / George Egerton-Warburton”. </a:t>
            </a:r>
            <a:r>
              <a:rPr lang="en-AU" sz="1200" i="1" dirty="0"/>
              <a:t>Artlink</a:t>
            </a:r>
            <a:r>
              <a:rPr lang="en-AU" sz="1200" dirty="0"/>
              <a:t>, Vol. 34, No. 4, Dec 2014: 74-75.</a:t>
            </a:r>
            <a:endParaRPr lang="en-GB" sz="1200" dirty="0"/>
          </a:p>
          <a:p>
            <a:pPr>
              <a:lnSpc>
                <a:spcPct val="100000"/>
              </a:lnSpc>
            </a:pPr>
            <a:r>
              <a:rPr lang="en-AU" sz="1200" dirty="0"/>
              <a:t>Edited by Wilson, L., Catts, O., Viola, E. </a:t>
            </a:r>
            <a:r>
              <a:rPr lang="en-AU" sz="1200" i="1" dirty="0"/>
              <a:t>Unhallowed Arts, </a:t>
            </a:r>
            <a:r>
              <a:rPr lang="en-AU" sz="1200" dirty="0"/>
              <a:t>The University of Western Australia Publishing: Perth, 2018. Excerpt pages 62-63, hosted by Erin Coates’ website, </a:t>
            </a:r>
            <a:r>
              <a:rPr lang="en-US" sz="1200" u="sng" dirty="0">
                <a:hlinkClick r:id="rId3"/>
              </a:rPr>
              <a:t>https://static1.squarespace.com/static/57ad4b4237c58174719955a6/t/5cf4ff69598e060001234986/1559560095265/HyperBook.jpg</a:t>
            </a:r>
            <a:endParaRPr lang="en-GB" sz="1200" dirty="0"/>
          </a:p>
          <a:p>
            <a:pPr>
              <a:lnSpc>
                <a:spcPct val="100000"/>
              </a:lnSpc>
            </a:pPr>
            <a:r>
              <a:rPr lang="en-AU" sz="1200" i="1" dirty="0"/>
              <a:t>Erin Coates &amp; Anna </a:t>
            </a:r>
            <a:r>
              <a:rPr lang="en-AU" sz="1200" i="1" dirty="0" err="1"/>
              <a:t>Nazzari</a:t>
            </a:r>
            <a:r>
              <a:rPr lang="en-AU" sz="1200" i="1" dirty="0"/>
              <a:t>: Dark Water, </a:t>
            </a:r>
            <a:r>
              <a:rPr lang="en-AU" sz="1200" dirty="0"/>
              <a:t>exhibition catalogue, Linden New Art, 4 March – 23 June 2019. </a:t>
            </a:r>
            <a:r>
              <a:rPr lang="en-US" sz="1200" u="sng" dirty="0">
                <a:hlinkClick r:id="rId4"/>
              </a:rPr>
              <a:t>https://issuu.com/lindennewart/docs/dark_water_ecatalogue</a:t>
            </a:r>
            <a:endParaRPr lang="en-GB" sz="1200" dirty="0"/>
          </a:p>
          <a:p>
            <a:pPr>
              <a:lnSpc>
                <a:spcPct val="100000"/>
              </a:lnSpc>
            </a:pPr>
            <a:r>
              <a:rPr lang="en-AU" sz="1200" i="1" dirty="0"/>
              <a:t> </a:t>
            </a:r>
            <a:endParaRPr lang="en-GB" sz="1200" dirty="0"/>
          </a:p>
        </p:txBody>
      </p:sp>
      <p:sp>
        <p:nvSpPr>
          <p:cNvPr id="3" name="Title 2"/>
          <p:cNvSpPr>
            <a:spLocks noGrp="1"/>
          </p:cNvSpPr>
          <p:nvPr>
            <p:ph type="title"/>
          </p:nvPr>
        </p:nvSpPr>
        <p:spPr>
          <a:xfrm>
            <a:off x="273499" y="217611"/>
            <a:ext cx="5712315" cy="968660"/>
          </a:xfrm>
        </p:spPr>
        <p:txBody>
          <a:bodyPr/>
          <a:lstStyle/>
          <a:p>
            <a:r>
              <a:rPr lang="en-US" dirty="0"/>
              <a:t>Erin Coates &amp; Anna </a:t>
            </a:r>
            <a:r>
              <a:rPr lang="en-US" dirty="0" err="1"/>
              <a:t>Nazzari</a:t>
            </a:r>
            <a:r>
              <a:rPr lang="en-US" dirty="0"/>
              <a:t> </a:t>
            </a:r>
            <a:br>
              <a:rPr lang="en-US" dirty="0"/>
            </a:br>
            <a:r>
              <a:rPr lang="en-US" dirty="0">
                <a:solidFill>
                  <a:schemeClr val="bg1">
                    <a:lumMod val="50000"/>
                  </a:schemeClr>
                </a:solidFill>
              </a:rPr>
              <a:t>Resources</a:t>
            </a:r>
            <a:r>
              <a:rPr lang="en-US" dirty="0"/>
              <a:t> </a:t>
            </a:r>
            <a:br>
              <a:rPr lang="en-US" dirty="0"/>
            </a:br>
            <a:endParaRPr lang="en-US" dirty="0"/>
          </a:p>
        </p:txBody>
      </p:sp>
      <p:sp>
        <p:nvSpPr>
          <p:cNvPr id="4" name="Rectangle 3"/>
          <p:cNvSpPr/>
          <p:nvPr/>
        </p:nvSpPr>
        <p:spPr>
          <a:xfrm>
            <a:off x="4484451" y="217611"/>
            <a:ext cx="4186237" cy="6186309"/>
          </a:xfrm>
          <a:prstGeom prst="rect">
            <a:avLst/>
          </a:prstGeom>
        </p:spPr>
        <p:txBody>
          <a:bodyPr wrap="square">
            <a:spAutoFit/>
          </a:bodyPr>
          <a:lstStyle/>
          <a:p>
            <a:pPr>
              <a:lnSpc>
                <a:spcPct val="100000"/>
              </a:lnSpc>
            </a:pPr>
            <a:r>
              <a:rPr lang="en-AU" sz="1200" b="1" dirty="0">
                <a:latin typeface="Arial" charset="0"/>
                <a:ea typeface="Arial" charset="0"/>
                <a:cs typeface="Arial" charset="0"/>
              </a:rPr>
              <a:t>Websites</a:t>
            </a:r>
            <a:endParaRPr lang="en-GB" sz="1200" b="1" dirty="0">
              <a:latin typeface="Arial" charset="0"/>
              <a:ea typeface="Arial" charset="0"/>
              <a:cs typeface="Arial" charset="0"/>
            </a:endParaRPr>
          </a:p>
          <a:p>
            <a:r>
              <a:rPr lang="en-AU" sz="1200" dirty="0">
                <a:latin typeface="Arial" charset="0"/>
                <a:ea typeface="Arial" charset="0"/>
                <a:cs typeface="Arial" charset="0"/>
              </a:rPr>
              <a:t>Erin Coates, artist website </a:t>
            </a:r>
            <a:r>
              <a:rPr lang="en-US" sz="1200" u="sng" dirty="0">
                <a:latin typeface="Arial" charset="0"/>
                <a:ea typeface="Arial" charset="0"/>
                <a:cs typeface="Arial" charset="0"/>
                <a:hlinkClick r:id="rId5"/>
              </a:rPr>
              <a:t>http://www.erincoates.net/</a:t>
            </a:r>
            <a:endParaRPr lang="en-GB" sz="1200" dirty="0">
              <a:latin typeface="Arial" charset="0"/>
              <a:ea typeface="Arial" charset="0"/>
              <a:cs typeface="Arial" charset="0"/>
            </a:endParaRPr>
          </a:p>
          <a:p>
            <a:r>
              <a:rPr lang="en-AU" sz="1200" dirty="0">
                <a:latin typeface="Arial" charset="0"/>
                <a:ea typeface="Arial" charset="0"/>
                <a:cs typeface="Arial" charset="0"/>
              </a:rPr>
              <a:t> </a:t>
            </a:r>
            <a:endParaRPr lang="en-GB" sz="1200" dirty="0">
              <a:latin typeface="Arial" charset="0"/>
              <a:ea typeface="Arial" charset="0"/>
              <a:cs typeface="Arial" charset="0"/>
            </a:endParaRPr>
          </a:p>
          <a:p>
            <a:r>
              <a:rPr lang="en-AU" sz="1200" dirty="0">
                <a:latin typeface="Arial" charset="0"/>
                <a:ea typeface="Arial" charset="0"/>
                <a:cs typeface="Arial" charset="0"/>
              </a:rPr>
              <a:t>Anna </a:t>
            </a:r>
            <a:r>
              <a:rPr lang="en-AU" sz="1200" dirty="0" err="1">
                <a:latin typeface="Arial" charset="0"/>
                <a:ea typeface="Arial" charset="0"/>
                <a:cs typeface="Arial" charset="0"/>
              </a:rPr>
              <a:t>Nazzari</a:t>
            </a:r>
            <a:r>
              <a:rPr lang="en-AU" sz="1200" dirty="0">
                <a:latin typeface="Arial" charset="0"/>
                <a:ea typeface="Arial" charset="0"/>
                <a:cs typeface="Arial" charset="0"/>
              </a:rPr>
              <a:t>, artist website </a:t>
            </a:r>
            <a:r>
              <a:rPr lang="en-US" sz="1200" u="sng" dirty="0">
                <a:latin typeface="Arial" charset="0"/>
                <a:ea typeface="Arial" charset="0"/>
                <a:cs typeface="Arial" charset="0"/>
                <a:hlinkClick r:id="rId6"/>
              </a:rPr>
              <a:t>https://annanazzari.com.au/</a:t>
            </a:r>
            <a:endParaRPr lang="en-GB" sz="1200" dirty="0">
              <a:latin typeface="Arial" charset="0"/>
              <a:ea typeface="Arial" charset="0"/>
              <a:cs typeface="Arial" charset="0"/>
            </a:endParaRPr>
          </a:p>
          <a:p>
            <a:r>
              <a:rPr lang="en-US" sz="1200" dirty="0">
                <a:latin typeface="Arial" charset="0"/>
                <a:ea typeface="Arial" charset="0"/>
                <a:cs typeface="Arial" charset="0"/>
              </a:rPr>
              <a:t> </a:t>
            </a:r>
            <a:endParaRPr lang="en-GB" sz="1200" dirty="0">
              <a:latin typeface="Arial" charset="0"/>
              <a:ea typeface="Arial" charset="0"/>
              <a:cs typeface="Arial" charset="0"/>
            </a:endParaRPr>
          </a:p>
          <a:p>
            <a:r>
              <a:rPr lang="en-AU" sz="1200" i="1" dirty="0">
                <a:latin typeface="Arial" charset="0"/>
                <a:ea typeface="Arial" charset="0"/>
                <a:cs typeface="Arial" charset="0"/>
              </a:rPr>
              <a:t>Open Water: The Offering, </a:t>
            </a:r>
            <a:r>
              <a:rPr lang="en-AU" sz="1200" dirty="0">
                <a:latin typeface="Arial" charset="0"/>
                <a:ea typeface="Arial" charset="0"/>
                <a:cs typeface="Arial" charset="0"/>
              </a:rPr>
              <a:t>First Draft,</a:t>
            </a:r>
            <a:r>
              <a:rPr lang="en-AU" sz="1200" i="1" dirty="0">
                <a:latin typeface="Arial" charset="0"/>
                <a:ea typeface="Arial" charset="0"/>
                <a:cs typeface="Arial" charset="0"/>
              </a:rPr>
              <a:t> </a:t>
            </a:r>
            <a:r>
              <a:rPr lang="en-AU" sz="1200" dirty="0">
                <a:latin typeface="Arial" charset="0"/>
                <a:ea typeface="Arial" charset="0"/>
                <a:cs typeface="Arial" charset="0"/>
              </a:rPr>
              <a:t>3 – 25 May 2018, Sydney. </a:t>
            </a:r>
            <a:r>
              <a:rPr lang="en-US" sz="1200" u="sng" dirty="0">
                <a:latin typeface="Arial" charset="0"/>
                <a:ea typeface="Arial" charset="0"/>
                <a:cs typeface="Arial" charset="0"/>
                <a:hlinkClick r:id="rId7"/>
              </a:rPr>
              <a:t>https://firstdraft.org.au/new-events/may-2017-ope-water-the-offering</a:t>
            </a:r>
            <a:endParaRPr lang="en-GB" sz="1200" dirty="0">
              <a:latin typeface="Arial" charset="0"/>
              <a:ea typeface="Arial" charset="0"/>
              <a:cs typeface="Arial" charset="0"/>
            </a:endParaRPr>
          </a:p>
          <a:p>
            <a:r>
              <a:rPr lang="en-US" sz="1200" dirty="0">
                <a:latin typeface="Arial" charset="0"/>
                <a:ea typeface="Arial" charset="0"/>
                <a:cs typeface="Arial" charset="0"/>
              </a:rPr>
              <a:t> </a:t>
            </a:r>
            <a:endParaRPr lang="en-GB" sz="1200" dirty="0">
              <a:latin typeface="Arial" charset="0"/>
              <a:ea typeface="Arial" charset="0"/>
              <a:cs typeface="Arial" charset="0"/>
            </a:endParaRPr>
          </a:p>
          <a:p>
            <a:r>
              <a:rPr lang="en-US" sz="1200" dirty="0">
                <a:latin typeface="Arial" charset="0"/>
                <a:ea typeface="Arial" charset="0"/>
                <a:cs typeface="Arial" charset="0"/>
              </a:rPr>
              <a:t>“Whaling”, </a:t>
            </a:r>
            <a:r>
              <a:rPr lang="en-US" sz="1200" i="1" dirty="0">
                <a:latin typeface="Arial" charset="0"/>
                <a:ea typeface="Arial" charset="0"/>
                <a:cs typeface="Arial" charset="0"/>
              </a:rPr>
              <a:t>Australian Government: Department of the Environment and Energy, </a:t>
            </a:r>
            <a:r>
              <a:rPr lang="en-US" sz="1200" dirty="0">
                <a:latin typeface="Arial" charset="0"/>
                <a:ea typeface="Arial" charset="0"/>
                <a:cs typeface="Arial" charset="0"/>
              </a:rPr>
              <a:t>accessed 27 January 2020, </a:t>
            </a:r>
            <a:r>
              <a:rPr lang="en-US" sz="1200" u="sng" dirty="0">
                <a:latin typeface="Arial" charset="0"/>
                <a:ea typeface="Arial" charset="0"/>
                <a:cs typeface="Arial" charset="0"/>
                <a:hlinkClick r:id="rId8"/>
              </a:rPr>
              <a:t>https://www.environment.gov.au/marine/marine-species/cetaceans/whaling</a:t>
            </a:r>
            <a:endParaRPr lang="en-GB"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 </a:t>
            </a:r>
            <a:endParaRPr lang="en-GB" sz="1200" dirty="0">
              <a:latin typeface="Arial" charset="0"/>
              <a:ea typeface="Arial" charset="0"/>
              <a:cs typeface="Arial" charset="0"/>
            </a:endParaRPr>
          </a:p>
          <a:p>
            <a:pPr>
              <a:lnSpc>
                <a:spcPct val="100000"/>
              </a:lnSpc>
            </a:pPr>
            <a:r>
              <a:rPr lang="en-AU" sz="1200" b="1" dirty="0">
                <a:latin typeface="Arial" charset="0"/>
                <a:ea typeface="Arial" charset="0"/>
                <a:cs typeface="Arial" charset="0"/>
              </a:rPr>
              <a:t>Videos</a:t>
            </a:r>
            <a:endParaRPr lang="en-GB" sz="1200" b="1" dirty="0">
              <a:latin typeface="Arial" charset="0"/>
              <a:ea typeface="Arial" charset="0"/>
              <a:cs typeface="Arial" charset="0"/>
            </a:endParaRPr>
          </a:p>
          <a:p>
            <a:r>
              <a:rPr lang="en-AU" sz="1200" dirty="0">
                <a:latin typeface="Arial" charset="0"/>
                <a:ea typeface="Arial" charset="0"/>
                <a:cs typeface="Arial" charset="0"/>
              </a:rPr>
              <a:t>“10 mins of video by Erin Coates and Anna </a:t>
            </a:r>
            <a:r>
              <a:rPr lang="en-AU" sz="1200" dirty="0" err="1">
                <a:latin typeface="Arial" charset="0"/>
                <a:ea typeface="Arial" charset="0"/>
                <a:cs typeface="Arial" charset="0"/>
              </a:rPr>
              <a:t>Nazzari</a:t>
            </a:r>
            <a:r>
              <a:rPr lang="en-AU" sz="1200" dirty="0">
                <a:latin typeface="Arial" charset="0"/>
                <a:ea typeface="Arial" charset="0"/>
                <a:cs typeface="Arial" charset="0"/>
              </a:rPr>
              <a:t>”, </a:t>
            </a:r>
            <a:r>
              <a:rPr lang="en-AU" sz="1200" i="1" dirty="0">
                <a:latin typeface="Arial" charset="0"/>
                <a:ea typeface="Arial" charset="0"/>
                <a:cs typeface="Arial" charset="0"/>
              </a:rPr>
              <a:t>Vimeo, </a:t>
            </a:r>
            <a:r>
              <a:rPr lang="en-AU" sz="1200" dirty="0">
                <a:latin typeface="Arial" charset="0"/>
                <a:ea typeface="Arial" charset="0"/>
                <a:cs typeface="Arial" charset="0"/>
              </a:rPr>
              <a:t>published 2017, </a:t>
            </a:r>
            <a:r>
              <a:rPr lang="en-US" sz="1200" u="sng" dirty="0">
                <a:latin typeface="Arial" charset="0"/>
                <a:ea typeface="Arial" charset="0"/>
                <a:cs typeface="Arial" charset="0"/>
                <a:hlinkClick r:id="rId9"/>
              </a:rPr>
              <a:t>https://vimeo.com/254065018</a:t>
            </a:r>
            <a:endParaRPr lang="en-GB" sz="1200" dirty="0">
              <a:latin typeface="Arial" charset="0"/>
              <a:ea typeface="Arial" charset="0"/>
              <a:cs typeface="Arial" charset="0"/>
            </a:endParaRPr>
          </a:p>
          <a:p>
            <a:r>
              <a:rPr lang="en-AU" sz="1200" dirty="0">
                <a:latin typeface="Arial" charset="0"/>
                <a:ea typeface="Arial" charset="0"/>
                <a:cs typeface="Arial" charset="0"/>
              </a:rPr>
              <a:t> </a:t>
            </a:r>
            <a:endParaRPr lang="en-GB" sz="1200" dirty="0">
              <a:latin typeface="Arial" charset="0"/>
              <a:ea typeface="Arial" charset="0"/>
              <a:cs typeface="Arial" charset="0"/>
            </a:endParaRPr>
          </a:p>
          <a:p>
            <a:r>
              <a:rPr lang="en-AU" sz="1200" dirty="0">
                <a:latin typeface="Arial" charset="0"/>
                <a:ea typeface="Arial" charset="0"/>
                <a:cs typeface="Arial" charset="0"/>
              </a:rPr>
              <a:t>“Edmund Burke on the Sublime”, </a:t>
            </a:r>
            <a:r>
              <a:rPr lang="en-AU" sz="1200" i="1" dirty="0">
                <a:latin typeface="Arial" charset="0"/>
                <a:ea typeface="Arial" charset="0"/>
                <a:cs typeface="Arial" charset="0"/>
              </a:rPr>
              <a:t>YouTube, </a:t>
            </a:r>
            <a:r>
              <a:rPr lang="en-AU" sz="1200" dirty="0">
                <a:latin typeface="Arial" charset="0"/>
                <a:ea typeface="Arial" charset="0"/>
                <a:cs typeface="Arial" charset="0"/>
              </a:rPr>
              <a:t>published by BBC Radio 4, 7 November 2014, </a:t>
            </a:r>
            <a:r>
              <a:rPr lang="en-US" sz="1200" u="sng" dirty="0">
                <a:latin typeface="Arial" charset="0"/>
                <a:ea typeface="Arial" charset="0"/>
                <a:cs typeface="Arial" charset="0"/>
                <a:hlinkClick r:id="rId10"/>
              </a:rPr>
              <a:t>https://www.youtube.com/watch?v=t0fHjIPpR-Q</a:t>
            </a:r>
            <a:endParaRPr lang="en-US" sz="1200" u="sng" dirty="0">
              <a:latin typeface="Arial" charset="0"/>
              <a:ea typeface="Arial" charset="0"/>
              <a:cs typeface="Arial" charset="0"/>
            </a:endParaRPr>
          </a:p>
          <a:p>
            <a:endParaRPr lang="en-US" sz="1200" u="sng" dirty="0">
              <a:latin typeface="Arial" charset="0"/>
              <a:ea typeface="Arial" charset="0"/>
              <a:cs typeface="Arial" charset="0"/>
            </a:endParaRPr>
          </a:p>
          <a:p>
            <a:r>
              <a:rPr lang="en-US" sz="1200" dirty="0">
                <a:latin typeface="Arial" charset="0"/>
                <a:ea typeface="Arial" charset="0"/>
                <a:cs typeface="Arial" charset="0"/>
              </a:rPr>
              <a:t>Edmund Burke </a:t>
            </a:r>
            <a:r>
              <a:rPr lang="mr-IN" sz="1200" dirty="0">
                <a:latin typeface="Arial" charset="0"/>
                <a:ea typeface="Arial" charset="0"/>
                <a:cs typeface="Arial" charset="0"/>
              </a:rPr>
              <a:t>–</a:t>
            </a:r>
            <a:r>
              <a:rPr lang="en-US" sz="1200" dirty="0">
                <a:latin typeface="Arial" charset="0"/>
                <a:ea typeface="Arial" charset="0"/>
                <a:cs typeface="Arial" charset="0"/>
              </a:rPr>
              <a:t> the Sublime, </a:t>
            </a:r>
            <a:r>
              <a:rPr lang="en-US" sz="1200" i="1" dirty="0">
                <a:latin typeface="Arial" charset="0"/>
                <a:ea typeface="Arial" charset="0"/>
                <a:cs typeface="Arial" charset="0"/>
              </a:rPr>
              <a:t>YouTube, </a:t>
            </a:r>
            <a:r>
              <a:rPr lang="en-US" sz="1200" dirty="0">
                <a:latin typeface="Arial" charset="0"/>
                <a:ea typeface="Arial" charset="0"/>
                <a:cs typeface="Arial" charset="0"/>
              </a:rPr>
              <a:t>published by School of Life, 22 January 2016,</a:t>
            </a:r>
          </a:p>
          <a:p>
            <a:r>
              <a:rPr lang="en-US" sz="1200" dirty="0">
                <a:latin typeface="Arial" charset="0"/>
                <a:ea typeface="Arial" charset="0"/>
                <a:cs typeface="Arial" charset="0"/>
                <a:hlinkClick r:id="rId11"/>
              </a:rPr>
              <a:t>https://www.youtube.com/watch?v=BvzG_p_sdOQ</a:t>
            </a:r>
            <a:r>
              <a:rPr lang="en-US" sz="1200" dirty="0">
                <a:latin typeface="Arial" charset="0"/>
                <a:ea typeface="Arial" charset="0"/>
                <a:cs typeface="Arial" charset="0"/>
              </a:rPr>
              <a:t> </a:t>
            </a:r>
            <a:endParaRPr lang="en-GB" sz="1200" dirty="0">
              <a:latin typeface="Arial" charset="0"/>
              <a:ea typeface="Arial" charset="0"/>
              <a:cs typeface="Arial" charset="0"/>
            </a:endParaRPr>
          </a:p>
          <a:p>
            <a:r>
              <a:rPr lang="en-AU" sz="1200" dirty="0">
                <a:latin typeface="Arial" charset="0"/>
                <a:ea typeface="Arial" charset="0"/>
                <a:cs typeface="Arial" charset="0"/>
              </a:rPr>
              <a:t> </a:t>
            </a:r>
            <a:endParaRPr lang="en-GB" sz="1200" dirty="0">
              <a:latin typeface="Arial" charset="0"/>
              <a:ea typeface="Arial" charset="0"/>
              <a:cs typeface="Arial" charset="0"/>
            </a:endParaRPr>
          </a:p>
          <a:p>
            <a:r>
              <a:rPr lang="en-AU" sz="1200" b="1" dirty="0">
                <a:latin typeface="Arial" charset="0"/>
                <a:ea typeface="Arial" charset="0"/>
                <a:cs typeface="Arial" charset="0"/>
              </a:rPr>
              <a:t>Podcasts</a:t>
            </a:r>
            <a:endParaRPr lang="en-GB" sz="1200" b="1" dirty="0">
              <a:latin typeface="Arial" charset="0"/>
              <a:ea typeface="Arial" charset="0"/>
              <a:cs typeface="Arial" charset="0"/>
            </a:endParaRPr>
          </a:p>
          <a:p>
            <a:r>
              <a:rPr lang="en-AU" sz="1200" dirty="0">
                <a:latin typeface="Arial" charset="0"/>
                <a:ea typeface="Arial" charset="0"/>
                <a:cs typeface="Arial" charset="0"/>
              </a:rPr>
              <a:t>“Curator Blair French on Erin Coates ‘The Last Climber Alive Must Keep Herself Fit and Ready’”, </a:t>
            </a:r>
            <a:r>
              <a:rPr lang="en-AU" sz="1200" i="1" dirty="0" err="1">
                <a:latin typeface="Arial" charset="0"/>
                <a:ea typeface="Arial" charset="0"/>
                <a:cs typeface="Arial" charset="0"/>
              </a:rPr>
              <a:t>Soundcloud</a:t>
            </a:r>
            <a:r>
              <a:rPr lang="en-AU" sz="1200" i="1" dirty="0">
                <a:latin typeface="Arial" charset="0"/>
                <a:ea typeface="Arial" charset="0"/>
                <a:cs typeface="Arial" charset="0"/>
              </a:rPr>
              <a:t>, </a:t>
            </a:r>
            <a:r>
              <a:rPr lang="en-AU" sz="1200" dirty="0">
                <a:latin typeface="Arial" charset="0"/>
                <a:ea typeface="Arial" charset="0"/>
                <a:cs typeface="Arial" charset="0"/>
              </a:rPr>
              <a:t>published in association with </a:t>
            </a:r>
            <a:r>
              <a:rPr lang="en-AU" sz="1200" i="1" dirty="0">
                <a:latin typeface="Arial" charset="0"/>
                <a:ea typeface="Arial" charset="0"/>
                <a:cs typeface="Arial" charset="0"/>
              </a:rPr>
              <a:t>The National: New Australian Art, </a:t>
            </a:r>
            <a:r>
              <a:rPr lang="en-AU" sz="1200" dirty="0">
                <a:latin typeface="Arial" charset="0"/>
                <a:ea typeface="Arial" charset="0"/>
                <a:cs typeface="Arial" charset="0"/>
              </a:rPr>
              <a:t>Museum of Contemporary Art, 23 June 2017</a:t>
            </a:r>
            <a:r>
              <a:rPr lang="en-AU" sz="1200" i="1" dirty="0">
                <a:latin typeface="Arial" charset="0"/>
                <a:ea typeface="Arial" charset="0"/>
                <a:cs typeface="Arial" charset="0"/>
              </a:rPr>
              <a:t>, </a:t>
            </a:r>
            <a:r>
              <a:rPr lang="en-US" sz="1200" u="sng" dirty="0">
                <a:latin typeface="Arial" charset="0"/>
                <a:ea typeface="Arial" charset="0"/>
                <a:cs typeface="Arial" charset="0"/>
                <a:hlinkClick r:id="rId12"/>
              </a:rPr>
              <a:t>https://soundcloud.com/thenationalau/erin-coates</a:t>
            </a:r>
            <a:endParaRPr lang="en-GB" sz="1200" dirty="0">
              <a:latin typeface="Arial" charset="0"/>
              <a:ea typeface="Arial" charset="0"/>
              <a:cs typeface="Arial" charset="0"/>
            </a:endParaRPr>
          </a:p>
          <a:p>
            <a:pPr>
              <a:lnSpc>
                <a:spcPct val="100000"/>
              </a:lnSpc>
            </a:pPr>
            <a:endParaRPr lang="en-US" sz="1200" dirty="0"/>
          </a:p>
        </p:txBody>
      </p:sp>
      <p:sp>
        <p:nvSpPr>
          <p:cNvPr id="5" name="Rectangle 4"/>
          <p:cNvSpPr/>
          <p:nvPr/>
        </p:nvSpPr>
        <p:spPr>
          <a:xfrm>
            <a:off x="273499" y="5099117"/>
            <a:ext cx="3928850" cy="1015663"/>
          </a:xfrm>
          <a:prstGeom prst="rect">
            <a:avLst/>
          </a:prstGeom>
        </p:spPr>
        <p:txBody>
          <a:bodyPr wrap="square">
            <a:spAutoFit/>
          </a:bodyPr>
          <a:lstStyle/>
          <a:p>
            <a:r>
              <a:rPr lang="en-US" sz="1000" dirty="0">
                <a:latin typeface="Arial" charset="0"/>
                <a:ea typeface="Arial" charset="0"/>
                <a:cs typeface="Arial" charset="0"/>
              </a:rPr>
              <a:t>This resource has been written and developed by Belinda </a:t>
            </a:r>
            <a:r>
              <a:rPr lang="en-US" sz="1000" dirty="0" err="1">
                <a:latin typeface="Arial" charset="0"/>
                <a:ea typeface="Arial" charset="0"/>
                <a:cs typeface="Arial" charset="0"/>
              </a:rPr>
              <a:t>Howden</a:t>
            </a:r>
            <a:r>
              <a:rPr lang="en-US" sz="1000" dirty="0">
                <a:latin typeface="Arial" charset="0"/>
                <a:ea typeface="Arial" charset="0"/>
                <a:cs typeface="Arial" charset="0"/>
              </a:rPr>
              <a:t>, Dr. Lisa Slade, Assistant Director, Artistic Programs and Kylie Neagle, Education Officer. </a:t>
            </a:r>
          </a:p>
          <a:p>
            <a:endParaRPr lang="en-US" sz="1000" dirty="0">
              <a:latin typeface="Arial" charset="0"/>
              <a:ea typeface="Arial" charset="0"/>
              <a:cs typeface="Arial" charset="0"/>
            </a:endParaRPr>
          </a:p>
          <a:p>
            <a:r>
              <a:rPr lang="en-US" sz="1000" dirty="0">
                <a:latin typeface="Arial" charset="0"/>
                <a:ea typeface="Arial" charset="0"/>
                <a:cs typeface="Arial" charset="0"/>
              </a:rPr>
              <a:t>Education programs at AGSA are supported by the Government of South Australia through the Department for Education. </a:t>
            </a:r>
            <a:endParaRPr lang="en-US" sz="1000" dirty="0">
              <a:effectLst/>
              <a:latin typeface="Arial" charset="0"/>
              <a:ea typeface="Arial" charset="0"/>
              <a:cs typeface="Arial" charset="0"/>
            </a:endParaRPr>
          </a:p>
        </p:txBody>
      </p:sp>
    </p:spTree>
    <p:extLst>
      <p:ext uri="{BB962C8B-B14F-4D97-AF65-F5344CB8AC3E}">
        <p14:creationId xmlns:p14="http://schemas.microsoft.com/office/powerpoint/2010/main" val="57124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046744"/>
            <a:ext cx="8299001" cy="3674644"/>
          </a:xfrm>
        </p:spPr>
        <p:txBody>
          <a:bodyPr/>
          <a:lstStyle/>
          <a:p>
            <a:pPr>
              <a:lnSpc>
                <a:spcPct val="100000"/>
              </a:lnSpc>
            </a:pPr>
            <a:r>
              <a:rPr lang="en-AU" sz="1400" dirty="0"/>
              <a:t>Erin Coates and Anna </a:t>
            </a:r>
            <a:r>
              <a:rPr lang="en-AU" sz="1400" dirty="0" err="1"/>
              <a:t>Nazzari</a:t>
            </a:r>
            <a:r>
              <a:rPr lang="en-AU" sz="1400" dirty="0"/>
              <a:t> are both Perth-based artists who frequently collaborate. Together they have produced films and sculptural installations, they also regularly exhibit their individual practices alongside each other. Coates and </a:t>
            </a:r>
            <a:r>
              <a:rPr lang="en-AU" sz="1400" dirty="0" err="1"/>
              <a:t>Nazzari</a:t>
            </a:r>
            <a:r>
              <a:rPr lang="en-AU" sz="1400" dirty="0"/>
              <a:t> work across a variety of shared mediums including drawing, sculpture and installation. Their artistic interests overlap too; both artists are concerned with the body, ideas of gender, absurdity and morality. Most recently, their shared focus has been the subject of Ocean Gothic.</a:t>
            </a:r>
            <a:endParaRPr lang="en-GB" sz="1400" dirty="0"/>
          </a:p>
          <a:p>
            <a:endParaRPr lang="en-US" dirty="0"/>
          </a:p>
        </p:txBody>
      </p:sp>
      <p:sp>
        <p:nvSpPr>
          <p:cNvPr id="3" name="Title 2"/>
          <p:cNvSpPr>
            <a:spLocks noGrp="1"/>
          </p:cNvSpPr>
          <p:nvPr>
            <p:ph type="title"/>
          </p:nvPr>
        </p:nvSpPr>
        <p:spPr/>
        <p:txBody>
          <a:bodyPr/>
          <a:lstStyle/>
          <a:p>
            <a:r>
              <a:rPr lang="en-US" dirty="0"/>
              <a:t>Erin Coates &amp; Anna </a:t>
            </a:r>
            <a:r>
              <a:rPr lang="en-US" dirty="0" err="1"/>
              <a:t>Nazzari</a:t>
            </a:r>
            <a:r>
              <a:rPr lang="en-US" dirty="0"/>
              <a:t> </a:t>
            </a:r>
            <a:br>
              <a:rPr lang="en-US" dirty="0"/>
            </a:br>
            <a:r>
              <a:rPr lang="en-US" dirty="0">
                <a:solidFill>
                  <a:schemeClr val="bg1">
                    <a:lumMod val="50000"/>
                  </a:schemeClr>
                </a:solidFill>
              </a:rPr>
              <a:t>Biology | Environment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465" y="2613288"/>
            <a:ext cx="7179276" cy="3209118"/>
          </a:xfrm>
          <a:prstGeom prst="rect">
            <a:avLst/>
          </a:prstGeom>
        </p:spPr>
      </p:pic>
      <p:sp>
        <p:nvSpPr>
          <p:cNvPr id="7" name="Rectangle 6"/>
          <p:cNvSpPr/>
          <p:nvPr/>
        </p:nvSpPr>
        <p:spPr>
          <a:xfrm>
            <a:off x="1124465" y="5949378"/>
            <a:ext cx="7278130" cy="338554"/>
          </a:xfrm>
          <a:prstGeom prst="rect">
            <a:avLst/>
          </a:prstGeom>
        </p:spPr>
        <p:txBody>
          <a:bodyPr wrap="square">
            <a:spAutoFit/>
          </a:bodyPr>
          <a:lstStyle/>
          <a:p>
            <a:r>
              <a:rPr lang="en-US" sz="800" dirty="0">
                <a:latin typeface="Arial" charset="0"/>
                <a:ea typeface="Arial" charset="0"/>
                <a:cs typeface="Arial" charset="0"/>
              </a:rPr>
              <a:t>still: Erin Coates, Australia, born 1977, Anna </a:t>
            </a:r>
            <a:r>
              <a:rPr lang="en-US" sz="800" dirty="0" err="1">
                <a:latin typeface="Arial" charset="0"/>
                <a:ea typeface="Arial" charset="0"/>
                <a:cs typeface="Arial" charset="0"/>
              </a:rPr>
              <a:t>Nazzari</a:t>
            </a:r>
            <a:r>
              <a:rPr lang="en-US" sz="800" dirty="0">
                <a:latin typeface="Arial" charset="0"/>
                <a:ea typeface="Arial" charset="0"/>
                <a:cs typeface="Arial" charset="0"/>
              </a:rPr>
              <a:t>, Australia, born 1976, </a:t>
            </a:r>
            <a:r>
              <a:rPr lang="en-US" sz="800" i="1" dirty="0">
                <a:latin typeface="Arial" charset="0"/>
                <a:ea typeface="Arial" charset="0"/>
                <a:cs typeface="Arial" charset="0"/>
              </a:rPr>
              <a:t>Dark Water</a:t>
            </a:r>
            <a:r>
              <a:rPr lang="en-US" sz="800" dirty="0">
                <a:latin typeface="Arial" charset="0"/>
                <a:ea typeface="Arial" charset="0"/>
                <a:cs typeface="Arial" charset="0"/>
              </a:rPr>
              <a:t>, 2019, Perth, 2K video with stereo sound, 15 mins; © Erin Coates/Anna </a:t>
            </a:r>
            <a:r>
              <a:rPr lang="en-US" sz="800" dirty="0" err="1">
                <a:latin typeface="Arial" charset="0"/>
                <a:ea typeface="Arial" charset="0"/>
                <a:cs typeface="Arial" charset="0"/>
              </a:rPr>
              <a:t>Nazzari</a:t>
            </a:r>
            <a:endParaRPr lang="en-US" sz="800" dirty="0">
              <a:latin typeface="Arial" charset="0"/>
              <a:ea typeface="Arial" charset="0"/>
              <a:cs typeface="Arial" charset="0"/>
            </a:endParaRPr>
          </a:p>
        </p:txBody>
      </p:sp>
    </p:spTree>
    <p:extLst>
      <p:ext uri="{BB962C8B-B14F-4D97-AF65-F5344CB8AC3E}">
        <p14:creationId xmlns:p14="http://schemas.microsoft.com/office/powerpoint/2010/main" val="34835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6882" y="3378716"/>
            <a:ext cx="6437118" cy="3479284"/>
          </a:xfrm>
          <a:prstGeom prst="rect">
            <a:avLst/>
          </a:prstGeom>
        </p:spPr>
      </p:pic>
      <p:sp>
        <p:nvSpPr>
          <p:cNvPr id="2" name="Content Placeholder 1"/>
          <p:cNvSpPr>
            <a:spLocks noGrp="1"/>
          </p:cNvSpPr>
          <p:nvPr>
            <p:ph idx="1"/>
          </p:nvPr>
        </p:nvSpPr>
        <p:spPr>
          <a:xfrm>
            <a:off x="174643" y="691979"/>
            <a:ext cx="8549227" cy="3674644"/>
          </a:xfrm>
        </p:spPr>
        <p:txBody>
          <a:bodyPr/>
          <a:lstStyle/>
          <a:p>
            <a:pPr>
              <a:lnSpc>
                <a:spcPct val="100000"/>
              </a:lnSpc>
            </a:pPr>
            <a:r>
              <a:rPr lang="en-AU" sz="1400" dirty="0"/>
              <a:t>Ocean Gothic is not to be confused with an art historical movement or sub-genre of contemporary art. Rather, it describes a philosophical relationship we have with the ocean. This relationship is centred on concepts of scale, power and beauty, and encompasses emotions like awe and sometimes even terror. The fact that the ocean is so deep and such a powerful force of nature, and also remains largely underexplored compared to other environments like the desert or outer space, means we fill the depths of what we don’t know with figments of our imagination. In Western art history and philosophy, there is a name for this special combination of beauty, reverence and fear of nature – the sublime. The term encompasses both our physical experience of natural environments as well as our feelings when we observe reproductions of awe-inspiring landscapes through painting, photography, film and even literature. </a:t>
            </a:r>
          </a:p>
          <a:p>
            <a:pPr>
              <a:lnSpc>
                <a:spcPct val="100000"/>
              </a:lnSpc>
            </a:pPr>
            <a:r>
              <a:rPr lang="en-AU" sz="1400" dirty="0"/>
              <a:t>Coates and </a:t>
            </a:r>
            <a:r>
              <a:rPr lang="en-AU" sz="1400" dirty="0" err="1"/>
              <a:t>Nazzari</a:t>
            </a:r>
            <a:r>
              <a:rPr lang="en-AU" sz="1400" dirty="0"/>
              <a:t> explore ideas of Ocean Gothic in their works on paper, carvings and ceramics. They combine the mysterious and bewitching qualities of the ocean with the human body as a means to explore human fragility, as well as our attitudes towards the landscapes we live amongst.  </a:t>
            </a:r>
            <a:endParaRPr lang="en-GB" sz="1400" dirty="0"/>
          </a:p>
          <a:p>
            <a:pPr>
              <a:lnSpc>
                <a:spcPct val="100000"/>
              </a:lnSpc>
            </a:pPr>
            <a:endParaRPr lang="en-GB" sz="1400" dirty="0"/>
          </a:p>
          <a:p>
            <a:endParaRPr lang="en-US" dirty="0"/>
          </a:p>
        </p:txBody>
      </p:sp>
      <p:sp>
        <p:nvSpPr>
          <p:cNvPr id="3" name="Title 2"/>
          <p:cNvSpPr>
            <a:spLocks noGrp="1"/>
          </p:cNvSpPr>
          <p:nvPr>
            <p:ph type="title"/>
          </p:nvPr>
        </p:nvSpPr>
        <p:spPr>
          <a:xfrm>
            <a:off x="322924" y="291761"/>
            <a:ext cx="5712315" cy="474358"/>
          </a:xfrm>
        </p:spPr>
        <p:txBody>
          <a:bodyPr/>
          <a:lstStyle/>
          <a:p>
            <a:r>
              <a:rPr lang="en-US"/>
              <a:t>Ocean Gothic </a:t>
            </a:r>
          </a:p>
        </p:txBody>
      </p:sp>
      <p:sp>
        <p:nvSpPr>
          <p:cNvPr id="8" name="Rectangle 7"/>
          <p:cNvSpPr/>
          <p:nvPr/>
        </p:nvSpPr>
        <p:spPr>
          <a:xfrm>
            <a:off x="174643" y="4904425"/>
            <a:ext cx="2012503" cy="707886"/>
          </a:xfrm>
          <a:prstGeom prst="rect">
            <a:avLst/>
          </a:prstGeom>
        </p:spPr>
        <p:txBody>
          <a:bodyPr wrap="square">
            <a:spAutoFit/>
          </a:bodyPr>
          <a:lstStyle/>
          <a:p>
            <a:r>
              <a:rPr lang="en-US" sz="800" dirty="0">
                <a:latin typeface="Arial" charset="0"/>
                <a:ea typeface="Arial" charset="0"/>
                <a:cs typeface="Arial" charset="0"/>
              </a:rPr>
              <a:t>Editing: still: Erin Coates, Australia, born 1977 and Anna </a:t>
            </a:r>
            <a:r>
              <a:rPr lang="en-US" sz="800" dirty="0" err="1">
                <a:latin typeface="Arial" charset="0"/>
                <a:ea typeface="Arial" charset="0"/>
                <a:cs typeface="Arial" charset="0"/>
              </a:rPr>
              <a:t>Nazzari</a:t>
            </a:r>
            <a:r>
              <a:rPr lang="en-US" sz="800" dirty="0">
                <a:latin typeface="Arial" charset="0"/>
                <a:ea typeface="Arial" charset="0"/>
                <a:cs typeface="Arial" charset="0"/>
              </a:rPr>
              <a:t>, Australia, born 1976, </a:t>
            </a:r>
            <a:r>
              <a:rPr lang="en-US" sz="800" i="1" dirty="0">
                <a:latin typeface="Arial" charset="0"/>
                <a:ea typeface="Arial" charset="0"/>
                <a:cs typeface="Arial" charset="0"/>
              </a:rPr>
              <a:t>Dark Water</a:t>
            </a:r>
            <a:r>
              <a:rPr lang="en-US" sz="800" dirty="0">
                <a:latin typeface="Arial" charset="0"/>
                <a:ea typeface="Arial" charset="0"/>
                <a:cs typeface="Arial" charset="0"/>
              </a:rPr>
              <a:t>, 2019, Perth, 2K video, sound, 15 mins; © Erin Coates/Anna </a:t>
            </a:r>
            <a:r>
              <a:rPr lang="en-US" sz="800" dirty="0" err="1">
                <a:latin typeface="Arial" charset="0"/>
                <a:ea typeface="Arial" charset="0"/>
                <a:cs typeface="Arial" charset="0"/>
              </a:rPr>
              <a:t>Nazzari</a:t>
            </a:r>
            <a:r>
              <a:rPr lang="en-US" sz="800" dirty="0">
                <a:latin typeface="Arial" charset="0"/>
                <a:ea typeface="Arial" charset="0"/>
                <a:cs typeface="Arial" charset="0"/>
              </a:rPr>
              <a:t>.</a:t>
            </a:r>
            <a:endParaRPr lang="en-US" sz="800" b="0" i="0" u="none" strike="noStrike" dirty="0">
              <a:effectLst/>
              <a:latin typeface="Arial" charset="0"/>
              <a:ea typeface="Arial" charset="0"/>
              <a:cs typeface="Arial" charset="0"/>
            </a:endParaRPr>
          </a:p>
        </p:txBody>
      </p:sp>
    </p:spTree>
    <p:extLst>
      <p:ext uri="{BB962C8B-B14F-4D97-AF65-F5344CB8AC3E}">
        <p14:creationId xmlns:p14="http://schemas.microsoft.com/office/powerpoint/2010/main" val="180031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260421"/>
            <a:ext cx="4187292" cy="3674644"/>
          </a:xfrm>
        </p:spPr>
        <p:txBody>
          <a:bodyPr/>
          <a:lstStyle/>
          <a:p>
            <a:pPr>
              <a:lnSpc>
                <a:spcPct val="100000"/>
              </a:lnSpc>
            </a:pPr>
            <a:r>
              <a:rPr lang="en-AU" sz="1400" dirty="0"/>
              <a:t>Erin Coates was born and raised in Albany, a coastal city on the southern tip of Western Australia. Her fascination with the ocean is partly inherited as her father was a professional shell diver; she grew up in a house full of shells, marine curios and relics from shipwrecks. An avid snorkeler and free-diver herself, the variety of marine life in her graphite drawings comes from first-hand observation. Across the series we see a menagerie of molluscs, sponges, weeds and corals in combination with parts of the human body.  </a:t>
            </a:r>
            <a:endParaRPr lang="en-GB" sz="1400" dirty="0"/>
          </a:p>
          <a:p>
            <a:pPr>
              <a:lnSpc>
                <a:spcPct val="100000"/>
              </a:lnSpc>
            </a:pPr>
            <a:r>
              <a:rPr lang="en-AU" sz="1400" i="1" dirty="0">
                <a:latin typeface="Arial" charset="0"/>
                <a:ea typeface="Arial" charset="0"/>
                <a:cs typeface="Arial" charset="0"/>
              </a:rPr>
              <a:t>The Ocular Superiority of Cephalopods</a:t>
            </a:r>
            <a:r>
              <a:rPr lang="en-AU" sz="1400" dirty="0">
                <a:latin typeface="Arial" charset="0"/>
                <a:ea typeface="Arial" charset="0"/>
                <a:cs typeface="Arial" charset="0"/>
              </a:rPr>
              <a:t> (2019) sees octopus and human quite literally meet eye-to-eye. The two figures appear to be wrestling for space on the page but also in quiet observation of each other. </a:t>
            </a:r>
            <a:r>
              <a:rPr lang="en-AU" sz="1400" i="1" dirty="0">
                <a:latin typeface="Arial" charset="0"/>
                <a:ea typeface="Arial" charset="0"/>
                <a:cs typeface="Arial" charset="0"/>
              </a:rPr>
              <a:t>Echinoderm </a:t>
            </a:r>
            <a:r>
              <a:rPr lang="en-AU" sz="1400" i="1" dirty="0" err="1">
                <a:latin typeface="Arial" charset="0"/>
                <a:ea typeface="Arial" charset="0"/>
                <a:cs typeface="Arial" charset="0"/>
              </a:rPr>
              <a:t>Dentata</a:t>
            </a:r>
            <a:r>
              <a:rPr lang="en-AU" sz="1400" i="1" dirty="0">
                <a:latin typeface="Arial" charset="0"/>
                <a:ea typeface="Arial" charset="0"/>
                <a:cs typeface="Arial" charset="0"/>
              </a:rPr>
              <a:t> </a:t>
            </a:r>
            <a:r>
              <a:rPr lang="en-AU" sz="1400" dirty="0">
                <a:latin typeface="Arial" charset="0"/>
                <a:ea typeface="Arial" charset="0"/>
                <a:cs typeface="Arial" charset="0"/>
              </a:rPr>
              <a:t>(2019) describes a similar hybrid, where animal meets human. </a:t>
            </a:r>
            <a:r>
              <a:rPr lang="en-AU" sz="1400" dirty="0"/>
              <a:t> </a:t>
            </a:r>
            <a:endParaRPr lang="en-GB" sz="1400" dirty="0"/>
          </a:p>
          <a:p>
            <a:endParaRPr lang="en-US" dirty="0"/>
          </a:p>
        </p:txBody>
      </p:sp>
      <p:sp>
        <p:nvSpPr>
          <p:cNvPr id="3" name="Title 2"/>
          <p:cNvSpPr>
            <a:spLocks noGrp="1"/>
          </p:cNvSpPr>
          <p:nvPr>
            <p:ph type="title"/>
          </p:nvPr>
        </p:nvSpPr>
        <p:spPr>
          <a:xfrm>
            <a:off x="322924" y="291761"/>
            <a:ext cx="8203238" cy="968660"/>
          </a:xfrm>
        </p:spPr>
        <p:txBody>
          <a:bodyPr/>
          <a:lstStyle/>
          <a:p>
            <a:r>
              <a:rPr lang="en-AU" i="1" dirty="0"/>
              <a:t>The Ocular Superiority of Cephalopods </a:t>
            </a:r>
            <a:r>
              <a:rPr lang="en-AU" dirty="0"/>
              <a:t>(2019)</a:t>
            </a:r>
            <a:r>
              <a:rPr lang="en-AU" i="1" dirty="0"/>
              <a:t> </a:t>
            </a:r>
            <a:r>
              <a:rPr lang="en-AU" dirty="0"/>
              <a:t>and </a:t>
            </a:r>
            <a:r>
              <a:rPr lang="en-AU" i="1" dirty="0"/>
              <a:t>Echinoderm </a:t>
            </a:r>
            <a:r>
              <a:rPr lang="en-AU" i="1" dirty="0" err="1"/>
              <a:t>Dentata</a:t>
            </a:r>
            <a:r>
              <a:rPr lang="en-AU" i="1" dirty="0"/>
              <a:t> </a:t>
            </a:r>
            <a:r>
              <a:rPr lang="en-AU" dirty="0"/>
              <a:t>(2019)</a:t>
            </a:r>
            <a:r>
              <a:rPr lang="en-GB" dirty="0"/>
              <a:t/>
            </a:r>
            <a:br>
              <a:rPr lang="en-GB" dirty="0"/>
            </a:br>
            <a:endParaRPr lang="en-US" dirty="0"/>
          </a:p>
        </p:txBody>
      </p:sp>
      <p:sp>
        <p:nvSpPr>
          <p:cNvPr id="6" name="Rectangle 5"/>
          <p:cNvSpPr/>
          <p:nvPr/>
        </p:nvSpPr>
        <p:spPr>
          <a:xfrm>
            <a:off x="322924" y="5679602"/>
            <a:ext cx="4572000" cy="215444"/>
          </a:xfrm>
          <a:prstGeom prst="rect">
            <a:avLst/>
          </a:prstGeom>
        </p:spPr>
        <p:txBody>
          <a:bodyPr>
            <a:spAutoFit/>
          </a:bodyPr>
          <a:lstStyle/>
          <a:p>
            <a:r>
              <a:rPr lang="en-US" sz="800" i="1" dirty="0">
                <a:latin typeface="proxima-nova" charset="0"/>
              </a:rPr>
              <a:t>The Ocular Superiority of Cephalopods,</a:t>
            </a:r>
            <a:r>
              <a:rPr lang="en-US" sz="800" dirty="0">
                <a:latin typeface="proxima-nova" charset="0"/>
              </a:rPr>
              <a:t> graphite on paper, 64 x 50cm, 2019</a:t>
            </a:r>
            <a:endParaRPr lang="en-US" sz="800" dirty="0"/>
          </a:p>
        </p:txBody>
      </p:sp>
      <p:pic>
        <p:nvPicPr>
          <p:cNvPr id="7" name="Picture 6" descr="A picture containing text, photo, sitting, different&#10;&#10;Description automatically generated">
            <a:extLst>
              <a:ext uri="{FF2B5EF4-FFF2-40B4-BE49-F238E27FC236}">
                <a16:creationId xmlns="" xmlns:a16="http://schemas.microsoft.com/office/drawing/2014/main" id="{E755E2B1-742E-435E-ACB4-FE694DE8CD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0100" y="832206"/>
            <a:ext cx="3788842" cy="5378521"/>
          </a:xfrm>
          <a:prstGeom prst="rect">
            <a:avLst/>
          </a:prstGeom>
        </p:spPr>
      </p:pic>
    </p:spTree>
    <p:extLst>
      <p:ext uri="{BB962C8B-B14F-4D97-AF65-F5344CB8AC3E}">
        <p14:creationId xmlns:p14="http://schemas.microsoft.com/office/powerpoint/2010/main" val="11244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923" y="1260421"/>
            <a:ext cx="3488329" cy="4339650"/>
          </a:xfrm>
          <a:prstGeom prst="rect">
            <a:avLst/>
          </a:prstGeom>
        </p:spPr>
        <p:txBody>
          <a:bodyPr wrap="square">
            <a:spAutoFit/>
          </a:bodyPr>
          <a:lstStyle/>
          <a:p>
            <a:pPr>
              <a:lnSpc>
                <a:spcPct val="100000"/>
              </a:lnSpc>
            </a:pPr>
            <a:r>
              <a:rPr lang="en-AU" sz="1400" dirty="0">
                <a:latin typeface="Arial" charset="0"/>
                <a:ea typeface="Arial" charset="0"/>
                <a:cs typeface="Arial" charset="0"/>
              </a:rPr>
              <a:t>The title gives us a clue as to the combination. An echinoderm is a species of marine invertebrates, such as the starfish or sea cucumber, and the Latin term </a:t>
            </a:r>
            <a:r>
              <a:rPr lang="en-AU" sz="1400" i="1" dirty="0" err="1">
                <a:latin typeface="Arial" charset="0"/>
                <a:ea typeface="Arial" charset="0"/>
                <a:cs typeface="Arial" charset="0"/>
              </a:rPr>
              <a:t>dentata</a:t>
            </a:r>
            <a:r>
              <a:rPr lang="en-AU" sz="1400" i="1" dirty="0">
                <a:latin typeface="Arial" charset="0"/>
                <a:ea typeface="Arial" charset="0"/>
                <a:cs typeface="Arial" charset="0"/>
              </a:rPr>
              <a:t> </a:t>
            </a:r>
            <a:r>
              <a:rPr lang="en-AU" sz="1400" dirty="0">
                <a:latin typeface="Arial" charset="0"/>
                <a:ea typeface="Arial" charset="0"/>
                <a:cs typeface="Arial" charset="0"/>
              </a:rPr>
              <a:t>means “toothed”. As you scan the fleshy forms populating the drawing you encounter sets of human teeth. Coates draws parallels between metaphors of the ocean and metaphors of the self. Having spent much of her time exploring the ocean, she shares an endless fascination and empathy for marine species. As she describes, “My fear is not of what is in the ocean, but the effect humans are having on it.”</a:t>
            </a:r>
            <a:endParaRPr lang="en-GB" sz="1400" dirty="0">
              <a:latin typeface="Arial" charset="0"/>
              <a:ea typeface="Arial" charset="0"/>
              <a:cs typeface="Arial" charset="0"/>
            </a:endParaRPr>
          </a:p>
          <a:p>
            <a:pPr>
              <a:lnSpc>
                <a:spcPct val="100000"/>
              </a:lnSpc>
            </a:pPr>
            <a:endParaRPr lang="en-US" sz="1100" dirty="0"/>
          </a:p>
          <a:p>
            <a:pPr>
              <a:lnSpc>
                <a:spcPct val="100000"/>
              </a:lnSpc>
            </a:pPr>
            <a:r>
              <a:rPr lang="en-US" sz="1100" dirty="0"/>
              <a:t>Erin Coates in </a:t>
            </a:r>
            <a:r>
              <a:rPr lang="en-AU" sz="1100" i="1" dirty="0"/>
              <a:t>Erin Coates &amp; Anna </a:t>
            </a:r>
            <a:r>
              <a:rPr lang="en-AU" sz="1100" i="1" dirty="0" err="1"/>
              <a:t>Nazzari</a:t>
            </a:r>
            <a:r>
              <a:rPr lang="en-AU" sz="1100" i="1" dirty="0"/>
              <a:t>: Dark Water, </a:t>
            </a:r>
            <a:r>
              <a:rPr lang="en-AU" sz="1100" dirty="0"/>
              <a:t>exhibition catalogue, Linden New Art, 4 March – 23 June 2019, p8. </a:t>
            </a:r>
            <a:r>
              <a:rPr lang="en-US" sz="1100" u="sng" dirty="0">
                <a:hlinkClick r:id="rId2"/>
              </a:rPr>
              <a:t>https://issuu.com/lindennewart/docs/dark_water_ecatalogue</a:t>
            </a:r>
            <a:endParaRPr lang="en-GB" sz="1100" dirty="0"/>
          </a:p>
        </p:txBody>
      </p:sp>
      <p:sp>
        <p:nvSpPr>
          <p:cNvPr id="5" name="Title 2"/>
          <p:cNvSpPr>
            <a:spLocks noGrp="1"/>
          </p:cNvSpPr>
          <p:nvPr>
            <p:ph type="title"/>
          </p:nvPr>
        </p:nvSpPr>
        <p:spPr>
          <a:xfrm>
            <a:off x="322924" y="291761"/>
            <a:ext cx="8203238" cy="968660"/>
          </a:xfrm>
        </p:spPr>
        <p:txBody>
          <a:bodyPr/>
          <a:lstStyle/>
          <a:p>
            <a:r>
              <a:rPr lang="en-AU" i="1" dirty="0"/>
              <a:t>The Ocular Superiority of Cephalopods </a:t>
            </a:r>
            <a:r>
              <a:rPr lang="en-AU" dirty="0"/>
              <a:t>(2019)</a:t>
            </a:r>
            <a:r>
              <a:rPr lang="en-AU" i="1" dirty="0"/>
              <a:t> </a:t>
            </a:r>
            <a:r>
              <a:rPr lang="en-AU" dirty="0"/>
              <a:t>and </a:t>
            </a:r>
            <a:r>
              <a:rPr lang="en-AU" i="1" dirty="0"/>
              <a:t>Echinoderm </a:t>
            </a:r>
            <a:r>
              <a:rPr lang="en-AU" i="1" dirty="0" err="1"/>
              <a:t>Dentata</a:t>
            </a:r>
            <a:r>
              <a:rPr lang="en-AU" i="1" dirty="0"/>
              <a:t> </a:t>
            </a:r>
            <a:r>
              <a:rPr lang="en-AU" dirty="0"/>
              <a:t>(2019)</a:t>
            </a:r>
            <a:r>
              <a:rPr lang="en-GB" dirty="0"/>
              <a:t/>
            </a:r>
            <a:br>
              <a:rPr lang="en-GB" dirty="0"/>
            </a:br>
            <a:endParaRPr lang="en-US" dirty="0"/>
          </a:p>
        </p:txBody>
      </p:sp>
      <p:pic>
        <p:nvPicPr>
          <p:cNvPr id="6" name="Picture 5" descr="A picture containing text, photo, sitting, different&#10;&#10;Description automatically generated">
            <a:extLst>
              <a:ext uri="{FF2B5EF4-FFF2-40B4-BE49-F238E27FC236}">
                <a16:creationId xmlns="" xmlns:a16="http://schemas.microsoft.com/office/drawing/2014/main" id="{E755E2B1-742E-435E-ACB4-FE694DE8CD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0100" y="832206"/>
            <a:ext cx="3788842" cy="5378521"/>
          </a:xfrm>
          <a:prstGeom prst="rect">
            <a:avLst/>
          </a:prstGeom>
        </p:spPr>
      </p:pic>
      <p:sp>
        <p:nvSpPr>
          <p:cNvPr id="8" name="Rectangle 7"/>
          <p:cNvSpPr/>
          <p:nvPr/>
        </p:nvSpPr>
        <p:spPr>
          <a:xfrm>
            <a:off x="322924" y="5679602"/>
            <a:ext cx="4572000" cy="215444"/>
          </a:xfrm>
          <a:prstGeom prst="rect">
            <a:avLst/>
          </a:prstGeom>
        </p:spPr>
        <p:txBody>
          <a:bodyPr>
            <a:spAutoFit/>
          </a:bodyPr>
          <a:lstStyle/>
          <a:p>
            <a:r>
              <a:rPr lang="en-US" sz="800" i="1" dirty="0">
                <a:latin typeface="proxima-nova" charset="0"/>
              </a:rPr>
              <a:t>The Ocular Superiority of Cephalopods,</a:t>
            </a:r>
            <a:r>
              <a:rPr lang="en-US" sz="800" dirty="0">
                <a:latin typeface="proxima-nova" charset="0"/>
              </a:rPr>
              <a:t> graphite on paper, 64 x 50cm, 2019</a:t>
            </a:r>
            <a:endParaRPr lang="en-US" sz="800" dirty="0"/>
          </a:p>
        </p:txBody>
      </p:sp>
    </p:spTree>
    <p:extLst>
      <p:ext uri="{BB962C8B-B14F-4D97-AF65-F5344CB8AC3E}">
        <p14:creationId xmlns:p14="http://schemas.microsoft.com/office/powerpoint/2010/main" val="157116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4" y="1260421"/>
            <a:ext cx="4347930" cy="3674644"/>
          </a:xfrm>
        </p:spPr>
        <p:txBody>
          <a:bodyPr/>
          <a:lstStyle/>
          <a:p>
            <a:pPr>
              <a:lnSpc>
                <a:spcPct val="100000"/>
              </a:lnSpc>
            </a:pPr>
            <a:r>
              <a:rPr lang="en-AU" sz="1400" dirty="0"/>
              <a:t>In 2015, Anna </a:t>
            </a:r>
            <a:r>
              <a:rPr lang="en-AU" sz="1400" dirty="0" err="1"/>
              <a:t>Nazzari</a:t>
            </a:r>
            <a:r>
              <a:rPr lang="en-AU" sz="1400" dirty="0"/>
              <a:t> produced a series of carvings using the late-eighteenth century technique of scrimshaw. The hand-skill involves engraving the surface of whales teeth and bones. As a relic of the whaling industry, the teeth are frequently dominated by heroic imagery chronicling dangerous sea journeys; coastlines and landscapes recorded from sea; and feature portraits of boats, sailors or important naval figures. A </a:t>
            </a:r>
            <a:r>
              <a:rPr lang="en-AU" sz="1400" dirty="0" err="1"/>
              <a:t>s</a:t>
            </a:r>
            <a:r>
              <a:rPr lang="en-AU" sz="1400" i="1" dirty="0" err="1"/>
              <a:t>crimshander</a:t>
            </a:r>
            <a:r>
              <a:rPr lang="en-AU" sz="1400" i="1" dirty="0"/>
              <a:t>, </a:t>
            </a:r>
            <a:r>
              <a:rPr lang="en-AU" sz="1400" dirty="0"/>
              <a:t>the title given to a person who produces scrimshaw, would often rub the carving with soot to make visible the etched surface. </a:t>
            </a:r>
            <a:endParaRPr lang="en-GB" sz="1400" dirty="0"/>
          </a:p>
          <a:p>
            <a:pPr>
              <a:lnSpc>
                <a:spcPct val="100000"/>
              </a:lnSpc>
            </a:pPr>
            <a:r>
              <a:rPr lang="en-AU" sz="1400" dirty="0"/>
              <a:t>With increasing demand for conservation, whaling in Australian waters permanently ceased in 1979. As a result, scrimshaw is rarely practised and contemporary </a:t>
            </a:r>
            <a:r>
              <a:rPr lang="en-AU" sz="1400" dirty="0" err="1"/>
              <a:t>scrimshanders</a:t>
            </a:r>
            <a:r>
              <a:rPr lang="en-AU" sz="1400" dirty="0"/>
              <a:t> only use whales teeth already in circulation. </a:t>
            </a:r>
            <a:r>
              <a:rPr lang="en-AU" sz="1400" dirty="0" err="1"/>
              <a:t>Nazzari</a:t>
            </a:r>
            <a:r>
              <a:rPr lang="en-AU" sz="1400" dirty="0"/>
              <a:t> sourced the teeth for her scrimshaw series through estates and antique auctions in Albany, one of the last operational whaling stations in Australia and where she learnt the craft.</a:t>
            </a:r>
            <a:endParaRPr lang="en-US" sz="1400" dirty="0"/>
          </a:p>
        </p:txBody>
      </p:sp>
      <p:sp>
        <p:nvSpPr>
          <p:cNvPr id="3" name="Title 2"/>
          <p:cNvSpPr>
            <a:spLocks noGrp="1"/>
          </p:cNvSpPr>
          <p:nvPr>
            <p:ph type="title"/>
          </p:nvPr>
        </p:nvSpPr>
        <p:spPr>
          <a:xfrm>
            <a:off x="322924" y="291761"/>
            <a:ext cx="8227952" cy="968660"/>
          </a:xfrm>
        </p:spPr>
        <p:txBody>
          <a:bodyPr/>
          <a:lstStyle/>
          <a:p>
            <a:r>
              <a:rPr lang="en-AU" i="1" dirty="0"/>
              <a:t>The Séance</a:t>
            </a:r>
            <a:r>
              <a:rPr lang="en-AU" dirty="0"/>
              <a:t> (2015), </a:t>
            </a:r>
            <a:r>
              <a:rPr lang="en-AU" i="1" dirty="0"/>
              <a:t>The Phantom Leg </a:t>
            </a:r>
            <a:r>
              <a:rPr lang="en-AU" dirty="0"/>
              <a:t>(2015) and </a:t>
            </a:r>
            <a:r>
              <a:rPr lang="en-AU" i="1" dirty="0"/>
              <a:t>The Burial Grounds </a:t>
            </a:r>
            <a:r>
              <a:rPr lang="en-AU" dirty="0"/>
              <a:t>(2015)</a:t>
            </a:r>
            <a:r>
              <a:rPr lang="en-GB" dirty="0"/>
              <a:t/>
            </a:r>
            <a:br>
              <a:rPr lang="en-GB" dirty="0"/>
            </a:br>
            <a:endParaRPr lang="en-US" dirty="0"/>
          </a:p>
        </p:txBody>
      </p:sp>
      <p:sp>
        <p:nvSpPr>
          <p:cNvPr id="5" name="Rectangle 4"/>
          <p:cNvSpPr/>
          <p:nvPr/>
        </p:nvSpPr>
        <p:spPr>
          <a:xfrm>
            <a:off x="5609968" y="5733889"/>
            <a:ext cx="2496063" cy="215444"/>
          </a:xfrm>
          <a:prstGeom prst="rect">
            <a:avLst/>
          </a:prstGeom>
        </p:spPr>
        <p:txBody>
          <a:bodyPr wrap="square">
            <a:spAutoFit/>
          </a:bodyPr>
          <a:lstStyle/>
          <a:p>
            <a:r>
              <a:rPr lang="en-AU" sz="800" dirty="0">
                <a:latin typeface="Arial" charset="0"/>
                <a:ea typeface="Arial" charset="0"/>
                <a:cs typeface="Arial" charset="0"/>
              </a:rPr>
              <a:t>Anna </a:t>
            </a:r>
            <a:r>
              <a:rPr lang="en-AU" sz="800" dirty="0" err="1">
                <a:latin typeface="Arial" charset="0"/>
                <a:ea typeface="Arial" charset="0"/>
                <a:cs typeface="Arial" charset="0"/>
              </a:rPr>
              <a:t>Nazzari</a:t>
            </a:r>
            <a:r>
              <a:rPr lang="en-AU" sz="800" dirty="0">
                <a:latin typeface="Arial" charset="0"/>
                <a:ea typeface="Arial" charset="0"/>
                <a:cs typeface="Arial" charset="0"/>
              </a:rPr>
              <a:t>, </a:t>
            </a:r>
            <a:r>
              <a:rPr lang="en-AU" sz="800" i="1" dirty="0">
                <a:latin typeface="Arial" charset="0"/>
                <a:ea typeface="Arial" charset="0"/>
                <a:cs typeface="Arial" charset="0"/>
              </a:rPr>
              <a:t>The Séance, </a:t>
            </a:r>
            <a:r>
              <a:rPr lang="en-AU" sz="800" dirty="0">
                <a:latin typeface="Arial" charset="0"/>
                <a:ea typeface="Arial" charset="0"/>
                <a:cs typeface="Arial" charset="0"/>
              </a:rPr>
              <a:t>2015</a:t>
            </a:r>
            <a:r>
              <a:rPr lang="en-GB" sz="800" dirty="0">
                <a:latin typeface="Arial" charset="0"/>
                <a:ea typeface="Arial" charset="0"/>
                <a:cs typeface="Arial" charset="0"/>
              </a:rPr>
              <a:t> </a:t>
            </a:r>
            <a:endParaRPr lang="en-US" sz="800" b="1" dirty="0">
              <a:latin typeface="Arial" charset="0"/>
              <a:ea typeface="Arial" charset="0"/>
              <a:cs typeface="Arial" charset="0"/>
            </a:endParaRPr>
          </a:p>
        </p:txBody>
      </p:sp>
      <p:pic>
        <p:nvPicPr>
          <p:cNvPr id="7" name="Picture 6" descr="A picture containing old, black, white, bottle&#10;&#10;Description automatically generated">
            <a:extLst>
              <a:ext uri="{FF2B5EF4-FFF2-40B4-BE49-F238E27FC236}">
                <a16:creationId xmlns="" xmlns:a16="http://schemas.microsoft.com/office/drawing/2014/main" id="{52005B50-4F43-42EE-82A7-9DEB77B4F3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6251" y="1056570"/>
            <a:ext cx="2989780" cy="4484670"/>
          </a:xfrm>
          <a:prstGeom prst="rect">
            <a:avLst/>
          </a:prstGeom>
        </p:spPr>
      </p:pic>
    </p:spTree>
    <p:extLst>
      <p:ext uri="{BB962C8B-B14F-4D97-AF65-F5344CB8AC3E}">
        <p14:creationId xmlns:p14="http://schemas.microsoft.com/office/powerpoint/2010/main" val="18122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568" y="1232481"/>
            <a:ext cx="3890729" cy="3674644"/>
          </a:xfrm>
        </p:spPr>
        <p:txBody>
          <a:bodyPr/>
          <a:lstStyle/>
          <a:p>
            <a:pPr>
              <a:lnSpc>
                <a:spcPct val="100000"/>
              </a:lnSpc>
            </a:pPr>
            <a:r>
              <a:rPr lang="en-AU" sz="1400" dirty="0">
                <a:latin typeface="Arial" charset="0"/>
                <a:ea typeface="Arial" charset="0"/>
                <a:cs typeface="Arial" charset="0"/>
              </a:rPr>
              <a:t>Under </a:t>
            </a:r>
            <a:r>
              <a:rPr lang="en-AU" sz="1400" dirty="0" err="1">
                <a:latin typeface="Arial" charset="0"/>
                <a:ea typeface="Arial" charset="0"/>
                <a:cs typeface="Arial" charset="0"/>
              </a:rPr>
              <a:t>Nazzari’s</a:t>
            </a:r>
            <a:r>
              <a:rPr lang="en-AU" sz="1400" dirty="0">
                <a:latin typeface="Arial" charset="0"/>
                <a:ea typeface="Arial" charset="0"/>
                <a:cs typeface="Arial" charset="0"/>
              </a:rPr>
              <a:t> hands the whales teeth are powerful talismans. They are the physical evidence of an animal that once lived. </a:t>
            </a:r>
            <a:r>
              <a:rPr lang="en-AU" sz="1400" dirty="0" err="1">
                <a:latin typeface="Arial" charset="0"/>
                <a:ea typeface="Arial" charset="0"/>
                <a:cs typeface="Arial" charset="0"/>
              </a:rPr>
              <a:t>Nazzari</a:t>
            </a:r>
            <a:r>
              <a:rPr lang="en-AU" sz="1400" dirty="0">
                <a:latin typeface="Arial" charset="0"/>
                <a:ea typeface="Arial" charset="0"/>
                <a:cs typeface="Arial" charset="0"/>
              </a:rPr>
              <a:t> builds a relationship between your body and the imagined body of the whale; in observing the teeth, you and the spectre of the whale now occupy the same room. The imagery of </a:t>
            </a:r>
            <a:r>
              <a:rPr lang="en-AU" sz="1400" i="1" dirty="0">
                <a:latin typeface="Arial" charset="0"/>
                <a:ea typeface="Arial" charset="0"/>
                <a:cs typeface="Arial" charset="0"/>
              </a:rPr>
              <a:t>The Séance </a:t>
            </a:r>
            <a:r>
              <a:rPr lang="en-AU" sz="1400" dirty="0">
                <a:latin typeface="Arial" charset="0"/>
                <a:ea typeface="Arial" charset="0"/>
                <a:cs typeface="Arial" charset="0"/>
              </a:rPr>
              <a:t>(2015) doubles down on this idea. In their attempt to communicate with spirits, three men are seen to sit around a table conjuring a phantom whale. </a:t>
            </a:r>
            <a:r>
              <a:rPr lang="en-AU" sz="1400" i="1" dirty="0">
                <a:latin typeface="Arial" charset="0"/>
                <a:ea typeface="Arial" charset="0"/>
                <a:cs typeface="Arial" charset="0"/>
              </a:rPr>
              <a:t>The Burial Grounds </a:t>
            </a:r>
            <a:r>
              <a:rPr lang="en-AU" sz="1400" dirty="0">
                <a:latin typeface="Arial" charset="0"/>
                <a:ea typeface="Arial" charset="0"/>
                <a:cs typeface="Arial" charset="0"/>
              </a:rPr>
              <a:t>(2015) also describes a supernatural occurrence. A man levitates above the ribs of a beached whale. His hands and feet appear energetically charged, the background farm house places us out of time, and a brooding sky altogether evoke an eerie sense of spiritual power. </a:t>
            </a:r>
            <a:r>
              <a:rPr lang="en-AU" sz="1400" dirty="0" err="1">
                <a:latin typeface="Arial" charset="0"/>
                <a:ea typeface="Arial" charset="0"/>
                <a:cs typeface="Arial" charset="0"/>
              </a:rPr>
              <a:t>Nazzari’s</a:t>
            </a:r>
            <a:r>
              <a:rPr lang="en-AU" sz="1400" dirty="0">
                <a:latin typeface="Arial" charset="0"/>
                <a:ea typeface="Arial" charset="0"/>
                <a:cs typeface="Arial" charset="0"/>
              </a:rPr>
              <a:t> images of the whales, as well as the teeth themselves, embody tales of radical environmental change, loss and resurrection. </a:t>
            </a:r>
            <a:endParaRPr lang="en-GB" sz="1400" dirty="0">
              <a:latin typeface="Arial" charset="0"/>
              <a:ea typeface="Arial" charset="0"/>
              <a:cs typeface="Arial" charset="0"/>
            </a:endParaRPr>
          </a:p>
        </p:txBody>
      </p:sp>
      <p:sp>
        <p:nvSpPr>
          <p:cNvPr id="4" name="Title 2"/>
          <p:cNvSpPr txBox="1">
            <a:spLocks/>
          </p:cNvSpPr>
          <p:nvPr/>
        </p:nvSpPr>
        <p:spPr>
          <a:xfrm>
            <a:off x="310568" y="376646"/>
            <a:ext cx="8227952" cy="968660"/>
          </a:xfrm>
          <a:prstGeom prst="rect">
            <a:avLst/>
          </a:prstGeom>
        </p:spPr>
        <p:txBody>
          <a:bodyPr vert="horz" lIns="0" tIns="0" rIns="0" bIns="0" rtlCol="0" anchor="t">
            <a:noAutofit/>
          </a:bodyPr>
          <a:lstStyle>
            <a:lvl1pPr algn="l" defTabSz="914400" rtl="0" eaLnBrk="1" latinLnBrk="0" hangingPunct="1">
              <a:lnSpc>
                <a:spcPts val="2260"/>
              </a:lnSpc>
              <a:spcBef>
                <a:spcPct val="0"/>
              </a:spcBef>
              <a:buNone/>
              <a:defRPr sz="2000" b="1" i="0" kern="1200" spc="-40" baseline="0">
                <a:solidFill>
                  <a:schemeClr val="tx1"/>
                </a:solidFill>
                <a:latin typeface="Arial" panose="020B0604020202020204" pitchFamily="34" charset="0"/>
                <a:ea typeface="+mj-ea"/>
                <a:cs typeface="Arial" panose="020B0604020202020204" pitchFamily="34" charset="0"/>
              </a:defRPr>
            </a:lvl1pPr>
          </a:lstStyle>
          <a:p>
            <a:r>
              <a:rPr lang="en-AU" i="1" dirty="0"/>
              <a:t>The Séance</a:t>
            </a:r>
            <a:r>
              <a:rPr lang="en-AU" dirty="0"/>
              <a:t> (2015), </a:t>
            </a:r>
            <a:r>
              <a:rPr lang="en-AU" i="1" dirty="0"/>
              <a:t>The Phantom Leg </a:t>
            </a:r>
            <a:r>
              <a:rPr lang="en-AU" dirty="0"/>
              <a:t>(2015) and </a:t>
            </a:r>
            <a:r>
              <a:rPr lang="en-AU" i="1" dirty="0"/>
              <a:t>The Burial Grounds </a:t>
            </a:r>
            <a:r>
              <a:rPr lang="en-AU" dirty="0"/>
              <a:t>(2015)</a:t>
            </a:r>
            <a:r>
              <a:rPr lang="en-GB" dirty="0"/>
              <a:t/>
            </a:r>
            <a:br>
              <a:rPr lang="en-GB" dirty="0"/>
            </a:br>
            <a:endParaRPr lang="en-US" dirty="0"/>
          </a:p>
        </p:txBody>
      </p:sp>
      <p:pic>
        <p:nvPicPr>
          <p:cNvPr id="6" name="Picture 5" descr="A picture containing old, black, white, bottle&#10;&#10;Description automatically generated">
            <a:extLst>
              <a:ext uri="{FF2B5EF4-FFF2-40B4-BE49-F238E27FC236}">
                <a16:creationId xmlns="" xmlns:a16="http://schemas.microsoft.com/office/drawing/2014/main" id="{8BAA8976-AABB-46AF-B3BD-785B35F3D6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6251" y="1056570"/>
            <a:ext cx="2989780" cy="4484670"/>
          </a:xfrm>
          <a:prstGeom prst="rect">
            <a:avLst/>
          </a:prstGeom>
        </p:spPr>
      </p:pic>
      <p:sp>
        <p:nvSpPr>
          <p:cNvPr id="9" name="Rectangle 8">
            <a:extLst>
              <a:ext uri="{FF2B5EF4-FFF2-40B4-BE49-F238E27FC236}">
                <a16:creationId xmlns="" xmlns:a16="http://schemas.microsoft.com/office/drawing/2014/main" id="{F104491A-A718-47B7-9A71-E47711BBA4E0}"/>
              </a:ext>
            </a:extLst>
          </p:cNvPr>
          <p:cNvSpPr/>
          <p:nvPr/>
        </p:nvSpPr>
        <p:spPr>
          <a:xfrm>
            <a:off x="5609968" y="5733889"/>
            <a:ext cx="2496063" cy="215444"/>
          </a:xfrm>
          <a:prstGeom prst="rect">
            <a:avLst/>
          </a:prstGeom>
        </p:spPr>
        <p:txBody>
          <a:bodyPr wrap="square">
            <a:spAutoFit/>
          </a:bodyPr>
          <a:lstStyle/>
          <a:p>
            <a:r>
              <a:rPr lang="en-AU" sz="800" dirty="0">
                <a:latin typeface="Arial" charset="0"/>
                <a:ea typeface="Arial" charset="0"/>
                <a:cs typeface="Arial" charset="0"/>
              </a:rPr>
              <a:t>Anna </a:t>
            </a:r>
            <a:r>
              <a:rPr lang="en-AU" sz="800" dirty="0" err="1">
                <a:latin typeface="Arial" charset="0"/>
                <a:ea typeface="Arial" charset="0"/>
                <a:cs typeface="Arial" charset="0"/>
              </a:rPr>
              <a:t>Nazzari</a:t>
            </a:r>
            <a:r>
              <a:rPr lang="en-AU" sz="800" dirty="0">
                <a:latin typeface="Arial" charset="0"/>
                <a:ea typeface="Arial" charset="0"/>
                <a:cs typeface="Arial" charset="0"/>
              </a:rPr>
              <a:t>, </a:t>
            </a:r>
            <a:r>
              <a:rPr lang="en-AU" sz="800" i="1" dirty="0">
                <a:latin typeface="Arial" charset="0"/>
                <a:ea typeface="Arial" charset="0"/>
                <a:cs typeface="Arial" charset="0"/>
              </a:rPr>
              <a:t>The Séance, </a:t>
            </a:r>
            <a:r>
              <a:rPr lang="en-AU" sz="800" dirty="0">
                <a:latin typeface="Arial" charset="0"/>
                <a:ea typeface="Arial" charset="0"/>
                <a:cs typeface="Arial" charset="0"/>
              </a:rPr>
              <a:t>2015</a:t>
            </a:r>
            <a:r>
              <a:rPr lang="en-GB" sz="800" dirty="0">
                <a:latin typeface="Arial" charset="0"/>
                <a:ea typeface="Arial" charset="0"/>
                <a:cs typeface="Arial" charset="0"/>
              </a:rPr>
              <a:t> </a:t>
            </a:r>
            <a:endParaRPr lang="en-US" sz="800" b="1" dirty="0">
              <a:latin typeface="Arial" charset="0"/>
              <a:ea typeface="Arial" charset="0"/>
              <a:cs typeface="Arial" charset="0"/>
            </a:endParaRPr>
          </a:p>
        </p:txBody>
      </p:sp>
    </p:spTree>
    <p:extLst>
      <p:ext uri="{BB962C8B-B14F-4D97-AF65-F5344CB8AC3E}">
        <p14:creationId xmlns:p14="http://schemas.microsoft.com/office/powerpoint/2010/main" val="96980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322924" y="311216"/>
            <a:ext cx="5712315" cy="968660"/>
          </a:xfrm>
        </p:spPr>
        <p:txBody>
          <a:bodyPr/>
          <a:lstStyle/>
          <a:p>
            <a:r>
              <a:rPr lang="en-US" dirty="0"/>
              <a:t>Early Years and Primary </a:t>
            </a:r>
            <a:br>
              <a:rPr lang="en-US" dirty="0"/>
            </a:br>
            <a:r>
              <a:rPr lang="en-US" dirty="0">
                <a:solidFill>
                  <a:schemeClr val="bg1">
                    <a:lumMod val="50000"/>
                  </a:schemeClr>
                </a:solidFill>
              </a:rPr>
              <a:t>Biology | Environment </a:t>
            </a:r>
          </a:p>
        </p:txBody>
      </p:sp>
      <p:sp>
        <p:nvSpPr>
          <p:cNvPr id="8" name="Rectangle 7"/>
          <p:cNvSpPr/>
          <p:nvPr/>
        </p:nvSpPr>
        <p:spPr>
          <a:xfrm>
            <a:off x="322924" y="989735"/>
            <a:ext cx="3657600" cy="4524315"/>
          </a:xfrm>
          <a:prstGeom prst="rect">
            <a:avLst/>
          </a:prstGeom>
        </p:spPr>
        <p:txBody>
          <a:bodyPr wrap="square">
            <a:spAutoFit/>
          </a:bodyPr>
          <a:lstStyle/>
          <a:p>
            <a:pPr>
              <a:spcAft>
                <a:spcPts val="0"/>
              </a:spcAft>
            </a:pPr>
            <a:r>
              <a:rPr lang="en-AU" sz="1200" b="1" dirty="0">
                <a:latin typeface="Arial" charset="0"/>
                <a:ea typeface="Arial" charset="0"/>
                <a:cs typeface="Arial" charset="0"/>
              </a:rPr>
              <a:t>Responding </a:t>
            </a:r>
          </a:p>
          <a:p>
            <a:r>
              <a:rPr lang="en-AU" sz="1200" dirty="0">
                <a:latin typeface="Arial" charset="0"/>
                <a:ea typeface="Arial" charset="0"/>
                <a:cs typeface="Arial" charset="0"/>
              </a:rPr>
              <a:t>Describe Coates and </a:t>
            </a:r>
            <a:r>
              <a:rPr lang="en-AU" sz="1200" dirty="0" err="1">
                <a:latin typeface="Arial" charset="0"/>
                <a:ea typeface="Arial" charset="0"/>
                <a:cs typeface="Arial" charset="0"/>
              </a:rPr>
              <a:t>Nazzari’s</a:t>
            </a:r>
            <a:r>
              <a:rPr lang="en-AU" sz="1200" dirty="0">
                <a:latin typeface="Arial" charset="0"/>
                <a:ea typeface="Arial" charset="0"/>
                <a:cs typeface="Arial" charset="0"/>
              </a:rPr>
              <a:t> </a:t>
            </a:r>
            <a:r>
              <a:rPr lang="en-AU" sz="1200" i="1" dirty="0">
                <a:latin typeface="Arial" charset="0"/>
                <a:ea typeface="Arial" charset="0"/>
                <a:cs typeface="Arial" charset="0"/>
              </a:rPr>
              <a:t>Internal Interior </a:t>
            </a:r>
            <a:r>
              <a:rPr lang="en-AU" sz="1200" dirty="0">
                <a:latin typeface="Arial" charset="0"/>
                <a:ea typeface="Arial" charset="0"/>
                <a:cs typeface="Arial" charset="0"/>
              </a:rPr>
              <a:t>sculpture in three words. As a class collate these words on a large sheet of paper. Using these words as a starting point what might the artists be communicating?</a:t>
            </a:r>
          </a:p>
          <a:p>
            <a:endParaRPr lang="en-AU" sz="1200" dirty="0">
              <a:latin typeface="Arial" charset="0"/>
              <a:ea typeface="Arial" charset="0"/>
              <a:cs typeface="Arial" charset="0"/>
            </a:endParaRPr>
          </a:p>
          <a:p>
            <a:r>
              <a:rPr lang="en-AU" sz="1200" dirty="0">
                <a:latin typeface="Arial" charset="0"/>
                <a:ea typeface="Arial" charset="0"/>
                <a:cs typeface="Arial" charset="0"/>
              </a:rPr>
              <a:t>Coates has spent much of her time exploring the ocean and shares an endless fascination and empathy for marine species. “My fear is not of what is in the ocean, but the effect humans are having on it.” Investigate the effects humans are having on the ocean. What are some things we can do to minimise our impact on the ocean? </a:t>
            </a:r>
          </a:p>
          <a:p>
            <a:endParaRPr lang="en-AU" sz="1200" dirty="0">
              <a:latin typeface="Arial" charset="0"/>
              <a:ea typeface="Arial" charset="0"/>
              <a:cs typeface="Arial" charset="0"/>
            </a:endParaRPr>
          </a:p>
          <a:p>
            <a:r>
              <a:rPr lang="en-AU" sz="1200" dirty="0">
                <a:latin typeface="Arial" charset="0"/>
                <a:ea typeface="Arial" charset="0"/>
                <a:cs typeface="Arial" charset="0"/>
              </a:rPr>
              <a:t>Research an unusual sea creature such as the flamingo tongue snail, clown frog fish, </a:t>
            </a:r>
            <a:r>
              <a:rPr lang="en-AU" sz="1200" dirty="0" err="1">
                <a:latin typeface="Arial" charset="0"/>
                <a:ea typeface="Arial" charset="0"/>
                <a:cs typeface="Arial" charset="0"/>
              </a:rPr>
              <a:t>dumbo</a:t>
            </a:r>
            <a:r>
              <a:rPr lang="en-AU" sz="1200" dirty="0">
                <a:latin typeface="Arial" charset="0"/>
                <a:ea typeface="Arial" charset="0"/>
                <a:cs typeface="Arial" charset="0"/>
              </a:rPr>
              <a:t> octopus or the eastern fiddler ray. Write a story about your unusual sea creature that includes interesting information about what it looks like, where it lives, what it eats and who its predators are. </a:t>
            </a:r>
          </a:p>
          <a:p>
            <a:endParaRPr lang="en-AU" sz="1200" dirty="0">
              <a:latin typeface="Arial" charset="0"/>
              <a:ea typeface="Arial" charset="0"/>
              <a:cs typeface="Arial" charset="0"/>
            </a:endParaRPr>
          </a:p>
          <a:p>
            <a:endParaRPr lang="en-GB" sz="1200" dirty="0">
              <a:latin typeface="Arial" charset="0"/>
              <a:ea typeface="Arial" charset="0"/>
              <a:cs typeface="Arial" charset="0"/>
            </a:endParaRPr>
          </a:p>
        </p:txBody>
      </p:sp>
      <p:pic>
        <p:nvPicPr>
          <p:cNvPr id="6" name="Picture 5">
            <a:extLst>
              <a:ext uri="{FF2B5EF4-FFF2-40B4-BE49-F238E27FC236}">
                <a16:creationId xmlns="" xmlns:a16="http://schemas.microsoft.com/office/drawing/2014/main" id="{CD10CA95-C072-415D-8BCE-EF7157BDF5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453" y="535686"/>
            <a:ext cx="3117120" cy="4448432"/>
          </a:xfrm>
          <a:prstGeom prst="rect">
            <a:avLst/>
          </a:prstGeom>
        </p:spPr>
      </p:pic>
      <p:sp>
        <p:nvSpPr>
          <p:cNvPr id="9" name="Rectangle 8">
            <a:extLst>
              <a:ext uri="{FF2B5EF4-FFF2-40B4-BE49-F238E27FC236}">
                <a16:creationId xmlns="" xmlns:a16="http://schemas.microsoft.com/office/drawing/2014/main" id="{7B810C5D-E093-4B23-9338-865EB8BD5F67}"/>
              </a:ext>
            </a:extLst>
          </p:cNvPr>
          <p:cNvSpPr/>
          <p:nvPr/>
        </p:nvSpPr>
        <p:spPr>
          <a:xfrm>
            <a:off x="5029453" y="5175496"/>
            <a:ext cx="4058292"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Photo: Saul Steed </a:t>
            </a:r>
          </a:p>
        </p:txBody>
      </p:sp>
    </p:spTree>
    <p:extLst>
      <p:ext uri="{BB962C8B-B14F-4D97-AF65-F5344CB8AC3E}">
        <p14:creationId xmlns:p14="http://schemas.microsoft.com/office/powerpoint/2010/main" val="188330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166" y="4458343"/>
            <a:ext cx="4603549" cy="461665"/>
          </a:xfrm>
          <a:prstGeom prst="rect">
            <a:avLst/>
          </a:prstGeom>
        </p:spPr>
        <p:txBody>
          <a:bodyPr wrap="square">
            <a:spAutoFit/>
          </a:bodyPr>
          <a:lstStyle/>
          <a:p>
            <a:r>
              <a:rPr lang="en-US" sz="800" dirty="0">
                <a:latin typeface="Arial" charset="0"/>
                <a:ea typeface="Arial" charset="0"/>
                <a:cs typeface="Arial" charset="0"/>
              </a:rPr>
              <a:t>detail: Erin Coates, Australia, born 1977, Anna </a:t>
            </a:r>
            <a:r>
              <a:rPr lang="en-US" sz="800" dirty="0" err="1">
                <a:latin typeface="Arial" charset="0"/>
                <a:ea typeface="Arial" charset="0"/>
                <a:cs typeface="Arial" charset="0"/>
              </a:rPr>
              <a:t>Nazzari</a:t>
            </a:r>
            <a:r>
              <a:rPr lang="en-US" sz="800" dirty="0">
                <a:latin typeface="Arial" charset="0"/>
                <a:ea typeface="Arial" charset="0"/>
                <a:cs typeface="Arial" charset="0"/>
              </a:rPr>
              <a:t>, Australia born 1976, </a:t>
            </a:r>
            <a:r>
              <a:rPr lang="en-US" sz="800" i="1" dirty="0">
                <a:latin typeface="Arial" charset="0"/>
                <a:ea typeface="Arial" charset="0"/>
                <a:cs typeface="Arial" charset="0"/>
              </a:rPr>
              <a:t>Internal Interior</a:t>
            </a:r>
            <a:r>
              <a:rPr lang="en-US" sz="800" dirty="0">
                <a:latin typeface="Arial" charset="0"/>
                <a:ea typeface="Arial" charset="0"/>
                <a:cs typeface="Arial" charset="0"/>
              </a:rPr>
              <a:t>, 2019, Perth, silicon, ceramic, hair, sperm whale tooth, wood, paper, 120.0 x 180.0 x 15.0 cm; © Erin Coates/Anna </a:t>
            </a:r>
            <a:r>
              <a:rPr lang="en-US" sz="800" dirty="0" err="1">
                <a:latin typeface="Arial" charset="0"/>
                <a:ea typeface="Arial" charset="0"/>
                <a:cs typeface="Arial" charset="0"/>
              </a:rPr>
              <a:t>Nazzari</a:t>
            </a:r>
            <a:endParaRPr lang="en-US" sz="800" dirty="0">
              <a:latin typeface="Arial" charset="0"/>
              <a:ea typeface="Arial" charset="0"/>
              <a:cs typeface="Arial" charset="0"/>
            </a:endParaRPr>
          </a:p>
        </p:txBody>
      </p:sp>
      <p:sp>
        <p:nvSpPr>
          <p:cNvPr id="7" name="Title 2"/>
          <p:cNvSpPr>
            <a:spLocks noGrp="1"/>
          </p:cNvSpPr>
          <p:nvPr>
            <p:ph type="title"/>
          </p:nvPr>
        </p:nvSpPr>
        <p:spPr>
          <a:xfrm>
            <a:off x="322924" y="311216"/>
            <a:ext cx="5712315" cy="968660"/>
          </a:xfrm>
        </p:spPr>
        <p:txBody>
          <a:bodyPr/>
          <a:lstStyle/>
          <a:p>
            <a:r>
              <a:rPr lang="en-US" dirty="0"/>
              <a:t>Early Years and Primary </a:t>
            </a:r>
            <a:br>
              <a:rPr lang="en-US" dirty="0"/>
            </a:br>
            <a:r>
              <a:rPr lang="en-US" dirty="0">
                <a:solidFill>
                  <a:schemeClr val="bg1">
                    <a:lumMod val="50000"/>
                  </a:schemeClr>
                </a:solidFill>
              </a:rPr>
              <a:t>Biology | Environment </a:t>
            </a:r>
          </a:p>
        </p:txBody>
      </p:sp>
      <p:sp>
        <p:nvSpPr>
          <p:cNvPr id="8" name="Rectangle 7"/>
          <p:cNvSpPr/>
          <p:nvPr/>
        </p:nvSpPr>
        <p:spPr>
          <a:xfrm>
            <a:off x="322924" y="1279876"/>
            <a:ext cx="3657600" cy="3231654"/>
          </a:xfrm>
          <a:prstGeom prst="rect">
            <a:avLst/>
          </a:prstGeom>
        </p:spPr>
        <p:txBody>
          <a:bodyPr wrap="square">
            <a:spAutoFit/>
          </a:bodyPr>
          <a:lstStyle/>
          <a:p>
            <a:pPr>
              <a:spcAft>
                <a:spcPts val="0"/>
              </a:spcAft>
            </a:pPr>
            <a:r>
              <a:rPr lang="en-AU" sz="1200" b="1" dirty="0">
                <a:latin typeface="Arial" charset="0"/>
                <a:ea typeface="Arial" charset="0"/>
                <a:cs typeface="Arial" charset="0"/>
              </a:rPr>
              <a:t>Making</a:t>
            </a:r>
          </a:p>
          <a:p>
            <a:r>
              <a:rPr lang="en-AU" sz="1200" dirty="0">
                <a:latin typeface="Arial" charset="0"/>
                <a:ea typeface="Arial" charset="0"/>
                <a:cs typeface="Arial" charset="0"/>
              </a:rPr>
              <a:t>The whales’ teeth are powerful talismans. A talisman is an object that is said to have magic powers or may bring good luck. Do you have an object that brings you good luck? Make your own talisman - what special powers will it hold?</a:t>
            </a:r>
          </a:p>
          <a:p>
            <a:endParaRPr lang="en-AU" sz="1200" dirty="0">
              <a:solidFill>
                <a:srgbClr val="FF0000"/>
              </a:solidFill>
              <a:latin typeface="Arial" charset="0"/>
              <a:ea typeface="Arial" charset="0"/>
              <a:cs typeface="Arial" charset="0"/>
            </a:endParaRPr>
          </a:p>
          <a:p>
            <a:r>
              <a:rPr lang="en-AU" sz="1200" dirty="0">
                <a:latin typeface="Arial" charset="0"/>
                <a:ea typeface="Arial" charset="0"/>
                <a:cs typeface="Arial" charset="0"/>
              </a:rPr>
              <a:t>Using a variety of images of sea creatures, plants and animals, create an exquisite collage. Transform your collage into a 3D version of your monstrous creation using clay or plasticine. Name your unique marine creature. </a:t>
            </a:r>
          </a:p>
          <a:p>
            <a:endParaRPr lang="en-AU" sz="1200" dirty="0">
              <a:latin typeface="Arial" charset="0"/>
              <a:ea typeface="Arial" charset="0"/>
              <a:cs typeface="Arial" charset="0"/>
            </a:endParaRPr>
          </a:p>
          <a:p>
            <a:r>
              <a:rPr lang="en-AU" sz="1200" dirty="0">
                <a:latin typeface="Arial" charset="0"/>
                <a:ea typeface="Arial" charset="0"/>
                <a:cs typeface="Arial" charset="0"/>
              </a:rPr>
              <a:t>What is your favourite memory of the ocean or time spent near a waterway? Create a simple line drawing or </a:t>
            </a:r>
            <a:r>
              <a:rPr lang="en-AU" sz="1200" dirty="0" err="1">
                <a:latin typeface="Arial" charset="0"/>
                <a:ea typeface="Arial" charset="0"/>
                <a:cs typeface="Arial" charset="0"/>
              </a:rPr>
              <a:t>drypoint</a:t>
            </a:r>
            <a:r>
              <a:rPr lang="en-AU" sz="1200" dirty="0">
                <a:latin typeface="Arial" charset="0"/>
                <a:ea typeface="Arial" charset="0"/>
                <a:cs typeface="Arial" charset="0"/>
              </a:rPr>
              <a:t> print that depicts an element of this memory. </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36166" y="1279876"/>
            <a:ext cx="4497860" cy="2953265"/>
          </a:xfrm>
          <a:prstGeom prst="rect">
            <a:avLst/>
          </a:prstGeom>
        </p:spPr>
      </p:pic>
    </p:spTree>
    <p:extLst>
      <p:ext uri="{BB962C8B-B14F-4D97-AF65-F5344CB8AC3E}">
        <p14:creationId xmlns:p14="http://schemas.microsoft.com/office/powerpoint/2010/main" val="1487520416"/>
      </p:ext>
    </p:extLst>
  </p:cSld>
  <p:clrMapOvr>
    <a:masterClrMapping/>
  </p:clrMapOvr>
</p:sld>
</file>

<file path=ppt/theme/theme1.xml><?xml version="1.0" encoding="utf-8"?>
<a:theme xmlns:a="http://schemas.openxmlformats.org/drawingml/2006/main" name="AGSA_PowerPoint Template_SAVE YOUR OWN COPY_do not overwri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SA_Arial_Revised" id="{5A3E82FE-B282-B34F-8240-3B6D6828FC5A}" vid="{07E1A593-8E3E-9D4B-891B-BDBE4504E6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AGSA_PowerPoint Template_SAVE YOUR OWN COPY_do not overwrite</Template>
  <TotalTime>6301</TotalTime>
  <Words>1690</Words>
  <Application>Microsoft Macintosh PowerPoint</Application>
  <PresentationFormat>On-screen Show (4:3)</PresentationFormat>
  <Paragraphs>98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Neutral BP</vt:lpstr>
      <vt:lpstr>proxima-nova</vt:lpstr>
      <vt:lpstr>Arial</vt:lpstr>
      <vt:lpstr>AGSA_PowerPoint Template_SAVE YOUR OWN COPY_do not overwrite</vt:lpstr>
      <vt:lpstr>PowerPoint Presentation</vt:lpstr>
      <vt:lpstr>Erin Coates &amp; Anna Nazzari  Biology | Environment </vt:lpstr>
      <vt:lpstr>Ocean Gothic </vt:lpstr>
      <vt:lpstr>The Ocular Superiority of Cephalopods (2019) and Echinoderm Dentata (2019) </vt:lpstr>
      <vt:lpstr>The Ocular Superiority of Cephalopods (2019) and Echinoderm Dentata (2019) </vt:lpstr>
      <vt:lpstr>The Séance (2015), The Phantom Leg (2015) and The Burial Grounds (2015) </vt:lpstr>
      <vt:lpstr>PowerPoint Presentation</vt:lpstr>
      <vt:lpstr>Early Years and Primary  Biology | Environment </vt:lpstr>
      <vt:lpstr>Early Years and Primary  Biology | Environment </vt:lpstr>
      <vt:lpstr>Secondary Biology | Environment </vt:lpstr>
      <vt:lpstr>Secondary Biology | Environment </vt:lpstr>
      <vt:lpstr>Erin Coates &amp; Anna Nazzari  Resources  </vt:lpstr>
    </vt:vector>
  </TitlesOfParts>
  <Company>Microsoft</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Tile</dc:title>
  <dc:creator>Thomas Readett</dc:creator>
  <cp:lastModifiedBy>Kylie Neagle</cp:lastModifiedBy>
  <cp:revision>141</cp:revision>
  <cp:lastPrinted>2019-06-11T03:00:52Z</cp:lastPrinted>
  <dcterms:created xsi:type="dcterms:W3CDTF">2019-02-15T00:30:04Z</dcterms:created>
  <dcterms:modified xsi:type="dcterms:W3CDTF">2020-02-16T04:23:30Z</dcterms:modified>
</cp:coreProperties>
</file>