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386" r:id="rId2"/>
    <p:sldId id="433" r:id="rId3"/>
    <p:sldId id="435" r:id="rId4"/>
    <p:sldId id="434"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57" r:id="rId19"/>
    <p:sldId id="449" r:id="rId20"/>
    <p:sldId id="450" r:id="rId21"/>
    <p:sldId id="451" r:id="rId22"/>
    <p:sldId id="452" r:id="rId23"/>
    <p:sldId id="453" r:id="rId24"/>
    <p:sldId id="455" r:id="rId25"/>
    <p:sldId id="454"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son, Erin (AGSA)" initials="DE(" lastIdx="1" clrIdx="0"/>
  <p:cmAuthor id="2" name="Neagle, Kylie (AGSA)" initials="N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FF3F"/>
    <a:srgbClr val="E498B7"/>
    <a:srgbClr val="F89600"/>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2199"/>
  </p:normalViewPr>
  <p:slideViewPr>
    <p:cSldViewPr snapToGrid="0" snapToObjects="1">
      <p:cViewPr varScale="1">
        <p:scale>
          <a:sx n="89" d="100"/>
          <a:sy n="89" d="100"/>
        </p:scale>
        <p:origin x="96" y="198"/>
      </p:cViewPr>
      <p:guideLst>
        <p:guide orient="horz" pos="2160"/>
        <p:guide pos="2880"/>
      </p:guideLst>
    </p:cSldViewPr>
  </p:slideViewPr>
  <p:notesTextViewPr>
    <p:cViewPr>
      <p:scale>
        <a:sx n="3" d="2"/>
        <a:sy n="3" d="2"/>
      </p:scale>
      <p:origin x="0" y="0"/>
    </p:cViewPr>
  </p:notesTextViewPr>
  <p:sorterViewPr>
    <p:cViewPr>
      <p:scale>
        <a:sx n="100" d="100"/>
        <a:sy n="100" d="100"/>
      </p:scale>
      <p:origin x="0" y="-8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302" cy="497969"/>
          </a:xfrm>
          <a:prstGeom prst="rect">
            <a:avLst/>
          </a:prstGeom>
        </p:spPr>
        <p:txBody>
          <a:bodyPr vert="horz" lIns="88331" tIns="44166" rIns="88331" bIns="44166" rtlCol="0"/>
          <a:lstStyle>
            <a:lvl1pPr algn="l">
              <a:defRPr sz="1200"/>
            </a:lvl1pPr>
          </a:lstStyle>
          <a:p>
            <a:endParaRPr lang="en-AU"/>
          </a:p>
        </p:txBody>
      </p:sp>
      <p:sp>
        <p:nvSpPr>
          <p:cNvPr id="3" name="Date Placeholder 2"/>
          <p:cNvSpPr>
            <a:spLocks noGrp="1"/>
          </p:cNvSpPr>
          <p:nvPr>
            <p:ph type="dt" idx="1"/>
          </p:nvPr>
        </p:nvSpPr>
        <p:spPr>
          <a:xfrm>
            <a:off x="3854790" y="1"/>
            <a:ext cx="2949302" cy="497969"/>
          </a:xfrm>
          <a:prstGeom prst="rect">
            <a:avLst/>
          </a:prstGeom>
        </p:spPr>
        <p:txBody>
          <a:bodyPr vert="horz" lIns="88331" tIns="44166" rIns="88331" bIns="44166" rtlCol="0"/>
          <a:lstStyle>
            <a:lvl1pPr algn="r">
              <a:defRPr sz="1200"/>
            </a:lvl1pPr>
          </a:lstStyle>
          <a:p>
            <a:fld id="{8231B60A-6E5E-40FB-967E-FB1507CCB7D2}" type="datetimeFigureOut">
              <a:rPr lang="en-AU" smtClean="0"/>
              <a:pPr/>
              <a:t>26/05/2021</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88331" tIns="44166" rIns="88331" bIns="44166" rtlCol="0" anchor="ctr"/>
          <a:lstStyle/>
          <a:p>
            <a:endParaRPr lang="en-AU"/>
          </a:p>
        </p:txBody>
      </p:sp>
      <p:sp>
        <p:nvSpPr>
          <p:cNvPr id="5" name="Notes Placeholder 4"/>
          <p:cNvSpPr>
            <a:spLocks noGrp="1"/>
          </p:cNvSpPr>
          <p:nvPr>
            <p:ph type="body" sz="quarter" idx="3"/>
          </p:nvPr>
        </p:nvSpPr>
        <p:spPr>
          <a:xfrm>
            <a:off x="680258" y="4783895"/>
            <a:ext cx="5445099" cy="3912834"/>
          </a:xfrm>
          <a:prstGeom prst="rect">
            <a:avLst/>
          </a:prstGeom>
        </p:spPr>
        <p:txBody>
          <a:bodyPr vert="horz" lIns="88331" tIns="44166" rIns="88331" bIns="441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1369"/>
            <a:ext cx="2949302" cy="497969"/>
          </a:xfrm>
          <a:prstGeom prst="rect">
            <a:avLst/>
          </a:prstGeom>
        </p:spPr>
        <p:txBody>
          <a:bodyPr vert="horz" lIns="88331" tIns="44166" rIns="88331" bIns="44166" rtlCol="0" anchor="b"/>
          <a:lstStyle>
            <a:lvl1pPr algn="l">
              <a:defRPr sz="1200"/>
            </a:lvl1pPr>
          </a:lstStyle>
          <a:p>
            <a:endParaRPr lang="en-AU"/>
          </a:p>
        </p:txBody>
      </p:sp>
      <p:sp>
        <p:nvSpPr>
          <p:cNvPr id="7" name="Slide Number Placeholder 6"/>
          <p:cNvSpPr>
            <a:spLocks noGrp="1"/>
          </p:cNvSpPr>
          <p:nvPr>
            <p:ph type="sldNum" sz="quarter" idx="5"/>
          </p:nvPr>
        </p:nvSpPr>
        <p:spPr>
          <a:xfrm>
            <a:off x="3854790" y="9441369"/>
            <a:ext cx="2949302" cy="497969"/>
          </a:xfrm>
          <a:prstGeom prst="rect">
            <a:avLst/>
          </a:prstGeom>
        </p:spPr>
        <p:txBody>
          <a:bodyPr vert="horz" lIns="88331" tIns="44166" rIns="88331" bIns="44166" rtlCol="0" anchor="b"/>
          <a:lstStyle>
            <a:lvl1pPr algn="r">
              <a:defRPr sz="1200"/>
            </a:lvl1pPr>
          </a:lstStyle>
          <a:p>
            <a:fld id="{96DABE70-17BC-4767-8DBC-84DD80C448F9}" type="slidenum">
              <a:rPr lang="en-AU" smtClean="0"/>
              <a:pPr/>
              <a:t>‹#›</a:t>
            </a:fld>
            <a:endParaRPr lang="en-AU"/>
          </a:p>
        </p:txBody>
      </p:sp>
    </p:spTree>
    <p:extLst>
      <p:ext uri="{BB962C8B-B14F-4D97-AF65-F5344CB8AC3E}">
        <p14:creationId xmlns:p14="http://schemas.microsoft.com/office/powerpoint/2010/main" val="70430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6DABE70-17BC-4767-8DBC-84DD80C448F9}" type="slidenum">
              <a:rPr lang="en-AU" smtClean="0"/>
              <a:pPr/>
              <a:t>1</a:t>
            </a:fld>
            <a:endParaRPr lang="en-AU"/>
          </a:p>
        </p:txBody>
      </p:sp>
    </p:spTree>
    <p:extLst>
      <p:ext uri="{BB962C8B-B14F-4D97-AF65-F5344CB8AC3E}">
        <p14:creationId xmlns:p14="http://schemas.microsoft.com/office/powerpoint/2010/main" val="903767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167D6EA-84EA-4148-A135-1ABA88E928DF}"/>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Presentation Title</a:t>
            </a:r>
          </a:p>
        </p:txBody>
      </p:sp>
    </p:spTree>
    <p:extLst>
      <p:ext uri="{BB962C8B-B14F-4D97-AF65-F5344CB8AC3E}">
        <p14:creationId xmlns:p14="http://schemas.microsoft.com/office/powerpoint/2010/main" val="1683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41022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1027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E773E-7F99-7247-9017-CAD4BD2B0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Content Placeholder 4">
            <a:extLst>
              <a:ext uri="{FF2B5EF4-FFF2-40B4-BE49-F238E27FC236}">
                <a16:creationId xmlns:a16="http://schemas.microsoft.com/office/drawing/2014/main" id="{F363EB5E-660A-8542-A343-FAE0CE00BA5A}"/>
              </a:ext>
            </a:extLst>
          </p:cNvPr>
          <p:cNvSpPr>
            <a:spLocks noGrp="1"/>
          </p:cNvSpPr>
          <p:nvPr>
            <p:ph sz="quarter" idx="11" hasCustomPrompt="1"/>
          </p:nvPr>
        </p:nvSpPr>
        <p:spPr>
          <a:xfrm>
            <a:off x="1044575" y="1384300"/>
            <a:ext cx="7054850" cy="4108450"/>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5" name="Title 1">
            <a:extLst>
              <a:ext uri="{FF2B5EF4-FFF2-40B4-BE49-F238E27FC236}">
                <a16:creationId xmlns:a16="http://schemas.microsoft.com/office/drawing/2014/main" id="{1C5F0C03-BB56-DB42-A397-CC7569205ED7}"/>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761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x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E7D57E49-38CC-314B-9351-C80B7212E85F}"/>
              </a:ext>
            </a:extLst>
          </p:cNvPr>
          <p:cNvSpPr>
            <a:spLocks noGrp="1"/>
          </p:cNvSpPr>
          <p:nvPr>
            <p:ph sz="quarter" idx="12" hasCustomPrompt="1"/>
          </p:nvPr>
        </p:nvSpPr>
        <p:spPr>
          <a:xfrm>
            <a:off x="1039813"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9" name="Content Placeholder 2">
            <a:extLst>
              <a:ext uri="{FF2B5EF4-FFF2-40B4-BE49-F238E27FC236}">
                <a16:creationId xmlns:a16="http://schemas.microsoft.com/office/drawing/2014/main" id="{F3E1C20E-3CBB-2C42-A5CC-71D20BCE64E0}"/>
              </a:ext>
            </a:extLst>
          </p:cNvPr>
          <p:cNvSpPr>
            <a:spLocks noGrp="1"/>
          </p:cNvSpPr>
          <p:nvPr>
            <p:ph sz="quarter" idx="13" hasCustomPrompt="1"/>
          </p:nvPr>
        </p:nvSpPr>
        <p:spPr>
          <a:xfrm>
            <a:off x="4617094"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6" name="Title 1">
            <a:extLst>
              <a:ext uri="{FF2B5EF4-FFF2-40B4-BE49-F238E27FC236}">
                <a16:creationId xmlns:a16="http://schemas.microsoft.com/office/drawing/2014/main" id="{71960975-9168-F04B-A674-CBDD700BA0EC}"/>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42499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mage Slide with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2" name="Title 1">
            <a:extLst>
              <a:ext uri="{FF2B5EF4-FFF2-40B4-BE49-F238E27FC236}">
                <a16:creationId xmlns:a16="http://schemas.microsoft.com/office/drawing/2014/main" id="{016B38A0-AE36-6042-8D99-4F0C80064ECB}"/>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1556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4751476F-FEEE-EA4F-A29C-44B768A2F12E}"/>
              </a:ext>
            </a:extLst>
          </p:cNvPr>
          <p:cNvSpPr>
            <a:spLocks noGrp="1"/>
          </p:cNvSpPr>
          <p:nvPr>
            <p:ph type="title" hasCustomPrompt="1"/>
          </p:nvPr>
        </p:nvSpPr>
        <p:spPr>
          <a:xfrm>
            <a:off x="235839" y="258023"/>
            <a:ext cx="8574786" cy="1651696"/>
          </a:xfrm>
          <a:prstGeom prst="rect">
            <a:avLst/>
          </a:prstGeom>
        </p:spPr>
        <p:txBody>
          <a:bodyPr numCol="3" anchor="t">
            <a:normAutofit/>
          </a:bodyPr>
          <a:lstStyle>
            <a:lvl1pPr marL="84600" indent="-84600">
              <a:lnSpc>
                <a:spcPct val="100000"/>
              </a:lnSpc>
              <a:buFont typeface="+mj-lt"/>
              <a:buAutoNum type="arabicPeriod"/>
              <a:defRPr sz="800" b="0" i="0" spc="-60" baseline="0">
                <a:latin typeface="Neutral BP" panose="02000000000000000000" pitchFamily="2" charset="0"/>
              </a:defRPr>
            </a:lvl1pPr>
          </a:lstStyle>
          <a:p>
            <a:r>
              <a:rPr lang="en-US" dirty="0"/>
              <a:t>Insert Copy here</a:t>
            </a:r>
            <a:br>
              <a:rPr lang="en-US" dirty="0"/>
            </a:br>
            <a:endParaRPr lang="en-US" dirty="0"/>
          </a:p>
        </p:txBody>
      </p:sp>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Tree>
    <p:extLst>
      <p:ext uri="{BB962C8B-B14F-4D97-AF65-F5344CB8AC3E}">
        <p14:creationId xmlns:p14="http://schemas.microsoft.com/office/powerpoint/2010/main" val="209757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FB7A0-6F84-9842-A006-DC908ACFF8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18C9F31D-10DD-6442-AEC6-4BCAE918C5F1}"/>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Thank you</a:t>
            </a:r>
          </a:p>
        </p:txBody>
      </p:sp>
      <p:sp>
        <p:nvSpPr>
          <p:cNvPr id="5" name="Text Placeholder 8">
            <a:extLst>
              <a:ext uri="{FF2B5EF4-FFF2-40B4-BE49-F238E27FC236}">
                <a16:creationId xmlns:a16="http://schemas.microsoft.com/office/drawing/2014/main" id="{34D66A10-4E5B-BF4E-A7C6-7E0FC7059DE8}"/>
              </a:ext>
            </a:extLst>
          </p:cNvPr>
          <p:cNvSpPr>
            <a:spLocks noGrp="1"/>
          </p:cNvSpPr>
          <p:nvPr>
            <p:ph idx="1" hasCustomPrompt="1"/>
          </p:nvPr>
        </p:nvSpPr>
        <p:spPr>
          <a:xfrm>
            <a:off x="237760"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John Smith</a:t>
            </a:r>
          </a:p>
          <a:p>
            <a:pPr lvl="0"/>
            <a:r>
              <a:rPr lang="en-US" dirty="0"/>
              <a:t>Curator of Asian Art</a:t>
            </a:r>
          </a:p>
          <a:p>
            <a:pPr lvl="0"/>
            <a:endParaRPr lang="en-US" dirty="0"/>
          </a:p>
          <a:p>
            <a:pPr lvl="0"/>
            <a:r>
              <a:rPr lang="en-US" dirty="0" err="1"/>
              <a:t>j.smith@agsa.sa.gov.au</a:t>
            </a:r>
            <a:endParaRPr lang="en-US" dirty="0"/>
          </a:p>
          <a:p>
            <a:pPr lvl="0"/>
            <a:r>
              <a:rPr lang="en-US" dirty="0"/>
              <a:t>(+61)401 945 388</a:t>
            </a:r>
          </a:p>
          <a:p>
            <a:pPr lvl="0"/>
            <a:r>
              <a:rPr lang="en-US" dirty="0" err="1"/>
              <a:t>Instagram.com</a:t>
            </a:r>
            <a:r>
              <a:rPr lang="en-US" dirty="0"/>
              <a:t>/</a:t>
            </a:r>
            <a:r>
              <a:rPr lang="en-US" dirty="0" err="1"/>
              <a:t>johnsmith</a:t>
            </a:r>
            <a:endParaRPr lang="en-US" dirty="0"/>
          </a:p>
        </p:txBody>
      </p:sp>
      <p:sp>
        <p:nvSpPr>
          <p:cNvPr id="6" name="Text Placeholder 8">
            <a:extLst>
              <a:ext uri="{FF2B5EF4-FFF2-40B4-BE49-F238E27FC236}">
                <a16:creationId xmlns:a16="http://schemas.microsoft.com/office/drawing/2014/main" id="{4F2C3694-1397-A34C-81BF-D30EDDA9ED8C}"/>
              </a:ext>
            </a:extLst>
          </p:cNvPr>
          <p:cNvSpPr>
            <a:spLocks noGrp="1"/>
          </p:cNvSpPr>
          <p:nvPr>
            <p:ph idx="10" hasCustomPrompt="1"/>
          </p:nvPr>
        </p:nvSpPr>
        <p:spPr>
          <a:xfrm>
            <a:off x="3092927"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Jane Citizen</a:t>
            </a:r>
          </a:p>
          <a:p>
            <a:pPr lvl="0"/>
            <a:r>
              <a:rPr lang="en-US" dirty="0"/>
              <a:t>Artist</a:t>
            </a:r>
          </a:p>
          <a:p>
            <a:pPr lvl="0"/>
            <a:endParaRPr lang="en-US" dirty="0"/>
          </a:p>
          <a:p>
            <a:pPr lvl="0"/>
            <a:r>
              <a:rPr lang="en-US" dirty="0" err="1"/>
              <a:t>office@jand-citizen.com.au</a:t>
            </a:r>
            <a:endParaRPr lang="en-US" dirty="0"/>
          </a:p>
          <a:p>
            <a:pPr lvl="0"/>
            <a:r>
              <a:rPr lang="en-US" dirty="0"/>
              <a:t>(+61)409 294 820</a:t>
            </a:r>
          </a:p>
          <a:p>
            <a:pPr lvl="0"/>
            <a:r>
              <a:rPr lang="en-US" dirty="0" err="1"/>
              <a:t>Instagram.com</a:t>
            </a:r>
            <a:r>
              <a:rPr lang="en-US" dirty="0"/>
              <a:t>/</a:t>
            </a:r>
            <a:r>
              <a:rPr lang="en-US" dirty="0" err="1"/>
              <a:t>janecitizen</a:t>
            </a:r>
            <a:endParaRPr lang="en-US" dirty="0"/>
          </a:p>
        </p:txBody>
      </p:sp>
    </p:spTree>
    <p:extLst>
      <p:ext uri="{BB962C8B-B14F-4D97-AF65-F5344CB8AC3E}">
        <p14:creationId xmlns:p14="http://schemas.microsoft.com/office/powerpoint/2010/main" val="6413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ody of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79525-D7C1-DD40-8227-4DF8AC93B12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16" name="Title 1">
            <a:extLst>
              <a:ext uri="{FF2B5EF4-FFF2-40B4-BE49-F238E27FC236}">
                <a16:creationId xmlns:a16="http://schemas.microsoft.com/office/drawing/2014/main" id="{B853E8A8-E9F3-7645-B872-22ADA5FB5AF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79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marL="285750" indent="-285750">
              <a:lnSpc>
                <a:spcPts val="2260"/>
              </a:lnSpc>
              <a:buFont typeface="Arial" panose="020B0604020202020204" pitchFamily="34" charset="0"/>
              <a:buChar char="•"/>
              <a:defRPr sz="1800"/>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stStyle>
          <a:p>
            <a:pPr lvl="0"/>
            <a:r>
              <a:rPr lang="en-US" dirty="0"/>
              <a:t>This is a text page.</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81D8B70D-7871-A34A-859D-481C39EF7B13}"/>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550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Horizont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1550" y="1890960"/>
            <a:ext cx="2764653" cy="1492942"/>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B5BF90F9-1081-6D41-B551-D04BBA2A003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22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Vertic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7771" y="1901824"/>
            <a:ext cx="2764653" cy="3584576"/>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2C6EFE4E-04F3-8440-AC44-3DFD7C92B058}"/>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290830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inuing body of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B34E50-B6AB-2A43-BF85-6E4F50D831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234778"/>
            <a:ext cx="5761740" cy="5240758"/>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Tree>
    <p:extLst>
      <p:ext uri="{BB962C8B-B14F-4D97-AF65-F5344CB8AC3E}">
        <p14:creationId xmlns:p14="http://schemas.microsoft.com/office/powerpoint/2010/main" val="14418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460B2-902C-1245-B542-B2269AE0193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CB2171-51DE-414A-A372-33C870B7E26E}"/>
              </a:ext>
            </a:extLst>
          </p:cNvPr>
          <p:cNvSpPr>
            <a:spLocks noGrp="1"/>
          </p:cNvSpPr>
          <p:nvPr>
            <p:ph type="title" hasCustomPrompt="1"/>
          </p:nvPr>
        </p:nvSpPr>
        <p:spPr>
          <a:xfrm>
            <a:off x="234778" y="2145031"/>
            <a:ext cx="8816546" cy="3050993"/>
          </a:xfrm>
          <a:prstGeom prst="rect">
            <a:avLst/>
          </a:prstGeom>
        </p:spPr>
        <p:txBody>
          <a:bodyPr anchor="t">
            <a:noAutofit/>
          </a:bodyPr>
          <a:lstStyle>
            <a:lvl1pPr algn="ctr">
              <a:lnSpc>
                <a:spcPts val="5260"/>
              </a:lnSpc>
              <a:defRPr sz="5000" spc="-60" baseline="0"/>
            </a:lvl1pPr>
          </a:lstStyle>
          <a:p>
            <a:r>
              <a:rPr lang="en-US" dirty="0"/>
              <a:t>“</a:t>
            </a:r>
            <a:r>
              <a:rPr lang="en-US" dirty="0" err="1"/>
              <a:t>Nimillita</a:t>
            </a:r>
            <a:r>
              <a:rPr lang="en-US" dirty="0"/>
              <a:t> </a:t>
            </a:r>
            <a:r>
              <a:rPr lang="en-US" dirty="0" err="1"/>
              <a:t>vopta</a:t>
            </a:r>
            <a:r>
              <a:rPr lang="en-US" dirty="0"/>
              <a:t> temulent </a:t>
            </a:r>
            <a:r>
              <a:rPr lang="en-US" dirty="0" err="1"/>
              <a:t>omnis</a:t>
            </a:r>
            <a:r>
              <a:rPr lang="en-US" dirty="0"/>
              <a:t> rem </a:t>
            </a:r>
            <a:r>
              <a:rPr lang="en-US" dirty="0" err="1"/>
              <a:t>quaspidus</a:t>
            </a:r>
            <a:r>
              <a:rPr lang="en-US" dirty="0"/>
              <a:t> </a:t>
            </a:r>
            <a:r>
              <a:rPr lang="en-US" dirty="0" err="1"/>
              <a:t>eum</a:t>
            </a:r>
            <a:r>
              <a:rPr lang="en-US" dirty="0"/>
              <a:t> </a:t>
            </a:r>
            <a:r>
              <a:rPr lang="en-US" dirty="0" err="1"/>
              <a:t>autem</a:t>
            </a:r>
            <a:r>
              <a:rPr lang="en-US" dirty="0"/>
              <a:t> sit </a:t>
            </a:r>
            <a:r>
              <a:rPr lang="en-US" dirty="0" err="1"/>
              <a:t>liquodi</a:t>
            </a:r>
            <a:r>
              <a:rPr lang="en-US" dirty="0"/>
              <a:t> </a:t>
            </a:r>
            <a:r>
              <a:rPr lang="en-US" dirty="0" err="1"/>
              <a:t>ipicide</a:t>
            </a:r>
            <a:r>
              <a:rPr lang="en-US" dirty="0"/>
              <a:t> </a:t>
            </a:r>
            <a:br>
              <a:rPr lang="en-US" dirty="0"/>
            </a:br>
            <a:r>
              <a:rPr lang="en-US" dirty="0" err="1"/>
              <a:t>dolo</a:t>
            </a:r>
            <a:r>
              <a:rPr lang="en-US" dirty="0"/>
              <a:t> culpa </a:t>
            </a:r>
            <a:r>
              <a:rPr lang="en-US" dirty="0" err="1"/>
              <a:t>sapicia</a:t>
            </a:r>
            <a:r>
              <a:rPr lang="en-US" dirty="0"/>
              <a:t>”</a:t>
            </a:r>
          </a:p>
        </p:txBody>
      </p:sp>
      <p:sp>
        <p:nvSpPr>
          <p:cNvPr id="5" name="Text Placeholder 2">
            <a:extLst>
              <a:ext uri="{FF2B5EF4-FFF2-40B4-BE49-F238E27FC236}">
                <a16:creationId xmlns:a16="http://schemas.microsoft.com/office/drawing/2014/main" id="{37F159E0-66D9-2C4D-9367-533F2ED68957}"/>
              </a:ext>
            </a:extLst>
          </p:cNvPr>
          <p:cNvSpPr>
            <a:spLocks noGrp="1"/>
          </p:cNvSpPr>
          <p:nvPr>
            <p:ph idx="1" hasCustomPrompt="1"/>
          </p:nvPr>
        </p:nvSpPr>
        <p:spPr>
          <a:xfrm>
            <a:off x="234777" y="5196024"/>
            <a:ext cx="8816545" cy="410548"/>
          </a:xfrm>
          <a:prstGeom prst="rect">
            <a:avLst/>
          </a:prstGeom>
        </p:spPr>
        <p:txBody>
          <a:bodyPr vert="horz" lIns="91440" tIns="45720" rIns="91440" bIns="45720" rtlCol="0">
            <a:normAutofit/>
          </a:bodyPr>
          <a:lstStyle>
            <a:lvl1pPr algn="ctr">
              <a:lnSpc>
                <a:spcPts val="2260"/>
              </a:lnSpc>
              <a:defRPr sz="1000"/>
            </a:lvl1pPr>
            <a:lvl2pPr algn="ctr">
              <a:defRPr sz="1000"/>
            </a:lvl2pPr>
            <a:lvl3pPr algn="ctr">
              <a:defRPr sz="1000"/>
            </a:lvl3pPr>
          </a:lstStyle>
          <a:p>
            <a:pPr lvl="0"/>
            <a:r>
              <a:rPr lang="en-US" dirty="0"/>
              <a:t>Name Lorem Ipsum</a:t>
            </a:r>
          </a:p>
        </p:txBody>
      </p:sp>
    </p:spTree>
    <p:extLst>
      <p:ext uri="{BB962C8B-B14F-4D97-AF65-F5344CB8AC3E}">
        <p14:creationId xmlns:p14="http://schemas.microsoft.com/office/powerpoint/2010/main" val="35609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0" y="0"/>
            <a:ext cx="9143999"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40387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9143999"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92458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E12E1A-BD13-C640-9237-1111AAD7B8E5}"/>
              </a:ext>
            </a:extLst>
          </p:cNvPr>
          <p:cNvSpPr txBox="1"/>
          <p:nvPr userDrawn="1"/>
        </p:nvSpPr>
        <p:spPr>
          <a:xfrm>
            <a:off x="8263974" y="6383449"/>
            <a:ext cx="632517" cy="215444"/>
          </a:xfrm>
          <a:prstGeom prst="rect">
            <a:avLst/>
          </a:prstGeom>
          <a:noFill/>
        </p:spPr>
        <p:txBody>
          <a:bodyPr wrap="square" rtlCol="0" anchor="b">
            <a:spAutoFit/>
          </a:bodyPr>
          <a:lstStyle/>
          <a:p>
            <a:pPr algn="r"/>
            <a:fld id="{C20A4EAC-B341-C945-AF29-CFB303B25672}" type="slidenum">
              <a:rPr lang="en-US" sz="800" b="0" i="0" smtClean="0">
                <a:latin typeface="Arial" panose="020B0604020202020204" pitchFamily="34" charset="0"/>
                <a:cs typeface="Arial" panose="020B0604020202020204" pitchFamily="34" charset="0"/>
              </a:rPr>
              <a:pPr algn="r"/>
              <a:t>‹#›</a:t>
            </a:fld>
            <a:endParaRPr lang="en-US" sz="800" b="0" i="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a16="http://schemas.microsoft.com/office/drawing/2014/main" id="{09535443-DCC8-8D4E-9FC8-2B4678B3827F}"/>
              </a:ext>
            </a:extLst>
          </p:cNvPr>
          <p:cNvSpPr>
            <a:spLocks noGrp="1"/>
          </p:cNvSpPr>
          <p:nvPr>
            <p:ph type="body" idx="1"/>
          </p:nvPr>
        </p:nvSpPr>
        <p:spPr>
          <a:xfrm>
            <a:off x="194217" y="1825625"/>
            <a:ext cx="5759696"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18" name="Title Placeholder 17">
            <a:extLst>
              <a:ext uri="{FF2B5EF4-FFF2-40B4-BE49-F238E27FC236}">
                <a16:creationId xmlns:a16="http://schemas.microsoft.com/office/drawing/2014/main" id="{276A3D6F-9C65-F241-9C51-CDEFC16A8F1A}"/>
              </a:ext>
            </a:extLst>
          </p:cNvPr>
          <p:cNvSpPr>
            <a:spLocks noGrp="1"/>
          </p:cNvSpPr>
          <p:nvPr>
            <p:ph type="title"/>
          </p:nvPr>
        </p:nvSpPr>
        <p:spPr>
          <a:xfrm>
            <a:off x="194217" y="365125"/>
            <a:ext cx="7886700" cy="1325563"/>
          </a:xfrm>
          <a:prstGeom prst="rect">
            <a:avLst/>
          </a:prstGeom>
        </p:spPr>
        <p:txBody>
          <a:bodyPr vert="horz" lIns="0" tIns="0" rIns="0" bIns="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51905849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73" r:id="rId3"/>
    <p:sldLayoutId id="2147483666" r:id="rId4"/>
    <p:sldLayoutId id="2147483661" r:id="rId5"/>
    <p:sldLayoutId id="2147483664" r:id="rId6"/>
    <p:sldLayoutId id="2147483675" r:id="rId7"/>
    <p:sldLayoutId id="2147483665" r:id="rId8"/>
    <p:sldLayoutId id="2147483667" r:id="rId9"/>
    <p:sldLayoutId id="2147483668" r:id="rId10"/>
    <p:sldLayoutId id="2147483669" r:id="rId11"/>
    <p:sldLayoutId id="2147483671" r:id="rId12"/>
    <p:sldLayoutId id="2147483672" r:id="rId13"/>
    <p:sldLayoutId id="2147483677" r:id="rId14"/>
    <p:sldLayoutId id="2147483674" r:id="rId15"/>
    <p:sldLayoutId id="2147483676" r:id="rId16"/>
  </p:sldLayoutIdLst>
  <p:txStyles>
    <p:title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agsa.sa.gov.au/education/resources-educators/Du%C5%A1an-and-Voitre-Marek-Surrealists-at-sea/surrealis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FC1E9-A4E9-BC4A-B34E-117EA49CE60A}"/>
              </a:ext>
            </a:extLst>
          </p:cNvPr>
          <p:cNvSpPr>
            <a:spLocks noGrp="1"/>
          </p:cNvSpPr>
          <p:nvPr>
            <p:ph type="title"/>
          </p:nvPr>
        </p:nvSpPr>
        <p:spPr>
          <a:xfrm>
            <a:off x="261761" y="182348"/>
            <a:ext cx="8382509" cy="934602"/>
          </a:xfrm>
        </p:spPr>
        <p:txBody>
          <a:bodyPr/>
          <a:lstStyle/>
          <a:p>
            <a:pPr>
              <a:lnSpc>
                <a:spcPct val="100000"/>
              </a:lnSpc>
            </a:pPr>
            <a:r>
              <a:rPr lang="en-AU" sz="3200" i="1" dirty="0" err="1"/>
              <a:t>Dušan</a:t>
            </a:r>
            <a:r>
              <a:rPr lang="en-AU" sz="3200" i="1" dirty="0"/>
              <a:t> and </a:t>
            </a:r>
            <a:r>
              <a:rPr lang="en-AU" sz="3200" i="1" dirty="0" err="1"/>
              <a:t>Voitre</a:t>
            </a:r>
            <a:r>
              <a:rPr lang="en-AU" sz="3200" i="1" dirty="0"/>
              <a:t> Marek: Surrealists at sea</a:t>
            </a:r>
            <a:r>
              <a:rPr lang="en-AU" sz="3200" dirty="0"/>
              <a:t> </a:t>
            </a:r>
            <a:endParaRPr lang="en-US" sz="1100" dirty="0"/>
          </a:p>
        </p:txBody>
      </p:sp>
      <p:sp>
        <p:nvSpPr>
          <p:cNvPr id="2" name="Rectangle 1">
            <a:extLst>
              <a:ext uri="{FF2B5EF4-FFF2-40B4-BE49-F238E27FC236}">
                <a16:creationId xmlns:a16="http://schemas.microsoft.com/office/drawing/2014/main" id="{CD70AAA9-2C31-4A82-A321-AC438A5268C2}"/>
              </a:ext>
            </a:extLst>
          </p:cNvPr>
          <p:cNvSpPr/>
          <p:nvPr/>
        </p:nvSpPr>
        <p:spPr>
          <a:xfrm>
            <a:off x="39767" y="843235"/>
            <a:ext cx="3463159" cy="646331"/>
          </a:xfrm>
          <a:prstGeom prst="rect">
            <a:avLst/>
          </a:prstGeom>
        </p:spPr>
        <p:txBody>
          <a:bodyPr wrap="square">
            <a:spAutoFit/>
          </a:bodyPr>
          <a:lstStyle/>
          <a:p>
            <a:pPr algn="ctr"/>
            <a:r>
              <a:rPr lang="sv-SE" dirty="0">
                <a:solidFill>
                  <a:schemeClr val="bg1"/>
                </a:solidFill>
              </a:rPr>
              <a:t>AGSA Kaurna yartangka yuwanthi.</a:t>
            </a:r>
            <a:br>
              <a:rPr lang="sv-SE" dirty="0">
                <a:solidFill>
                  <a:schemeClr val="bg1"/>
                </a:solidFill>
              </a:rPr>
            </a:br>
            <a:r>
              <a:rPr lang="sv-SE" dirty="0">
                <a:solidFill>
                  <a:schemeClr val="bg1"/>
                </a:solidFill>
              </a:rPr>
              <a:t>AGSA stands on Kaurna land.</a:t>
            </a:r>
            <a:endParaRPr lang="en-AU" dirty="0">
              <a:solidFill>
                <a:schemeClr val="bg1"/>
              </a:solidFill>
            </a:endParaRPr>
          </a:p>
        </p:txBody>
      </p:sp>
      <p:sp>
        <p:nvSpPr>
          <p:cNvPr id="4" name="Rectangle 3">
            <a:extLst>
              <a:ext uri="{FF2B5EF4-FFF2-40B4-BE49-F238E27FC236}">
                <a16:creationId xmlns:a16="http://schemas.microsoft.com/office/drawing/2014/main" id="{88C0904B-A59A-4570-843B-468596A1ADE7}"/>
              </a:ext>
            </a:extLst>
          </p:cNvPr>
          <p:cNvSpPr/>
          <p:nvPr/>
        </p:nvSpPr>
        <p:spPr>
          <a:xfrm>
            <a:off x="3596640" y="6005175"/>
            <a:ext cx="5242560" cy="553998"/>
          </a:xfrm>
          <a:prstGeom prst="rect">
            <a:avLst/>
          </a:prstGeom>
        </p:spPr>
        <p:txBody>
          <a:bodyPr wrap="square">
            <a:spAutoFit/>
          </a:bodyPr>
          <a:lstStyle/>
          <a:p>
            <a:pPr algn="ctr"/>
            <a:r>
              <a:rPr lang="en-AU" sz="1000" dirty="0">
                <a:solidFill>
                  <a:schemeClr val="bg1"/>
                </a:solidFill>
                <a:latin typeface="Arial" panose="020B0604020202020204" pitchFamily="34" charset="0"/>
                <a:cs typeface="Arial" panose="020B0604020202020204" pitchFamily="34" charset="0"/>
              </a:rPr>
              <a:t>The Gallery’s Learning programs are supported by the Department for Education.</a:t>
            </a:r>
          </a:p>
          <a:p>
            <a:pPr algn="ctr"/>
            <a:r>
              <a:rPr lang="en-AU" sz="1000" dirty="0">
                <a:solidFill>
                  <a:schemeClr val="bg1"/>
                </a:solidFill>
                <a:latin typeface="Arial" panose="020B0604020202020204" pitchFamily="34" charset="0"/>
                <a:cs typeface="Arial" panose="020B0604020202020204" pitchFamily="34" charset="0"/>
              </a:rPr>
              <a:t>Art Gallery of South Australia staff Elle Freak, Kylie Neagle and Dr. Lisa Slade contributed to the development of this resource.</a:t>
            </a:r>
            <a:endParaRPr lang="en-AU" sz="10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90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69E769-FEC3-4919-985A-63F161FE6293}"/>
              </a:ext>
            </a:extLst>
          </p:cNvPr>
          <p:cNvSpPr>
            <a:spLocks noGrp="1"/>
          </p:cNvSpPr>
          <p:nvPr>
            <p:ph idx="1"/>
          </p:nvPr>
        </p:nvSpPr>
        <p:spPr>
          <a:xfrm>
            <a:off x="194217" y="918282"/>
            <a:ext cx="8665303" cy="3674644"/>
          </a:xfrm>
        </p:spPr>
        <p:txBody>
          <a:bodyPr/>
          <a:lstStyle/>
          <a:p>
            <a:pPr>
              <a:lnSpc>
                <a:spcPct val="100000"/>
              </a:lnSpc>
            </a:pPr>
            <a:r>
              <a:rPr lang="en-AU" sz="1400" dirty="0"/>
              <a:t>In March 1948, </a:t>
            </a:r>
            <a:r>
              <a:rPr lang="en-AU" sz="1400" dirty="0" err="1"/>
              <a:t>Dušan</a:t>
            </a:r>
            <a:r>
              <a:rPr lang="en-AU" sz="1400" dirty="0"/>
              <a:t>, </a:t>
            </a:r>
            <a:r>
              <a:rPr lang="en-AU" sz="1400" dirty="0" err="1"/>
              <a:t>Voitre</a:t>
            </a:r>
            <a:r>
              <a:rPr lang="en-AU" sz="1400" dirty="0"/>
              <a:t> and Vera reached the assembly point for those seeking political asylum in Allied Occupied Germany and were taken to the </a:t>
            </a:r>
            <a:r>
              <a:rPr lang="en-AU" sz="1400" dirty="0" err="1"/>
              <a:t>Dillenburg</a:t>
            </a:r>
            <a:r>
              <a:rPr lang="en-AU" sz="1400" dirty="0"/>
              <a:t> displaced persons’ camp where they remained until July. </a:t>
            </a:r>
            <a:r>
              <a:rPr lang="en-AU" sz="1400" i="1" dirty="0"/>
              <a:t>Birth of Love </a:t>
            </a:r>
            <a:r>
              <a:rPr lang="en-AU" sz="1400" dirty="0"/>
              <a:t>and</a:t>
            </a:r>
            <a:r>
              <a:rPr lang="en-AU" sz="1400" i="1" dirty="0"/>
              <a:t> The Voyage </a:t>
            </a:r>
            <a:r>
              <a:rPr lang="en-AU" sz="1400" dirty="0"/>
              <a:t>by </a:t>
            </a:r>
            <a:r>
              <a:rPr lang="en-AU" sz="1400" dirty="0" err="1"/>
              <a:t>Dušan</a:t>
            </a:r>
            <a:r>
              <a:rPr lang="en-AU" sz="1400" dirty="0"/>
              <a:t> were created during his time in the camp and were painted on wooden slats that were removed from the base of their beds. These works survived, as did a series of drawings in a sketchbook by </a:t>
            </a:r>
            <a:r>
              <a:rPr lang="en-AU" sz="1400" dirty="0" err="1"/>
              <a:t>Voitre</a:t>
            </a:r>
            <a:r>
              <a:rPr lang="en-AU" sz="1400" dirty="0"/>
              <a:t>. These portraits captured the people he encountered in the camp and were accompanied by fragments of text in Czech.  </a:t>
            </a:r>
          </a:p>
          <a:p>
            <a:pPr>
              <a:lnSpc>
                <a:spcPct val="100000"/>
              </a:lnSpc>
            </a:pPr>
            <a:r>
              <a:rPr lang="en-AU" sz="1400" dirty="0"/>
              <a:t>On 4 August 1948, the Marek brothers sailed from Bremerhaven, Germany aboard </a:t>
            </a:r>
            <a:r>
              <a:rPr lang="en-AU" sz="1400" i="1" dirty="0"/>
              <a:t>SS Charlton Sovereign, </a:t>
            </a:r>
            <a:r>
              <a:rPr lang="en-AU" sz="1400" dirty="0"/>
              <a:t>arriving in Sydney on 29 October, while Vera travelled to Australia on the </a:t>
            </a:r>
            <a:r>
              <a:rPr lang="en-AU" sz="1400" i="1" dirty="0"/>
              <a:t>SS Wooster Victory </a:t>
            </a:r>
            <a:r>
              <a:rPr lang="en-AU" sz="1400" dirty="0"/>
              <a:t>from Genoa.  </a:t>
            </a:r>
          </a:p>
          <a:p>
            <a:endParaRPr lang="en-AU" dirty="0"/>
          </a:p>
        </p:txBody>
      </p:sp>
      <p:sp>
        <p:nvSpPr>
          <p:cNvPr id="3" name="Title 2">
            <a:extLst>
              <a:ext uri="{FF2B5EF4-FFF2-40B4-BE49-F238E27FC236}">
                <a16:creationId xmlns:a16="http://schemas.microsoft.com/office/drawing/2014/main" id="{41F75473-5104-4A73-8B29-B652660ADB46}"/>
              </a:ext>
            </a:extLst>
          </p:cNvPr>
          <p:cNvSpPr>
            <a:spLocks noGrp="1"/>
          </p:cNvSpPr>
          <p:nvPr>
            <p:ph type="title"/>
          </p:nvPr>
        </p:nvSpPr>
        <p:spPr/>
        <p:txBody>
          <a:bodyPr/>
          <a:lstStyle/>
          <a:p>
            <a:r>
              <a:rPr lang="en-AU" dirty="0"/>
              <a:t>Experiences of war</a:t>
            </a:r>
          </a:p>
        </p:txBody>
      </p:sp>
      <p:sp>
        <p:nvSpPr>
          <p:cNvPr id="7" name="Rectangle 6">
            <a:extLst>
              <a:ext uri="{FF2B5EF4-FFF2-40B4-BE49-F238E27FC236}">
                <a16:creationId xmlns:a16="http://schemas.microsoft.com/office/drawing/2014/main" id="{A4943D15-8244-48DE-93CD-0E19B9CACC9D}"/>
              </a:ext>
            </a:extLst>
          </p:cNvPr>
          <p:cNvSpPr/>
          <p:nvPr/>
        </p:nvSpPr>
        <p:spPr>
          <a:xfrm>
            <a:off x="5842000" y="5062419"/>
            <a:ext cx="2794000" cy="1261884"/>
          </a:xfrm>
          <a:prstGeom prst="rect">
            <a:avLst/>
          </a:prstGeom>
        </p:spPr>
        <p:txBody>
          <a:bodyPr wrap="square">
            <a:spAutoFit/>
          </a:bodyPr>
          <a:lstStyle/>
          <a:p>
            <a:r>
              <a:rPr lang="en-AU" sz="800" dirty="0" err="1">
                <a:solidFill>
                  <a:srgbClr val="262626"/>
                </a:solidFill>
                <a:latin typeface="Arial" panose="020B0604020202020204" pitchFamily="34" charset="0"/>
                <a:cs typeface="Arial" panose="020B0604020202020204" pitchFamily="34" charset="0"/>
              </a:rPr>
              <a:t>Dušan</a:t>
            </a:r>
            <a:r>
              <a:rPr lang="en-AU" sz="800" dirty="0">
                <a:solidFill>
                  <a:srgbClr val="262626"/>
                </a:solidFill>
                <a:latin typeface="Arial" panose="020B0604020202020204" pitchFamily="34" charset="0"/>
                <a:cs typeface="Arial" panose="020B0604020202020204" pitchFamily="34" charset="0"/>
              </a:rPr>
              <a:t> Marek, Australia, 1926 - 1993, Gibraltar, 1948, SS Charlton Sovereign, oil, synthetic polymer paint, pen &amp; ink on board, 28.5 x 51.5 cm (image); Purchased with the assistance of James Agapitos OAM and Ray Wilson OAM 2007, National Gallery of Australia, Art Gall.</a:t>
            </a:r>
          </a:p>
          <a:p>
            <a:br>
              <a:rPr lang="en-AU" dirty="0">
                <a:solidFill>
                  <a:srgbClr val="262626"/>
                </a:solidFill>
                <a:latin typeface="Open Sans"/>
              </a:rPr>
            </a:br>
            <a:endParaRPr lang="en-AU" dirty="0"/>
          </a:p>
        </p:txBody>
      </p:sp>
      <p:pic>
        <p:nvPicPr>
          <p:cNvPr id="9" name="Picture 8" descr="A picture containing text&#10;&#10;Description automatically generated">
            <a:extLst>
              <a:ext uri="{FF2B5EF4-FFF2-40B4-BE49-F238E27FC236}">
                <a16:creationId xmlns:a16="http://schemas.microsoft.com/office/drawing/2014/main" id="{A51559BC-3426-4B63-9A4B-87EB3F06B0E1}"/>
              </a:ext>
            </a:extLst>
          </p:cNvPr>
          <p:cNvPicPr>
            <a:picLocks noChangeAspect="1"/>
          </p:cNvPicPr>
          <p:nvPr/>
        </p:nvPicPr>
        <p:blipFill>
          <a:blip r:embed="rId2"/>
          <a:stretch>
            <a:fillRect/>
          </a:stretch>
        </p:blipFill>
        <p:spPr>
          <a:xfrm>
            <a:off x="373724" y="3025214"/>
            <a:ext cx="5242560" cy="2839516"/>
          </a:xfrm>
          <a:prstGeom prst="rect">
            <a:avLst/>
          </a:prstGeom>
        </p:spPr>
      </p:pic>
    </p:spTree>
    <p:extLst>
      <p:ext uri="{BB962C8B-B14F-4D97-AF65-F5344CB8AC3E}">
        <p14:creationId xmlns:p14="http://schemas.microsoft.com/office/powerpoint/2010/main" val="166665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D460B4-96B0-412D-8DF8-B6CBA566C9DE}"/>
              </a:ext>
            </a:extLst>
          </p:cNvPr>
          <p:cNvSpPr>
            <a:spLocks noGrp="1"/>
          </p:cNvSpPr>
          <p:nvPr>
            <p:ph idx="1"/>
          </p:nvPr>
        </p:nvSpPr>
        <p:spPr>
          <a:xfrm>
            <a:off x="273499" y="1160812"/>
            <a:ext cx="4979222" cy="3674644"/>
          </a:xfrm>
        </p:spPr>
        <p:txBody>
          <a:bodyPr/>
          <a:lstStyle/>
          <a:p>
            <a:pPr marL="285750" indent="-285750">
              <a:lnSpc>
                <a:spcPct val="100000"/>
              </a:lnSpc>
              <a:buFont typeface="Arial" panose="020B0604020202020204" pitchFamily="34" charset="0"/>
              <a:buChar char="•"/>
            </a:pPr>
            <a:r>
              <a:rPr lang="en-AU" sz="1400" dirty="0"/>
              <a:t>Look at the work by Josef Manes, </a:t>
            </a:r>
            <a:r>
              <a:rPr lang="en-AU" sz="1400" dirty="0" err="1"/>
              <a:t>Mikolis</a:t>
            </a:r>
            <a:r>
              <a:rPr lang="en-AU" sz="1400" dirty="0"/>
              <a:t> Ales and Josef Vaclav </a:t>
            </a:r>
            <a:r>
              <a:rPr lang="en-AU" sz="1400" dirty="0" err="1"/>
              <a:t>Myslbek</a:t>
            </a:r>
            <a:r>
              <a:rPr lang="en-AU" sz="1400" dirty="0"/>
              <a:t> who were considered good examples of progressive art, that drew inspiration from Czech folk culture. Compare these works to those created by the Marek brothers during this time. How were they different? </a:t>
            </a:r>
          </a:p>
          <a:p>
            <a:pPr marL="285750" indent="-285750">
              <a:lnSpc>
                <a:spcPct val="100000"/>
              </a:lnSpc>
              <a:buFont typeface="Arial" panose="020B0604020202020204" pitchFamily="34" charset="0"/>
              <a:buChar char="•"/>
            </a:pPr>
            <a:r>
              <a:rPr lang="en-AU" sz="1400" dirty="0"/>
              <a:t>Why do you think art movements such as Impressionism, Cubism and Surrealism were forbidden under a Communist regime? </a:t>
            </a:r>
          </a:p>
          <a:p>
            <a:pPr marL="285750" indent="-285750">
              <a:lnSpc>
                <a:spcPct val="100000"/>
              </a:lnSpc>
              <a:buFont typeface="Arial" panose="020B0604020202020204" pitchFamily="34" charset="0"/>
              <a:buChar char="•"/>
            </a:pPr>
            <a:r>
              <a:rPr lang="en-AU" sz="1400" dirty="0"/>
              <a:t>Discuss the following statement: ‘Art is a powerful tool to awaken society to political issues’. Find an example where an artist or a work of art has instigated change or brought about awareness of a political or social issue. </a:t>
            </a:r>
          </a:p>
          <a:p>
            <a:pPr marL="285750" indent="-285750">
              <a:lnSpc>
                <a:spcPct val="100000"/>
              </a:lnSpc>
              <a:buFont typeface="Arial" panose="020B0604020202020204" pitchFamily="34" charset="0"/>
              <a:buChar char="•"/>
            </a:pPr>
            <a:r>
              <a:rPr lang="en-AU" sz="1400" dirty="0"/>
              <a:t>The portraits </a:t>
            </a:r>
            <a:r>
              <a:rPr lang="en-AU" sz="1400" dirty="0" err="1"/>
              <a:t>Voitre</a:t>
            </a:r>
            <a:r>
              <a:rPr lang="en-AU" sz="1400" dirty="0"/>
              <a:t> drew while in </a:t>
            </a:r>
            <a:r>
              <a:rPr lang="en-AU" sz="1400" dirty="0" err="1"/>
              <a:t>Dillenburg</a:t>
            </a:r>
            <a:r>
              <a:rPr lang="en-AU" sz="1400" dirty="0"/>
              <a:t> include inscriptions in Czech, which read like fragments of random thoughts or overheard conversations. Over the course of a week, be mindful and listen to conversations you hear as you are going about your day. Take notes of these fragmented pieces of dialogue. Use these words and sentences to create a surreal poem. </a:t>
            </a:r>
          </a:p>
          <a:p>
            <a:endParaRPr lang="en-AU" dirty="0"/>
          </a:p>
        </p:txBody>
      </p:sp>
      <p:sp>
        <p:nvSpPr>
          <p:cNvPr id="3" name="Title 2">
            <a:extLst>
              <a:ext uri="{FF2B5EF4-FFF2-40B4-BE49-F238E27FC236}">
                <a16:creationId xmlns:a16="http://schemas.microsoft.com/office/drawing/2014/main" id="{1A5843EA-9DD5-4361-9E4F-B244615B3405}"/>
              </a:ext>
            </a:extLst>
          </p:cNvPr>
          <p:cNvSpPr>
            <a:spLocks noGrp="1"/>
          </p:cNvSpPr>
          <p:nvPr>
            <p:ph type="title"/>
          </p:nvPr>
        </p:nvSpPr>
        <p:spPr/>
        <p:txBody>
          <a:bodyPr/>
          <a:lstStyle/>
          <a:p>
            <a:r>
              <a:rPr lang="en-AU" dirty="0"/>
              <a:t>Responding </a:t>
            </a:r>
          </a:p>
        </p:txBody>
      </p:sp>
      <p:pic>
        <p:nvPicPr>
          <p:cNvPr id="5" name="Picture 4" descr="A picture containing text&#10;&#10;Description automatically generated">
            <a:extLst>
              <a:ext uri="{FF2B5EF4-FFF2-40B4-BE49-F238E27FC236}">
                <a16:creationId xmlns:a16="http://schemas.microsoft.com/office/drawing/2014/main" id="{A58A6268-5392-413C-8FC9-134A88FCFA29}"/>
              </a:ext>
            </a:extLst>
          </p:cNvPr>
          <p:cNvPicPr>
            <a:picLocks noChangeAspect="1"/>
          </p:cNvPicPr>
          <p:nvPr/>
        </p:nvPicPr>
        <p:blipFill>
          <a:blip r:embed="rId2"/>
          <a:stretch>
            <a:fillRect/>
          </a:stretch>
        </p:blipFill>
        <p:spPr>
          <a:xfrm>
            <a:off x="5444966" y="1160812"/>
            <a:ext cx="3008160" cy="3586480"/>
          </a:xfrm>
          <a:prstGeom prst="rect">
            <a:avLst/>
          </a:prstGeom>
        </p:spPr>
      </p:pic>
      <p:sp>
        <p:nvSpPr>
          <p:cNvPr id="6" name="Rectangle 5">
            <a:extLst>
              <a:ext uri="{FF2B5EF4-FFF2-40B4-BE49-F238E27FC236}">
                <a16:creationId xmlns:a16="http://schemas.microsoft.com/office/drawing/2014/main" id="{F47676F9-CCF0-410B-8D52-B559406BED52}"/>
              </a:ext>
            </a:extLst>
          </p:cNvPr>
          <p:cNvSpPr/>
          <p:nvPr/>
        </p:nvSpPr>
        <p:spPr>
          <a:xfrm>
            <a:off x="5444966" y="5007878"/>
            <a:ext cx="3109754" cy="830997"/>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 Australia, 1919 - 1999, </a:t>
            </a:r>
            <a:r>
              <a:rPr lang="en-AU" sz="800" i="1" dirty="0">
                <a:latin typeface="Arial" panose="020B0604020202020204" pitchFamily="34" charset="0"/>
                <a:cs typeface="Arial" panose="020B0604020202020204" pitchFamily="34" charset="0"/>
              </a:rPr>
              <a:t>Helena </a:t>
            </a:r>
            <a:r>
              <a:rPr lang="en-AU" sz="800" i="1" dirty="0" err="1">
                <a:latin typeface="Arial" panose="020B0604020202020204" pitchFamily="34" charset="0"/>
                <a:cs typeface="Arial" panose="020B0604020202020204" pitchFamily="34" charset="0"/>
              </a:rPr>
              <a:t>Jakubová</a:t>
            </a:r>
            <a:r>
              <a:rPr lang="en-AU" sz="800" dirty="0">
                <a:latin typeface="Arial" panose="020B0604020202020204" pitchFamily="34" charset="0"/>
                <a:cs typeface="Arial" panose="020B0604020202020204" pitchFamily="34" charset="0"/>
              </a:rPr>
              <a:t>, 1948, on board the SS Charlton Sovereign, pen &amp; blue ink, pencil on paper, 18.1 x 15.5 cm (sheet, irreg.); Gift of the Marek and Sankey families through the Art Gallery of South Australia Foundation 2020, Art Gallery of South Australia, Art Gallery of South Australia, Adelaide, © Estate of </a:t>
            </a:r>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a:t>
            </a:r>
          </a:p>
        </p:txBody>
      </p:sp>
    </p:spTree>
    <p:extLst>
      <p:ext uri="{BB962C8B-B14F-4D97-AF65-F5344CB8AC3E}">
        <p14:creationId xmlns:p14="http://schemas.microsoft.com/office/powerpoint/2010/main" val="112318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2CE72-A170-4CE7-A9B2-06AEB15CF273}"/>
              </a:ext>
            </a:extLst>
          </p:cNvPr>
          <p:cNvSpPr>
            <a:spLocks noGrp="1"/>
          </p:cNvSpPr>
          <p:nvPr>
            <p:ph idx="1"/>
          </p:nvPr>
        </p:nvSpPr>
        <p:spPr>
          <a:xfrm>
            <a:off x="322924" y="1384332"/>
            <a:ext cx="7998116" cy="3674644"/>
          </a:xfrm>
        </p:spPr>
        <p:txBody>
          <a:bodyPr/>
          <a:lstStyle/>
          <a:p>
            <a:pPr>
              <a:lnSpc>
                <a:spcPct val="100000"/>
              </a:lnSpc>
            </a:pPr>
            <a:r>
              <a:rPr lang="en-AU" sz="1400" dirty="0"/>
              <a:t>On 15 March Hitler’s forces invaded and occupied Czech lands before the Second World War had been officially declared, on 1 September 1939. </a:t>
            </a:r>
            <a:r>
              <a:rPr lang="en-AU" sz="1400" dirty="0" err="1"/>
              <a:t>Voitre</a:t>
            </a:r>
            <a:r>
              <a:rPr lang="en-AU" sz="1400" dirty="0"/>
              <a:t> was twenty years old and </a:t>
            </a:r>
            <a:r>
              <a:rPr lang="en-AU" sz="1400" dirty="0" err="1"/>
              <a:t>Dušan</a:t>
            </a:r>
            <a:r>
              <a:rPr lang="en-AU" sz="1400" dirty="0"/>
              <a:t> had just celebrated his thirteenth birthday. All members of the Marek family were affected by the Second World War. </a:t>
            </a:r>
          </a:p>
          <a:p>
            <a:pPr>
              <a:lnSpc>
                <a:spcPct val="100000"/>
              </a:lnSpc>
            </a:pPr>
            <a:r>
              <a:rPr lang="en-AU" sz="1400" dirty="0"/>
              <a:t>In 1943, the brothers’ uncle, </a:t>
            </a:r>
            <a:r>
              <a:rPr lang="en-AU" sz="1400" dirty="0" err="1"/>
              <a:t>Antonín</a:t>
            </a:r>
            <a:r>
              <a:rPr lang="en-AU" sz="1400" dirty="0"/>
              <a:t> Marek, who was the father of their close cousin Milena (</a:t>
            </a:r>
            <a:r>
              <a:rPr lang="en-AU" sz="1400" dirty="0" err="1"/>
              <a:t>Miloslava</a:t>
            </a:r>
            <a:r>
              <a:rPr lang="en-AU" sz="1400" dirty="0"/>
              <a:t>) </a:t>
            </a:r>
            <a:r>
              <a:rPr lang="en-AU" sz="1400" dirty="0" err="1"/>
              <a:t>Koliašova</a:t>
            </a:r>
            <a:r>
              <a:rPr lang="en-AU" sz="1400" dirty="0"/>
              <a:t>́ (</a:t>
            </a:r>
            <a:r>
              <a:rPr lang="en-AU" sz="1400" dirty="0" err="1"/>
              <a:t>née</a:t>
            </a:r>
            <a:r>
              <a:rPr lang="en-AU" sz="1400" dirty="0"/>
              <a:t> Marková, 1915–2010), died of starvation in a concentration camp. According to Milena’s son Miroslav </a:t>
            </a:r>
            <a:r>
              <a:rPr lang="en-AU" sz="1400" dirty="0" err="1"/>
              <a:t>Kolias</a:t>
            </a:r>
            <a:r>
              <a:rPr lang="en-AU" sz="1400" dirty="0"/>
              <a:t>, </a:t>
            </a:r>
            <a:r>
              <a:rPr lang="en-AU" sz="1400" dirty="0" err="1"/>
              <a:t>Antonín</a:t>
            </a:r>
            <a:r>
              <a:rPr lang="en-AU" sz="1400" dirty="0"/>
              <a:t> was working as part of an entertainment troupe that staged puppet shows when he was reported to authorities for discussing the dangers of Nazism. The entire family was arrested. After pleading with authorities, Milena, her two sisters, </a:t>
            </a:r>
            <a:r>
              <a:rPr lang="en-AU" sz="1400" dirty="0" err="1"/>
              <a:t>Jara</a:t>
            </a:r>
            <a:r>
              <a:rPr lang="en-AU" sz="1400" dirty="0"/>
              <a:t> and </a:t>
            </a:r>
            <a:r>
              <a:rPr lang="en-AU" sz="1400" dirty="0" err="1"/>
              <a:t>Bozena</a:t>
            </a:r>
            <a:r>
              <a:rPr lang="en-AU" sz="1400" dirty="0"/>
              <a:t>, and her mother were sent to a ‘slave labour’ camp, while </a:t>
            </a:r>
            <a:r>
              <a:rPr lang="en-AU" sz="1400" dirty="0" err="1"/>
              <a:t>Antonín</a:t>
            </a:r>
            <a:r>
              <a:rPr lang="en-AU" sz="1400" dirty="0"/>
              <a:t> was sent to the Auschwitz concentration camp. </a:t>
            </a:r>
          </a:p>
        </p:txBody>
      </p:sp>
      <p:sp>
        <p:nvSpPr>
          <p:cNvPr id="3" name="Title 2">
            <a:extLst>
              <a:ext uri="{FF2B5EF4-FFF2-40B4-BE49-F238E27FC236}">
                <a16:creationId xmlns:a16="http://schemas.microsoft.com/office/drawing/2014/main" id="{FFC21C9F-A025-4BAF-B07D-839383757D68}"/>
              </a:ext>
            </a:extLst>
          </p:cNvPr>
          <p:cNvSpPr>
            <a:spLocks noGrp="1"/>
          </p:cNvSpPr>
          <p:nvPr>
            <p:ph type="title"/>
          </p:nvPr>
        </p:nvSpPr>
        <p:spPr>
          <a:xfrm>
            <a:off x="322924" y="291761"/>
            <a:ext cx="8231796" cy="968660"/>
          </a:xfrm>
        </p:spPr>
        <p:txBody>
          <a:bodyPr/>
          <a:lstStyle/>
          <a:p>
            <a:r>
              <a:rPr lang="en-AU" dirty="0"/>
              <a:t>History in focus – 1939 </a:t>
            </a:r>
            <a:br>
              <a:rPr lang="en-AU" dirty="0"/>
            </a:br>
            <a:r>
              <a:rPr lang="en-AU" sz="1600" dirty="0"/>
              <a:t>Elle Freak, Elle Freak, Associate Curator of Australian Paintings and Sculpture</a:t>
            </a:r>
            <a:br>
              <a:rPr lang="en-AU" dirty="0"/>
            </a:br>
            <a:endParaRPr lang="en-AU" dirty="0"/>
          </a:p>
        </p:txBody>
      </p:sp>
    </p:spTree>
    <p:extLst>
      <p:ext uri="{BB962C8B-B14F-4D97-AF65-F5344CB8AC3E}">
        <p14:creationId xmlns:p14="http://schemas.microsoft.com/office/powerpoint/2010/main" val="217053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7C3963-6453-4D64-B284-BD4DEE824868}"/>
              </a:ext>
            </a:extLst>
          </p:cNvPr>
          <p:cNvSpPr>
            <a:spLocks noGrp="1"/>
          </p:cNvSpPr>
          <p:nvPr>
            <p:ph idx="1"/>
          </p:nvPr>
        </p:nvSpPr>
        <p:spPr>
          <a:xfrm>
            <a:off x="194216" y="815372"/>
            <a:ext cx="8380823" cy="3674644"/>
          </a:xfrm>
        </p:spPr>
        <p:txBody>
          <a:bodyPr/>
          <a:lstStyle/>
          <a:p>
            <a:pPr>
              <a:lnSpc>
                <a:spcPct val="100000"/>
              </a:lnSpc>
            </a:pPr>
            <a:r>
              <a:rPr lang="en-AU" sz="1400" b="1" dirty="0"/>
              <a:t>Responding </a:t>
            </a:r>
            <a:endParaRPr lang="en-AU" sz="1400" dirty="0"/>
          </a:p>
          <a:p>
            <a:pPr>
              <a:lnSpc>
                <a:spcPct val="100000"/>
              </a:lnSpc>
            </a:pPr>
            <a:r>
              <a:rPr lang="en-AU" sz="1400" dirty="0"/>
              <a:t>Explore the history of puppetry throughout the world including traditional Czech puppetry, European marionettes in the 17</a:t>
            </a:r>
            <a:r>
              <a:rPr lang="en-AU" sz="1400" baseline="30000" dirty="0"/>
              <a:t>th</a:t>
            </a:r>
            <a:r>
              <a:rPr lang="en-AU" sz="1400" dirty="0"/>
              <a:t> century, Indonesian shadow puppetry and compare these to more western or contemporary examples such as Punch &amp; Judy, Sooty and Sweep or the Muppets. What do these puppets and the show they are part of all have in common?</a:t>
            </a:r>
          </a:p>
          <a:p>
            <a:pPr>
              <a:lnSpc>
                <a:spcPct val="100000"/>
              </a:lnSpc>
            </a:pPr>
            <a:r>
              <a:rPr lang="en-AU" sz="1400" b="1" dirty="0"/>
              <a:t> </a:t>
            </a:r>
            <a:endParaRPr lang="en-AU" sz="1400" dirty="0"/>
          </a:p>
          <a:p>
            <a:pPr>
              <a:lnSpc>
                <a:spcPct val="100000"/>
              </a:lnSpc>
            </a:pPr>
            <a:r>
              <a:rPr lang="en-AU" sz="1400" b="1" dirty="0"/>
              <a:t>Making </a:t>
            </a:r>
            <a:endParaRPr lang="en-AU" sz="1400" dirty="0"/>
          </a:p>
          <a:p>
            <a:pPr>
              <a:lnSpc>
                <a:spcPct val="100000"/>
              </a:lnSpc>
            </a:pPr>
            <a:r>
              <a:rPr lang="en-AU" sz="1400" dirty="0" err="1"/>
              <a:t>Dušan’s</a:t>
            </a:r>
            <a:r>
              <a:rPr lang="en-AU" sz="1400" dirty="0"/>
              <a:t> knowledge of puppetry would later be applied in his animations, while </a:t>
            </a:r>
            <a:r>
              <a:rPr lang="en-AU" sz="1400" dirty="0" err="1"/>
              <a:t>Voitre</a:t>
            </a:r>
            <a:r>
              <a:rPr lang="en-AU" sz="1400" dirty="0"/>
              <a:t> held puppet shows for the children on Kangaroo Island, where he worked as a lighthouse keeper from 1956 to 1958. Read more about the life of the Marek brothers in this resource, their early years in Czechoslovakia, their journey to and life in Australia. As a class, create a story board which captures significant moments in their lives. Assign different moments of the story to smaller groups. In your smaller group, create a series of puppets and perform a stage show that tells the life of </a:t>
            </a:r>
            <a:r>
              <a:rPr lang="en-AU" sz="1400" dirty="0" err="1"/>
              <a:t>Dušan</a:t>
            </a:r>
            <a:r>
              <a:rPr lang="en-AU" sz="1400" dirty="0"/>
              <a:t> and </a:t>
            </a:r>
            <a:r>
              <a:rPr lang="en-AU" sz="1400" dirty="0" err="1"/>
              <a:t>Voitre</a:t>
            </a:r>
            <a:r>
              <a:rPr lang="en-AU" sz="1400" dirty="0"/>
              <a:t> Marek. </a:t>
            </a:r>
          </a:p>
          <a:p>
            <a:endParaRPr lang="en-AU" dirty="0"/>
          </a:p>
        </p:txBody>
      </p:sp>
      <p:sp>
        <p:nvSpPr>
          <p:cNvPr id="3" name="Title 2">
            <a:extLst>
              <a:ext uri="{FF2B5EF4-FFF2-40B4-BE49-F238E27FC236}">
                <a16:creationId xmlns:a16="http://schemas.microsoft.com/office/drawing/2014/main" id="{7E9138DD-2A3A-4A45-938D-14B9F6330470}"/>
              </a:ext>
            </a:extLst>
          </p:cNvPr>
          <p:cNvSpPr>
            <a:spLocks noGrp="1"/>
          </p:cNvSpPr>
          <p:nvPr>
            <p:ph type="title"/>
          </p:nvPr>
        </p:nvSpPr>
        <p:spPr/>
        <p:txBody>
          <a:bodyPr/>
          <a:lstStyle/>
          <a:p>
            <a:r>
              <a:rPr lang="en-AU" dirty="0"/>
              <a:t>Drama, Art and English </a:t>
            </a:r>
            <a:br>
              <a:rPr lang="en-AU" dirty="0"/>
            </a:br>
            <a:endParaRPr lang="en-AU" dirty="0"/>
          </a:p>
        </p:txBody>
      </p:sp>
    </p:spTree>
    <p:extLst>
      <p:ext uri="{BB962C8B-B14F-4D97-AF65-F5344CB8AC3E}">
        <p14:creationId xmlns:p14="http://schemas.microsoft.com/office/powerpoint/2010/main" val="402986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0BCDF-D346-438A-AFE8-8A80483E6C55}"/>
              </a:ext>
            </a:extLst>
          </p:cNvPr>
          <p:cNvSpPr>
            <a:spLocks noGrp="1"/>
          </p:cNvSpPr>
          <p:nvPr>
            <p:ph idx="1"/>
          </p:nvPr>
        </p:nvSpPr>
        <p:spPr>
          <a:xfrm>
            <a:off x="322924" y="937292"/>
            <a:ext cx="8120036" cy="3674644"/>
          </a:xfrm>
        </p:spPr>
        <p:txBody>
          <a:bodyPr/>
          <a:lstStyle/>
          <a:p>
            <a:pPr>
              <a:lnSpc>
                <a:spcPct val="100000"/>
              </a:lnSpc>
            </a:pPr>
            <a:r>
              <a:rPr lang="en-AU" sz="1400" b="1" dirty="0"/>
              <a:t>Making </a:t>
            </a:r>
            <a:endParaRPr lang="en-AU" sz="1400" dirty="0"/>
          </a:p>
          <a:p>
            <a:pPr>
              <a:lnSpc>
                <a:spcPct val="100000"/>
              </a:lnSpc>
            </a:pPr>
            <a:r>
              <a:rPr lang="en-AU" sz="1400" dirty="0"/>
              <a:t>Until 1938 Prague had around 1500 active puppet theatres, most of which were destroyed during the German Occupation, the Nazis being suspicious of the use of satire.  Satire is the use of humour or exaggeration to highlight or criticize politics or topical issues. Satirical puppets often mock the physical appearance or behaviour of public figures. Explore the use of satire in Australian media platforms. Analyse and compare the use of language, literary and visual techniques between a contemporary and historical satire example. </a:t>
            </a:r>
          </a:p>
          <a:p>
            <a:pPr>
              <a:lnSpc>
                <a:spcPct val="100000"/>
              </a:lnSpc>
            </a:pPr>
            <a:r>
              <a:rPr lang="en-AU" sz="1400" b="1" dirty="0"/>
              <a:t>Tip</a:t>
            </a:r>
            <a:r>
              <a:rPr lang="en-AU" sz="1400" dirty="0"/>
              <a:t>: Look at examples such as The Shovel, Sammy J or The Chaser. Select a current issue in Australian politics and create a satirical puppet show, comic or newspaper article.    </a:t>
            </a:r>
          </a:p>
          <a:p>
            <a:endParaRPr lang="en-AU" dirty="0"/>
          </a:p>
        </p:txBody>
      </p:sp>
      <p:sp>
        <p:nvSpPr>
          <p:cNvPr id="3" name="Title 2">
            <a:extLst>
              <a:ext uri="{FF2B5EF4-FFF2-40B4-BE49-F238E27FC236}">
                <a16:creationId xmlns:a16="http://schemas.microsoft.com/office/drawing/2014/main" id="{D0280FF9-B75C-4A8A-93A4-BEA14614E8DE}"/>
              </a:ext>
            </a:extLst>
          </p:cNvPr>
          <p:cNvSpPr>
            <a:spLocks noGrp="1"/>
          </p:cNvSpPr>
          <p:nvPr>
            <p:ph type="title"/>
          </p:nvPr>
        </p:nvSpPr>
        <p:spPr/>
        <p:txBody>
          <a:bodyPr/>
          <a:lstStyle/>
          <a:p>
            <a:r>
              <a:rPr lang="en-AU" dirty="0"/>
              <a:t>Drama, Art and English </a:t>
            </a:r>
            <a:br>
              <a:rPr lang="en-AU" dirty="0"/>
            </a:br>
            <a:endParaRPr lang="en-AU" dirty="0"/>
          </a:p>
        </p:txBody>
      </p:sp>
    </p:spTree>
    <p:extLst>
      <p:ext uri="{BB962C8B-B14F-4D97-AF65-F5344CB8AC3E}">
        <p14:creationId xmlns:p14="http://schemas.microsoft.com/office/powerpoint/2010/main" val="198540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970875-B3BE-400A-8963-1D56A5F249D3}"/>
              </a:ext>
            </a:extLst>
          </p:cNvPr>
          <p:cNvSpPr>
            <a:spLocks noGrp="1"/>
          </p:cNvSpPr>
          <p:nvPr>
            <p:ph idx="1"/>
          </p:nvPr>
        </p:nvSpPr>
        <p:spPr>
          <a:xfrm>
            <a:off x="322924" y="1120172"/>
            <a:ext cx="8323236" cy="3674644"/>
          </a:xfrm>
        </p:spPr>
        <p:txBody>
          <a:bodyPr/>
          <a:lstStyle/>
          <a:p>
            <a:pPr>
              <a:lnSpc>
                <a:spcPct val="100000"/>
              </a:lnSpc>
            </a:pPr>
            <a:r>
              <a:rPr lang="en-AU" sz="1400" dirty="0"/>
              <a:t>Stormy weather and mechanical issues extended the length of </a:t>
            </a:r>
            <a:r>
              <a:rPr lang="en-AU" sz="1400" dirty="0" err="1"/>
              <a:t>Dušan</a:t>
            </a:r>
            <a:r>
              <a:rPr lang="en-AU" sz="1400" dirty="0"/>
              <a:t> and </a:t>
            </a:r>
            <a:r>
              <a:rPr lang="en-AU" sz="1400" dirty="0" err="1"/>
              <a:t>Voitre’s</a:t>
            </a:r>
            <a:r>
              <a:rPr lang="en-AU" sz="1400" dirty="0"/>
              <a:t> voyage aboard the SS </a:t>
            </a:r>
            <a:r>
              <a:rPr lang="en-AU" sz="1400" i="1" dirty="0"/>
              <a:t>Charlton Sovereign </a:t>
            </a:r>
            <a:r>
              <a:rPr lang="en-AU" sz="1400" dirty="0"/>
              <a:t>to Australia. During their long sea voyage, </a:t>
            </a:r>
            <a:r>
              <a:rPr lang="en-AU" sz="1400" dirty="0" err="1"/>
              <a:t>Dušan</a:t>
            </a:r>
            <a:r>
              <a:rPr lang="en-AU" sz="1400" dirty="0"/>
              <a:t> and </a:t>
            </a:r>
            <a:r>
              <a:rPr lang="en-AU" sz="1400" dirty="0" err="1"/>
              <a:t>Voitre</a:t>
            </a:r>
            <a:r>
              <a:rPr lang="en-AU" sz="1400" dirty="0"/>
              <a:t> created a small number of works, drawing on paper and painting on wooden panels from discarded crates and furniture. </a:t>
            </a:r>
          </a:p>
          <a:p>
            <a:pPr>
              <a:lnSpc>
                <a:spcPct val="100000"/>
              </a:lnSpc>
            </a:pPr>
            <a:r>
              <a:rPr lang="en-AU" sz="1400" dirty="0"/>
              <a:t>The brothers also kept voyage journals, written mostly in Czech. Their writing during the journey is personal and full of observational details, as well as distant memories, thoughts and dreams. </a:t>
            </a:r>
            <a:r>
              <a:rPr lang="en-AU" sz="1400" dirty="0" err="1"/>
              <a:t>Dušan</a:t>
            </a:r>
            <a:r>
              <a:rPr lang="en-AU" sz="1400" dirty="0"/>
              <a:t> also wrote to his family explaining his intentions to one day return to home stating ‘the world may be large but it is also round’, while </a:t>
            </a:r>
            <a:r>
              <a:rPr lang="en-AU" sz="1400" dirty="0" err="1"/>
              <a:t>Voitre</a:t>
            </a:r>
            <a:r>
              <a:rPr lang="en-AU" sz="1400" dirty="0"/>
              <a:t> expressed his feelings of love and fear in his journal entries. </a:t>
            </a:r>
          </a:p>
          <a:p>
            <a:endParaRPr lang="en-AU" dirty="0"/>
          </a:p>
        </p:txBody>
      </p:sp>
      <p:sp>
        <p:nvSpPr>
          <p:cNvPr id="3" name="Title 2">
            <a:extLst>
              <a:ext uri="{FF2B5EF4-FFF2-40B4-BE49-F238E27FC236}">
                <a16:creationId xmlns:a16="http://schemas.microsoft.com/office/drawing/2014/main" id="{7C26CAB8-9F0D-4CDC-9BEE-3C4161EDDD9D}"/>
              </a:ext>
            </a:extLst>
          </p:cNvPr>
          <p:cNvSpPr>
            <a:spLocks noGrp="1"/>
          </p:cNvSpPr>
          <p:nvPr>
            <p:ph type="title"/>
          </p:nvPr>
        </p:nvSpPr>
        <p:spPr/>
        <p:txBody>
          <a:bodyPr/>
          <a:lstStyle/>
          <a:p>
            <a:r>
              <a:rPr lang="en-AU" dirty="0"/>
              <a:t>The voyage: immigration to Australia </a:t>
            </a:r>
            <a:br>
              <a:rPr lang="en-AU" dirty="0"/>
            </a:br>
            <a:endParaRPr lang="en-AU" dirty="0"/>
          </a:p>
        </p:txBody>
      </p:sp>
      <p:pic>
        <p:nvPicPr>
          <p:cNvPr id="4" name="Picture 3">
            <a:extLst>
              <a:ext uri="{FF2B5EF4-FFF2-40B4-BE49-F238E27FC236}">
                <a16:creationId xmlns:a16="http://schemas.microsoft.com/office/drawing/2014/main" id="{56928977-A474-4560-AD6E-429B7659DC28}"/>
              </a:ext>
            </a:extLst>
          </p:cNvPr>
          <p:cNvPicPr>
            <a:picLocks noChangeAspect="1"/>
          </p:cNvPicPr>
          <p:nvPr/>
        </p:nvPicPr>
        <p:blipFill>
          <a:blip r:embed="rId2"/>
          <a:stretch>
            <a:fillRect/>
          </a:stretch>
        </p:blipFill>
        <p:spPr>
          <a:xfrm>
            <a:off x="194217" y="3429016"/>
            <a:ext cx="8757920" cy="1289926"/>
          </a:xfrm>
          <a:prstGeom prst="rect">
            <a:avLst/>
          </a:prstGeom>
        </p:spPr>
      </p:pic>
      <p:sp>
        <p:nvSpPr>
          <p:cNvPr id="5" name="Rectangle 4">
            <a:extLst>
              <a:ext uri="{FF2B5EF4-FFF2-40B4-BE49-F238E27FC236}">
                <a16:creationId xmlns:a16="http://schemas.microsoft.com/office/drawing/2014/main" id="{F8031E46-1DB9-413B-97B3-22D8C9B566E5}"/>
              </a:ext>
            </a:extLst>
          </p:cNvPr>
          <p:cNvSpPr/>
          <p:nvPr/>
        </p:nvSpPr>
        <p:spPr>
          <a:xfrm>
            <a:off x="194217" y="5097195"/>
            <a:ext cx="8563703" cy="584775"/>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Dušan</a:t>
            </a:r>
            <a:r>
              <a:rPr lang="en-AU" sz="800" dirty="0">
                <a:latin typeface="Arial" panose="020B0604020202020204" pitchFamily="34" charset="0"/>
                <a:cs typeface="Arial" panose="020B0604020202020204" pitchFamily="34" charset="0"/>
              </a:rPr>
              <a:t> Marek, Australia, 7 /03/1926 - 1993, </a:t>
            </a:r>
            <a:r>
              <a:rPr lang="en-AU" sz="800" i="1" dirty="0">
                <a:latin typeface="Arial" panose="020B0604020202020204" pitchFamily="34" charset="0"/>
                <a:cs typeface="Arial" panose="020B0604020202020204" pitchFamily="34" charset="0"/>
              </a:rPr>
              <a:t>The Voyage</a:t>
            </a:r>
            <a:r>
              <a:rPr lang="en-AU" sz="800" dirty="0">
                <a:latin typeface="Arial" panose="020B0604020202020204" pitchFamily="34" charset="0"/>
                <a:cs typeface="Arial" panose="020B0604020202020204" pitchFamily="34" charset="0"/>
              </a:rPr>
              <a:t>, 1948, </a:t>
            </a:r>
            <a:r>
              <a:rPr lang="en-AU" sz="800" dirty="0" err="1">
                <a:latin typeface="Arial" panose="020B0604020202020204" pitchFamily="34" charset="0"/>
                <a:cs typeface="Arial" panose="020B0604020202020204" pitchFamily="34" charset="0"/>
              </a:rPr>
              <a:t>Dillenberg</a:t>
            </a:r>
            <a:r>
              <a:rPr lang="en-AU" sz="800" dirty="0">
                <a:latin typeface="Arial" panose="020B0604020202020204" pitchFamily="34" charset="0"/>
                <a:cs typeface="Arial" panose="020B0604020202020204" pitchFamily="34" charset="0"/>
              </a:rPr>
              <a:t>, Germany, oil on wood panel, 10.7 x 71.5 cm, 12.0 x 72.9 x 3.2 cm (including frame); Gift of the artist 1988, Art Gallery of South Australia, Adelaide, © Art Gallery of South Australia.</a:t>
            </a:r>
          </a:p>
          <a:p>
            <a:br>
              <a:rPr lang="en-AU" sz="800" dirty="0">
                <a:latin typeface="Arial" panose="020B0604020202020204" pitchFamily="34" charset="0"/>
                <a:cs typeface="Arial" panose="020B0604020202020204" pitchFamily="34" charset="0"/>
              </a:rPr>
            </a:br>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3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87E6F-609F-4564-BC6A-55A7CACD5D22}"/>
              </a:ext>
            </a:extLst>
          </p:cNvPr>
          <p:cNvSpPr>
            <a:spLocks noGrp="1"/>
          </p:cNvSpPr>
          <p:nvPr>
            <p:ph idx="1"/>
          </p:nvPr>
        </p:nvSpPr>
        <p:spPr>
          <a:xfrm>
            <a:off x="273499" y="927132"/>
            <a:ext cx="4278181" cy="3674644"/>
          </a:xfrm>
        </p:spPr>
        <p:txBody>
          <a:bodyPr/>
          <a:lstStyle/>
          <a:p>
            <a:pPr>
              <a:lnSpc>
                <a:spcPct val="100000"/>
              </a:lnSpc>
            </a:pPr>
            <a:r>
              <a:rPr lang="en-AU" sz="1400" dirty="0"/>
              <a:t>Four paintings created by </a:t>
            </a:r>
            <a:r>
              <a:rPr lang="en-AU" sz="1400" dirty="0" err="1"/>
              <a:t>Dušan</a:t>
            </a:r>
            <a:r>
              <a:rPr lang="en-AU" sz="1400" dirty="0"/>
              <a:t> during the voyage survive including </a:t>
            </a:r>
            <a:r>
              <a:rPr lang="en-AU" sz="1400" i="1" dirty="0"/>
              <a:t>Perpetuum Mobile </a:t>
            </a:r>
            <a:r>
              <a:rPr lang="en-AU" sz="1400" dirty="0"/>
              <a:t>and </a:t>
            </a:r>
            <a:r>
              <a:rPr lang="en-AU" sz="1400" i="1" dirty="0"/>
              <a:t>Equator </a:t>
            </a:r>
            <a:r>
              <a:rPr lang="en-AU" sz="1400" dirty="0"/>
              <a:t>in AGSA’s collection which is painted on</a:t>
            </a:r>
            <a:r>
              <a:rPr lang="en-AU" sz="1400" i="1" dirty="0"/>
              <a:t> </a:t>
            </a:r>
            <a:r>
              <a:rPr lang="en-AU" sz="1400" dirty="0"/>
              <a:t>either side of the same wooden panel.  This double-sided work was painted on the ship’s gaming table stripped of its felt covering. </a:t>
            </a:r>
            <a:r>
              <a:rPr lang="en-AU" sz="1400" i="1" dirty="0"/>
              <a:t>Equator </a:t>
            </a:r>
            <a:r>
              <a:rPr lang="en-AU" sz="1400" dirty="0"/>
              <a:t>depicts a surreal image where the distinctions between flesh and machinery are unclear, and figures and motifs float in space. The work may be displayed with either (or both) sides visible. It describes a universe where dual relationships and spatial dimensions are confused – even the painting itself doesn’t have a correct ‘front’ or ‘back’. </a:t>
            </a:r>
          </a:p>
          <a:p>
            <a:pPr>
              <a:lnSpc>
                <a:spcPct val="100000"/>
              </a:lnSpc>
            </a:pPr>
            <a:r>
              <a:rPr lang="en-AU" sz="1400" dirty="0" err="1"/>
              <a:t>Dušan</a:t>
            </a:r>
            <a:r>
              <a:rPr lang="en-AU" sz="1400" dirty="0"/>
              <a:t> and </a:t>
            </a:r>
            <a:r>
              <a:rPr lang="en-AU" sz="1400" dirty="0" err="1"/>
              <a:t>Voitre</a:t>
            </a:r>
            <a:r>
              <a:rPr lang="en-AU" sz="1400" dirty="0"/>
              <a:t> arrived in Sydney on 29 October 1948 and travelled to the Bathurst Migrant Camp where </a:t>
            </a:r>
            <a:r>
              <a:rPr lang="en-AU" sz="1400" dirty="0" err="1"/>
              <a:t>Voitre</a:t>
            </a:r>
            <a:r>
              <a:rPr lang="en-AU" sz="1400" dirty="0"/>
              <a:t> was reunited with Vera. They stayed in Bathurst until December, long enough for the brothers to regain their health after being at sea for a long period of time, before they travelled by train to Adelaide. </a:t>
            </a:r>
          </a:p>
          <a:p>
            <a:endParaRPr lang="en-AU" dirty="0"/>
          </a:p>
        </p:txBody>
      </p:sp>
      <p:sp>
        <p:nvSpPr>
          <p:cNvPr id="3" name="Title 2">
            <a:extLst>
              <a:ext uri="{FF2B5EF4-FFF2-40B4-BE49-F238E27FC236}">
                <a16:creationId xmlns:a16="http://schemas.microsoft.com/office/drawing/2014/main" id="{4DCF8429-F6DC-4F13-B3FD-55DE188BA06C}"/>
              </a:ext>
            </a:extLst>
          </p:cNvPr>
          <p:cNvSpPr>
            <a:spLocks noGrp="1"/>
          </p:cNvSpPr>
          <p:nvPr>
            <p:ph type="title"/>
          </p:nvPr>
        </p:nvSpPr>
        <p:spPr/>
        <p:txBody>
          <a:bodyPr/>
          <a:lstStyle/>
          <a:p>
            <a:r>
              <a:rPr lang="en-AU" dirty="0"/>
              <a:t>The voyage: immigration to Australia </a:t>
            </a:r>
            <a:br>
              <a:rPr lang="en-AU" dirty="0"/>
            </a:br>
            <a:endParaRPr lang="en-AU" dirty="0"/>
          </a:p>
        </p:txBody>
      </p:sp>
      <p:sp>
        <p:nvSpPr>
          <p:cNvPr id="4" name="Rectangle 3">
            <a:extLst>
              <a:ext uri="{FF2B5EF4-FFF2-40B4-BE49-F238E27FC236}">
                <a16:creationId xmlns:a16="http://schemas.microsoft.com/office/drawing/2014/main" id="{ED8941D5-1498-4EBD-AB60-18EDEFD61EA4}"/>
              </a:ext>
            </a:extLst>
          </p:cNvPr>
          <p:cNvSpPr/>
          <p:nvPr/>
        </p:nvSpPr>
        <p:spPr>
          <a:xfrm>
            <a:off x="5049520" y="5474385"/>
            <a:ext cx="3281680" cy="584775"/>
          </a:xfrm>
          <a:prstGeom prst="rect">
            <a:avLst/>
          </a:prstGeom>
        </p:spPr>
        <p:txBody>
          <a:bodyPr wrap="square">
            <a:spAutoFit/>
          </a:bodyPr>
          <a:lstStyle/>
          <a:p>
            <a:r>
              <a:rPr lang="en-AU" sz="800" dirty="0" err="1">
                <a:solidFill>
                  <a:srgbClr val="262626"/>
                </a:solidFill>
                <a:latin typeface="Arial" panose="020B0604020202020204" pitchFamily="34" charset="0"/>
                <a:cs typeface="Arial" panose="020B0604020202020204" pitchFamily="34" charset="0"/>
              </a:rPr>
              <a:t>Dušan</a:t>
            </a:r>
            <a:r>
              <a:rPr lang="en-AU" sz="800" dirty="0">
                <a:solidFill>
                  <a:srgbClr val="262626"/>
                </a:solidFill>
                <a:latin typeface="Arial" panose="020B0604020202020204" pitchFamily="34" charset="0"/>
                <a:cs typeface="Arial" panose="020B0604020202020204" pitchFamily="34" charset="0"/>
              </a:rPr>
              <a:t> Marek, Australia, 7 /03/1926 - 1993, </a:t>
            </a:r>
            <a:r>
              <a:rPr lang="en-AU" sz="800" i="1" dirty="0">
                <a:solidFill>
                  <a:srgbClr val="262626"/>
                </a:solidFill>
                <a:latin typeface="Arial" panose="020B0604020202020204" pitchFamily="34" charset="0"/>
                <a:cs typeface="Arial" panose="020B0604020202020204" pitchFamily="34" charset="0"/>
              </a:rPr>
              <a:t>Perpetuum mobile</a:t>
            </a:r>
            <a:r>
              <a:rPr lang="en-AU" sz="800" dirty="0">
                <a:solidFill>
                  <a:srgbClr val="262626"/>
                </a:solidFill>
                <a:latin typeface="Arial" panose="020B0604020202020204" pitchFamily="34" charset="0"/>
                <a:cs typeface="Arial" panose="020B0604020202020204" pitchFamily="34" charset="0"/>
              </a:rPr>
              <a:t>, 1948, SS Charlton Sovereign, oil on board, 121.7 x 91.2 cm; South Australian Government Grant 1972, Art Gallery of South Australia, Adelaide, © Art Gallery of South Australia.</a:t>
            </a:r>
          </a:p>
        </p:txBody>
      </p:sp>
      <p:pic>
        <p:nvPicPr>
          <p:cNvPr id="6" name="Picture 5" descr="A picture containing text&#10;&#10;Description automatically generated">
            <a:extLst>
              <a:ext uri="{FF2B5EF4-FFF2-40B4-BE49-F238E27FC236}">
                <a16:creationId xmlns:a16="http://schemas.microsoft.com/office/drawing/2014/main" id="{5BA9F127-66A5-4CCC-B701-FF246B890ED3}"/>
              </a:ext>
            </a:extLst>
          </p:cNvPr>
          <p:cNvPicPr>
            <a:picLocks noChangeAspect="1"/>
          </p:cNvPicPr>
          <p:nvPr/>
        </p:nvPicPr>
        <p:blipFill>
          <a:blip r:embed="rId2"/>
          <a:stretch>
            <a:fillRect/>
          </a:stretch>
        </p:blipFill>
        <p:spPr>
          <a:xfrm>
            <a:off x="5049520" y="927132"/>
            <a:ext cx="3278265" cy="4310751"/>
          </a:xfrm>
          <a:prstGeom prst="rect">
            <a:avLst/>
          </a:prstGeom>
        </p:spPr>
      </p:pic>
    </p:spTree>
    <p:extLst>
      <p:ext uri="{BB962C8B-B14F-4D97-AF65-F5344CB8AC3E}">
        <p14:creationId xmlns:p14="http://schemas.microsoft.com/office/powerpoint/2010/main" val="234972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B3BFD7-BE40-4545-AD30-0824BB99FF40}"/>
              </a:ext>
            </a:extLst>
          </p:cNvPr>
          <p:cNvSpPr>
            <a:spLocks noGrp="1"/>
          </p:cNvSpPr>
          <p:nvPr>
            <p:ph idx="1"/>
          </p:nvPr>
        </p:nvSpPr>
        <p:spPr>
          <a:xfrm>
            <a:off x="322924" y="906812"/>
            <a:ext cx="3984916" cy="3674644"/>
          </a:xfrm>
        </p:spPr>
        <p:txBody>
          <a:bodyPr/>
          <a:lstStyle/>
          <a:p>
            <a:pPr marL="285750" indent="-285750">
              <a:lnSpc>
                <a:spcPct val="100000"/>
              </a:lnSpc>
              <a:buFont typeface="Arial" panose="020B0604020202020204" pitchFamily="34" charset="0"/>
              <a:buChar char="•"/>
            </a:pPr>
            <a:r>
              <a:rPr lang="en-AU" sz="1400" dirty="0"/>
              <a:t>What familiar symbols do you recognise in </a:t>
            </a:r>
            <a:r>
              <a:rPr lang="en-AU" sz="1400" i="1" dirty="0"/>
              <a:t>Equator </a:t>
            </a:r>
            <a:r>
              <a:rPr lang="en-AU" sz="1400" dirty="0"/>
              <a:t>and </a:t>
            </a:r>
            <a:r>
              <a:rPr lang="en-AU" sz="1400" i="1" dirty="0"/>
              <a:t>Perpetuum Mobile</a:t>
            </a:r>
            <a:r>
              <a:rPr lang="en-AU" sz="1400" dirty="0"/>
              <a:t>? </a:t>
            </a:r>
          </a:p>
          <a:p>
            <a:pPr marL="285750" indent="-285750">
              <a:lnSpc>
                <a:spcPct val="100000"/>
              </a:lnSpc>
              <a:buFont typeface="Arial" panose="020B0604020202020204" pitchFamily="34" charset="0"/>
              <a:buChar char="•"/>
            </a:pPr>
            <a:r>
              <a:rPr lang="en-AU" sz="1400" dirty="0"/>
              <a:t>Janus is the God of beginnings, gates, transitions, time, duality and doorways and is usually depicted as having two faces, looking forward and looking back. Is the double-sided </a:t>
            </a:r>
            <a:r>
              <a:rPr lang="en-AU" sz="1400" i="1" dirty="0"/>
              <a:t>Equator </a:t>
            </a:r>
            <a:r>
              <a:rPr lang="en-AU" sz="1400" dirty="0"/>
              <a:t>and </a:t>
            </a:r>
            <a:r>
              <a:rPr lang="en-AU" sz="1400" i="1" dirty="0"/>
              <a:t>Perpetuum Mobile </a:t>
            </a:r>
            <a:r>
              <a:rPr lang="en-AU" sz="1400" dirty="0"/>
              <a:t>looking forward and back? </a:t>
            </a:r>
          </a:p>
          <a:p>
            <a:pPr marL="285750" indent="-285750">
              <a:lnSpc>
                <a:spcPct val="100000"/>
              </a:lnSpc>
              <a:buFont typeface="Arial" panose="020B0604020202020204" pitchFamily="34" charset="0"/>
              <a:buChar char="•"/>
            </a:pPr>
            <a:r>
              <a:rPr lang="en-AU" sz="1400" dirty="0"/>
              <a:t>Sculptures are often viewed in the round, so that all sides are shown. </a:t>
            </a:r>
            <a:r>
              <a:rPr lang="en-AU" sz="1400" i="1" dirty="0"/>
              <a:t>Equator </a:t>
            </a:r>
            <a:r>
              <a:rPr lang="en-AU" sz="1400" dirty="0"/>
              <a:t>and </a:t>
            </a:r>
            <a:r>
              <a:rPr lang="en-AU" sz="1400" i="1" dirty="0"/>
              <a:t>Perpetuum Mobile </a:t>
            </a:r>
            <a:r>
              <a:rPr lang="en-AU" sz="1400" dirty="0"/>
              <a:t>is displayed so that both sides are shown. Would you consider this work of art a painting or a sculpture, or is it both? </a:t>
            </a:r>
          </a:p>
          <a:p>
            <a:pPr marL="285750" indent="-285750">
              <a:lnSpc>
                <a:spcPct val="100000"/>
              </a:lnSpc>
              <a:buFont typeface="Arial" panose="020B0604020202020204" pitchFamily="34" charset="0"/>
              <a:buChar char="•"/>
            </a:pPr>
            <a:r>
              <a:rPr lang="en-AU" sz="1400" dirty="0"/>
              <a:t>A diptych is often a pair of paintings which are usually hinged together and displayed side by side. If </a:t>
            </a:r>
            <a:r>
              <a:rPr lang="en-AU" sz="1400" i="1" dirty="0"/>
              <a:t>Equator </a:t>
            </a:r>
            <a:r>
              <a:rPr lang="en-AU" sz="1400" dirty="0"/>
              <a:t>and </a:t>
            </a:r>
            <a:r>
              <a:rPr lang="en-AU" sz="1400" i="1" dirty="0"/>
              <a:t>Perpetuum Mobile </a:t>
            </a:r>
            <a:r>
              <a:rPr lang="en-AU" sz="1400" dirty="0"/>
              <a:t>were two separate paintings displayed next to each other how would this alter your perspective? </a:t>
            </a:r>
          </a:p>
          <a:p>
            <a:endParaRPr lang="en-AU" dirty="0"/>
          </a:p>
        </p:txBody>
      </p:sp>
      <p:sp>
        <p:nvSpPr>
          <p:cNvPr id="3" name="Title 2">
            <a:extLst>
              <a:ext uri="{FF2B5EF4-FFF2-40B4-BE49-F238E27FC236}">
                <a16:creationId xmlns:a16="http://schemas.microsoft.com/office/drawing/2014/main" id="{F1DB4F5E-0CBF-4E32-B511-52C21EC6AE82}"/>
              </a:ext>
            </a:extLst>
          </p:cNvPr>
          <p:cNvSpPr>
            <a:spLocks noGrp="1"/>
          </p:cNvSpPr>
          <p:nvPr>
            <p:ph type="title"/>
          </p:nvPr>
        </p:nvSpPr>
        <p:spPr/>
        <p:txBody>
          <a:bodyPr/>
          <a:lstStyle/>
          <a:p>
            <a:r>
              <a:rPr lang="en-AU" dirty="0"/>
              <a:t>Take a closer look </a:t>
            </a:r>
            <a:br>
              <a:rPr lang="en-AU" dirty="0"/>
            </a:br>
            <a:endParaRPr lang="en-AU" dirty="0"/>
          </a:p>
        </p:txBody>
      </p:sp>
      <p:sp>
        <p:nvSpPr>
          <p:cNvPr id="4" name="Rectangle 3">
            <a:extLst>
              <a:ext uri="{FF2B5EF4-FFF2-40B4-BE49-F238E27FC236}">
                <a16:creationId xmlns:a16="http://schemas.microsoft.com/office/drawing/2014/main" id="{D1B175D6-B5DA-4388-99CA-A73EC541E7C5}"/>
              </a:ext>
            </a:extLst>
          </p:cNvPr>
          <p:cNvSpPr/>
          <p:nvPr/>
        </p:nvSpPr>
        <p:spPr>
          <a:xfrm>
            <a:off x="4582160" y="5631379"/>
            <a:ext cx="4226560" cy="1138773"/>
          </a:xfrm>
          <a:prstGeom prst="rect">
            <a:avLst/>
          </a:prstGeom>
        </p:spPr>
        <p:txBody>
          <a:bodyPr wrap="square">
            <a:spAutoFit/>
          </a:bodyPr>
          <a:lstStyle/>
          <a:p>
            <a:r>
              <a:rPr lang="en-AU" sz="800" dirty="0" err="1">
                <a:solidFill>
                  <a:srgbClr val="262626"/>
                </a:solidFill>
                <a:latin typeface="Arial" panose="020B0604020202020204" pitchFamily="34" charset="0"/>
                <a:cs typeface="Arial" panose="020B0604020202020204" pitchFamily="34" charset="0"/>
              </a:rPr>
              <a:t>Dušan</a:t>
            </a:r>
            <a:r>
              <a:rPr lang="en-AU" sz="800" dirty="0">
                <a:solidFill>
                  <a:srgbClr val="262626"/>
                </a:solidFill>
                <a:latin typeface="Arial" panose="020B0604020202020204" pitchFamily="34" charset="0"/>
                <a:cs typeface="Arial" panose="020B0604020202020204" pitchFamily="34" charset="0"/>
              </a:rPr>
              <a:t> Marek, Australia, 7 /03/1926 - 1993, </a:t>
            </a:r>
            <a:r>
              <a:rPr lang="en-AU" sz="800" i="1" dirty="0">
                <a:solidFill>
                  <a:srgbClr val="262626"/>
                </a:solidFill>
                <a:latin typeface="Arial" panose="020B0604020202020204" pitchFamily="34" charset="0"/>
                <a:cs typeface="Arial" panose="020B0604020202020204" pitchFamily="34" charset="0"/>
              </a:rPr>
              <a:t>Equator</a:t>
            </a:r>
            <a:r>
              <a:rPr lang="en-AU" sz="800" dirty="0">
                <a:solidFill>
                  <a:srgbClr val="262626"/>
                </a:solidFill>
                <a:latin typeface="Arial" panose="020B0604020202020204" pitchFamily="34" charset="0"/>
                <a:cs typeface="Arial" panose="020B0604020202020204" pitchFamily="34" charset="0"/>
              </a:rPr>
              <a:t>, 1948, Gibraltar, SS Charlton Sovereign, oil on board, 121.7 x 91.2 cm, 126.5 x 96.0 x 5.5 cm (frame size); South Australian Government Grant 1972, Art Gallery of South Australia, Adelaide, © Art Gallery of South Australia.</a:t>
            </a:r>
          </a:p>
          <a:p>
            <a:br>
              <a:rPr lang="en-AU" dirty="0">
                <a:solidFill>
                  <a:srgbClr val="262626"/>
                </a:solidFill>
                <a:latin typeface="Open Sans"/>
              </a:rPr>
            </a:br>
            <a:endParaRPr lang="en-AU" dirty="0"/>
          </a:p>
        </p:txBody>
      </p:sp>
      <p:pic>
        <p:nvPicPr>
          <p:cNvPr id="6" name="Picture 5" descr="Diagram&#10;&#10;Description automatically generated">
            <a:extLst>
              <a:ext uri="{FF2B5EF4-FFF2-40B4-BE49-F238E27FC236}">
                <a16:creationId xmlns:a16="http://schemas.microsoft.com/office/drawing/2014/main" id="{CF709F3D-A4A0-4BCE-A3F3-457138C5E97B}"/>
              </a:ext>
            </a:extLst>
          </p:cNvPr>
          <p:cNvPicPr>
            <a:picLocks noChangeAspect="1"/>
          </p:cNvPicPr>
          <p:nvPr/>
        </p:nvPicPr>
        <p:blipFill>
          <a:blip r:embed="rId2"/>
          <a:stretch>
            <a:fillRect/>
          </a:stretch>
        </p:blipFill>
        <p:spPr>
          <a:xfrm>
            <a:off x="4582160" y="537611"/>
            <a:ext cx="3779520" cy="4954528"/>
          </a:xfrm>
          <a:prstGeom prst="rect">
            <a:avLst/>
          </a:prstGeom>
        </p:spPr>
      </p:pic>
    </p:spTree>
    <p:extLst>
      <p:ext uri="{BB962C8B-B14F-4D97-AF65-F5344CB8AC3E}">
        <p14:creationId xmlns:p14="http://schemas.microsoft.com/office/powerpoint/2010/main" val="181075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B0FC29-2A97-4DD3-B10F-AFE5FD9C95F2}"/>
              </a:ext>
            </a:extLst>
          </p:cNvPr>
          <p:cNvSpPr>
            <a:spLocks noGrp="1"/>
          </p:cNvSpPr>
          <p:nvPr>
            <p:ph idx="1"/>
          </p:nvPr>
        </p:nvSpPr>
        <p:spPr>
          <a:xfrm>
            <a:off x="251804" y="1087701"/>
            <a:ext cx="8201316" cy="3674644"/>
          </a:xfrm>
        </p:spPr>
        <p:txBody>
          <a:bodyPr/>
          <a:lstStyle/>
          <a:p>
            <a:pPr>
              <a:lnSpc>
                <a:spcPct val="100000"/>
              </a:lnSpc>
            </a:pPr>
            <a:r>
              <a:rPr lang="en-AU" sz="1400" dirty="0" err="1"/>
              <a:t>Dušan’s</a:t>
            </a:r>
            <a:r>
              <a:rPr lang="en-AU" sz="1400" dirty="0"/>
              <a:t> double-sided voyage paintings, </a:t>
            </a:r>
            <a:r>
              <a:rPr lang="en-AU" sz="1400" i="1" dirty="0"/>
              <a:t>Perpetuum Mobile </a:t>
            </a:r>
            <a:r>
              <a:rPr lang="en-AU" sz="1400" dirty="0"/>
              <a:t>and </a:t>
            </a:r>
            <a:r>
              <a:rPr lang="en-AU" sz="1400" i="1" dirty="0"/>
              <a:t>Equator</a:t>
            </a:r>
            <a:r>
              <a:rPr lang="en-AU" sz="1400" dirty="0"/>
              <a:t>, 1948, were at the centre of early controversy. The immediacy of their imagery and materiality – inspired by and created in the context of world conflict – generated extreme responses. The paintings were rejected from display in the Seventh Annual Exhibition of the Contemporary Art Society, in Adelaide South Australia of July 1949. It was </a:t>
            </a:r>
            <a:r>
              <a:rPr lang="en-AU" sz="1400" dirty="0" err="1"/>
              <a:t>Dušan’s</a:t>
            </a:r>
            <a:r>
              <a:rPr lang="en-AU" sz="1400" dirty="0"/>
              <a:t> first exhibition in Australia and </a:t>
            </a:r>
            <a:r>
              <a:rPr lang="en-AU" sz="1400" dirty="0" err="1"/>
              <a:t>Voitre’s</a:t>
            </a:r>
            <a:r>
              <a:rPr lang="en-AU" sz="1400" dirty="0"/>
              <a:t> second. The circumstances surrounding the incident are not entirely clear, and the paintings were among eight works by </a:t>
            </a:r>
            <a:r>
              <a:rPr lang="en-AU" sz="1400" dirty="0" err="1"/>
              <a:t>Dušan</a:t>
            </a:r>
            <a:r>
              <a:rPr lang="en-AU" sz="1400" dirty="0"/>
              <a:t> and seven works by </a:t>
            </a:r>
            <a:r>
              <a:rPr lang="en-AU" sz="1400" dirty="0" err="1"/>
              <a:t>Voitre</a:t>
            </a:r>
            <a:r>
              <a:rPr lang="en-AU" sz="1400" dirty="0"/>
              <a:t> listed in the exhibition catalogue. According to Helena (</a:t>
            </a:r>
            <a:r>
              <a:rPr lang="en-AU" sz="1400" dirty="0" err="1"/>
              <a:t>Dušan’s</a:t>
            </a:r>
            <a:r>
              <a:rPr lang="en-AU" sz="1400" dirty="0"/>
              <a:t> wife), it could have been Lisette Kohlhagen, artist, CAS foundation member and secretary of the Royal South Australian Society of Arts (RSASA), who removed the works from display during the hanging of the exhibition: she had ‘complained that they had no proper frame and were obscene’. In his review of the exhibition, artist Ivor Francis acknowledged: ‘it is a great pity the selection committee was unable to find a place for some of the modern works rejected, particularly those of the surrealist painter </a:t>
            </a:r>
            <a:r>
              <a:rPr lang="en-AU" sz="1400" dirty="0" err="1"/>
              <a:t>Dušan</a:t>
            </a:r>
            <a:r>
              <a:rPr lang="en-AU" sz="1400" dirty="0"/>
              <a:t> Marek, our new arrival from abroad’. </a:t>
            </a:r>
          </a:p>
        </p:txBody>
      </p:sp>
      <p:sp>
        <p:nvSpPr>
          <p:cNvPr id="3" name="Title 2">
            <a:extLst>
              <a:ext uri="{FF2B5EF4-FFF2-40B4-BE49-F238E27FC236}">
                <a16:creationId xmlns:a16="http://schemas.microsoft.com/office/drawing/2014/main" id="{17A45076-1996-4C88-97DD-3FCB663D25A2}"/>
              </a:ext>
            </a:extLst>
          </p:cNvPr>
          <p:cNvSpPr>
            <a:spLocks noGrp="1"/>
          </p:cNvSpPr>
          <p:nvPr>
            <p:ph type="title"/>
          </p:nvPr>
        </p:nvSpPr>
        <p:spPr>
          <a:xfrm>
            <a:off x="322924" y="291761"/>
            <a:ext cx="8282596" cy="968660"/>
          </a:xfrm>
        </p:spPr>
        <p:txBody>
          <a:bodyPr/>
          <a:lstStyle/>
          <a:p>
            <a:r>
              <a:rPr lang="en-AU" dirty="0"/>
              <a:t>Critical reception</a:t>
            </a:r>
            <a:br>
              <a:rPr lang="en-AU" dirty="0"/>
            </a:br>
            <a:r>
              <a:rPr lang="en-AU" sz="1600" dirty="0"/>
              <a:t>Elle Freak, Elle Freak, Associate Curator of Australian Paintings and Sculpture</a:t>
            </a:r>
            <a:br>
              <a:rPr lang="en-AU" dirty="0"/>
            </a:br>
            <a:endParaRPr lang="en-AU" dirty="0"/>
          </a:p>
        </p:txBody>
      </p:sp>
    </p:spTree>
    <p:extLst>
      <p:ext uri="{BB962C8B-B14F-4D97-AF65-F5344CB8AC3E}">
        <p14:creationId xmlns:p14="http://schemas.microsoft.com/office/powerpoint/2010/main" val="208395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6E8C5B-8E72-4F3A-AE0D-4E46D01F7A0B}"/>
              </a:ext>
            </a:extLst>
          </p:cNvPr>
          <p:cNvSpPr>
            <a:spLocks noGrp="1"/>
          </p:cNvSpPr>
          <p:nvPr>
            <p:ph idx="1"/>
          </p:nvPr>
        </p:nvSpPr>
        <p:spPr>
          <a:xfrm>
            <a:off x="322924" y="1099852"/>
            <a:ext cx="3862996" cy="3674644"/>
          </a:xfrm>
        </p:spPr>
        <p:txBody>
          <a:bodyPr/>
          <a:lstStyle/>
          <a:p>
            <a:pPr marL="285750" indent="-285750">
              <a:lnSpc>
                <a:spcPct val="100000"/>
              </a:lnSpc>
              <a:buFont typeface="Arial" panose="020B0604020202020204" pitchFamily="34" charset="0"/>
              <a:buChar char="•"/>
            </a:pPr>
            <a:r>
              <a:rPr lang="en-AU" sz="1400" dirty="0" err="1"/>
              <a:t>Dušan</a:t>
            </a:r>
            <a:r>
              <a:rPr lang="en-AU" sz="1400" dirty="0"/>
              <a:t> and </a:t>
            </a:r>
            <a:r>
              <a:rPr lang="en-AU" sz="1400" dirty="0" err="1"/>
              <a:t>Voitre</a:t>
            </a:r>
            <a:r>
              <a:rPr lang="en-AU" sz="1400" dirty="0"/>
              <a:t> spent time in a refugee camp and later decided to immigrate to Australia. What is the difference between a refugee and an immigrant? </a:t>
            </a:r>
          </a:p>
          <a:p>
            <a:pPr marL="285750" indent="-285750">
              <a:lnSpc>
                <a:spcPct val="100000"/>
              </a:lnSpc>
              <a:buFont typeface="Arial" panose="020B0604020202020204" pitchFamily="34" charset="0"/>
              <a:buChar char="•"/>
            </a:pPr>
            <a:r>
              <a:rPr lang="en-AU" sz="1400" dirty="0"/>
              <a:t>Discuss some reasons people travel. What are some things you gain through the experience of travelling to a new place, particularly one which has a different culture to your own? What place would you like to travel to and why? </a:t>
            </a:r>
          </a:p>
          <a:p>
            <a:pPr marL="285750" indent="-285750">
              <a:lnSpc>
                <a:spcPct val="100000"/>
              </a:lnSpc>
              <a:buFont typeface="Arial" panose="020B0604020202020204" pitchFamily="34" charset="0"/>
              <a:buChar char="•"/>
            </a:pPr>
            <a:r>
              <a:rPr lang="en-AU" sz="1400" dirty="0"/>
              <a:t>List some reasons people migrated to Australia in the 1940s and 50s. Why do you think people migrate today? </a:t>
            </a:r>
          </a:p>
          <a:p>
            <a:endParaRPr lang="en-AU" dirty="0"/>
          </a:p>
        </p:txBody>
      </p:sp>
      <p:sp>
        <p:nvSpPr>
          <p:cNvPr id="3" name="Title 2">
            <a:extLst>
              <a:ext uri="{FF2B5EF4-FFF2-40B4-BE49-F238E27FC236}">
                <a16:creationId xmlns:a16="http://schemas.microsoft.com/office/drawing/2014/main" id="{E4C3763C-7489-4A4A-BFC3-878554633891}"/>
              </a:ext>
            </a:extLst>
          </p:cNvPr>
          <p:cNvSpPr>
            <a:spLocks noGrp="1"/>
          </p:cNvSpPr>
          <p:nvPr>
            <p:ph type="title"/>
          </p:nvPr>
        </p:nvSpPr>
        <p:spPr/>
        <p:txBody>
          <a:bodyPr/>
          <a:lstStyle/>
          <a:p>
            <a:r>
              <a:rPr lang="en-AU" dirty="0"/>
              <a:t>Responding </a:t>
            </a:r>
            <a:br>
              <a:rPr lang="en-AU" dirty="0"/>
            </a:br>
            <a:endParaRPr lang="en-AU" dirty="0"/>
          </a:p>
        </p:txBody>
      </p:sp>
      <p:sp>
        <p:nvSpPr>
          <p:cNvPr id="4" name="Rectangle 3">
            <a:extLst>
              <a:ext uri="{FF2B5EF4-FFF2-40B4-BE49-F238E27FC236}">
                <a16:creationId xmlns:a16="http://schemas.microsoft.com/office/drawing/2014/main" id="{AC429E71-EA70-45B2-91DC-8AA5CAC51340}"/>
              </a:ext>
            </a:extLst>
          </p:cNvPr>
          <p:cNvSpPr/>
          <p:nvPr/>
        </p:nvSpPr>
        <p:spPr>
          <a:xfrm>
            <a:off x="4785360" y="5678438"/>
            <a:ext cx="3860800" cy="461665"/>
          </a:xfrm>
          <a:prstGeom prst="rect">
            <a:avLst/>
          </a:prstGeom>
        </p:spPr>
        <p:txBody>
          <a:bodyPr wrap="square">
            <a:spAutoFit/>
          </a:bodyPr>
          <a:lstStyle/>
          <a:p>
            <a:r>
              <a:rPr lang="en-AU" sz="800" dirty="0" err="1">
                <a:solidFill>
                  <a:srgbClr val="262626"/>
                </a:solidFill>
                <a:latin typeface="Arial" panose="020B0604020202020204" pitchFamily="34" charset="0"/>
                <a:cs typeface="Arial" panose="020B0604020202020204" pitchFamily="34" charset="0"/>
              </a:rPr>
              <a:t>Voitre</a:t>
            </a:r>
            <a:r>
              <a:rPr lang="en-AU" sz="800" dirty="0">
                <a:solidFill>
                  <a:srgbClr val="262626"/>
                </a:solidFill>
                <a:latin typeface="Arial" panose="020B0604020202020204" pitchFamily="34" charset="0"/>
                <a:cs typeface="Arial" panose="020B0604020202020204" pitchFamily="34" charset="0"/>
              </a:rPr>
              <a:t> Marek, Australia, 1919 - 1999, </a:t>
            </a:r>
            <a:r>
              <a:rPr lang="en-AU" sz="800" i="1" dirty="0">
                <a:solidFill>
                  <a:srgbClr val="262626"/>
                </a:solidFill>
                <a:latin typeface="Arial" panose="020B0604020202020204" pitchFamily="34" charset="0"/>
                <a:cs typeface="Arial" panose="020B0604020202020204" pitchFamily="34" charset="0"/>
              </a:rPr>
              <a:t>Atlas</a:t>
            </a:r>
            <a:r>
              <a:rPr lang="en-AU" sz="800" dirty="0">
                <a:solidFill>
                  <a:srgbClr val="262626"/>
                </a:solidFill>
                <a:latin typeface="Arial" panose="020B0604020202020204" pitchFamily="34" charset="0"/>
                <a:cs typeface="Arial" panose="020B0604020202020204" pitchFamily="34" charset="0"/>
              </a:rPr>
              <a:t>, 1951, Adelaide, pen &amp; ink on photographic paper, 25.2 x 20.1 cm (sheet); </a:t>
            </a:r>
            <a:r>
              <a:rPr lang="en-AU" sz="800" dirty="0" err="1">
                <a:solidFill>
                  <a:srgbClr val="262626"/>
                </a:solidFill>
                <a:latin typeface="Arial" panose="020B0604020202020204" pitchFamily="34" charset="0"/>
                <a:cs typeface="Arial" panose="020B0604020202020204" pitchFamily="34" charset="0"/>
              </a:rPr>
              <a:t>d'Auvergne</a:t>
            </a:r>
            <a:r>
              <a:rPr lang="en-AU" sz="800" dirty="0">
                <a:solidFill>
                  <a:srgbClr val="262626"/>
                </a:solidFill>
                <a:latin typeface="Arial" panose="020B0604020202020204" pitchFamily="34" charset="0"/>
                <a:cs typeface="Arial" panose="020B0604020202020204" pitchFamily="34" charset="0"/>
              </a:rPr>
              <a:t> Boxall Bequest Fund 1999, Art Gallery of South Australia, Adelaide, © Art Gallery of South Australia.</a:t>
            </a:r>
          </a:p>
        </p:txBody>
      </p:sp>
      <p:pic>
        <p:nvPicPr>
          <p:cNvPr id="6" name="Picture 5">
            <a:extLst>
              <a:ext uri="{FF2B5EF4-FFF2-40B4-BE49-F238E27FC236}">
                <a16:creationId xmlns:a16="http://schemas.microsoft.com/office/drawing/2014/main" id="{94FB32E6-B479-4F73-BDFC-C5C6ADB21D2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58080" y="1099852"/>
            <a:ext cx="3423958" cy="4264095"/>
          </a:xfrm>
          <a:prstGeom prst="rect">
            <a:avLst/>
          </a:prstGeom>
        </p:spPr>
      </p:pic>
    </p:spTree>
    <p:extLst>
      <p:ext uri="{BB962C8B-B14F-4D97-AF65-F5344CB8AC3E}">
        <p14:creationId xmlns:p14="http://schemas.microsoft.com/office/powerpoint/2010/main" val="274014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EB32F6-7766-4855-8ED5-ED52A152BCD7}"/>
              </a:ext>
            </a:extLst>
          </p:cNvPr>
          <p:cNvSpPr>
            <a:spLocks noGrp="1"/>
          </p:cNvSpPr>
          <p:nvPr>
            <p:ph idx="1"/>
          </p:nvPr>
        </p:nvSpPr>
        <p:spPr>
          <a:xfrm>
            <a:off x="322924" y="896652"/>
            <a:ext cx="8120036" cy="3674644"/>
          </a:xfrm>
        </p:spPr>
        <p:txBody>
          <a:bodyPr/>
          <a:lstStyle/>
          <a:p>
            <a:pPr>
              <a:lnSpc>
                <a:spcPct val="100000"/>
              </a:lnSpc>
            </a:pPr>
            <a:r>
              <a:rPr lang="en-AU" sz="1400" dirty="0"/>
              <a:t>This education resource introduces you to the work of Czech-Australian brothers </a:t>
            </a:r>
            <a:r>
              <a:rPr lang="en-AU" sz="1400" dirty="0" err="1"/>
              <a:t>Dušan</a:t>
            </a:r>
            <a:r>
              <a:rPr lang="en-AU" sz="1400" dirty="0"/>
              <a:t> and </a:t>
            </a:r>
            <a:r>
              <a:rPr lang="en-AU" sz="1400" dirty="0" err="1"/>
              <a:t>Voitre</a:t>
            </a:r>
            <a:r>
              <a:rPr lang="en-AU" sz="1400" dirty="0"/>
              <a:t> Marek. It can be used as a starting point in the classroom for students to learn about Surrealism, the experience of immigrating to Australia, the impact of war and the role of the curator. It is also the ideal companion to your Gallery visit.</a:t>
            </a:r>
          </a:p>
          <a:p>
            <a:pPr>
              <a:lnSpc>
                <a:spcPct val="100000"/>
              </a:lnSpc>
            </a:pPr>
            <a:r>
              <a:rPr lang="en-AU" sz="1400" dirty="0"/>
              <a:t> </a:t>
            </a:r>
          </a:p>
          <a:p>
            <a:pPr>
              <a:lnSpc>
                <a:spcPct val="100000"/>
              </a:lnSpc>
            </a:pPr>
            <a:r>
              <a:rPr lang="en-AU" sz="1400" i="1" dirty="0" err="1"/>
              <a:t>Dušan</a:t>
            </a:r>
            <a:r>
              <a:rPr lang="en-AU" sz="1400" i="1" dirty="0"/>
              <a:t> and </a:t>
            </a:r>
            <a:r>
              <a:rPr lang="en-AU" sz="1400" i="1" dirty="0" err="1"/>
              <a:t>Voitre</a:t>
            </a:r>
            <a:r>
              <a:rPr lang="en-AU" sz="1400" i="1" dirty="0"/>
              <a:t> Marek: Surrealists at sea</a:t>
            </a:r>
            <a:r>
              <a:rPr lang="en-AU" sz="1400" dirty="0"/>
              <a:t> is the first major survey of the art of </a:t>
            </a:r>
            <a:r>
              <a:rPr lang="en-AU" sz="1400" dirty="0" err="1"/>
              <a:t>Dušan</a:t>
            </a:r>
            <a:r>
              <a:rPr lang="en-AU" sz="1400" dirty="0"/>
              <a:t> and </a:t>
            </a:r>
            <a:r>
              <a:rPr lang="en-AU" sz="1400" dirty="0" err="1"/>
              <a:t>Voitre</a:t>
            </a:r>
            <a:r>
              <a:rPr lang="en-AU" sz="1400" dirty="0"/>
              <a:t> Marek. From their arrival in Adelaide in 1948, </a:t>
            </a:r>
            <a:r>
              <a:rPr lang="en-AU" sz="1400" dirty="0" err="1"/>
              <a:t>Dušan</a:t>
            </a:r>
            <a:r>
              <a:rPr lang="en-AU" sz="1400" dirty="0"/>
              <a:t> and </a:t>
            </a:r>
            <a:r>
              <a:rPr lang="en-AU" sz="1400" dirty="0" err="1"/>
              <a:t>Voitre</a:t>
            </a:r>
            <a:r>
              <a:rPr lang="en-AU" sz="1400" dirty="0"/>
              <a:t> set into motion a surge of new ideas and controversies that challenged the conventions of Australian art.</a:t>
            </a:r>
          </a:p>
          <a:p>
            <a:pPr>
              <a:lnSpc>
                <a:spcPct val="100000"/>
              </a:lnSpc>
            </a:pPr>
            <a:r>
              <a:rPr lang="en-AU" sz="1400" dirty="0"/>
              <a:t> </a:t>
            </a:r>
          </a:p>
          <a:p>
            <a:pPr>
              <a:lnSpc>
                <a:spcPct val="100000"/>
              </a:lnSpc>
            </a:pPr>
            <a:r>
              <a:rPr lang="en-AU" sz="1400" dirty="0"/>
              <a:t>Set against the sound of ticking clocks and a music box, this exhibition presents the breadth of their investigations. Highlights include the artists’ voyage paintings created during their long sea journey from Europe to Australia and </a:t>
            </a:r>
            <a:r>
              <a:rPr lang="en-AU" sz="1400" dirty="0" err="1"/>
              <a:t>Dušan’s</a:t>
            </a:r>
            <a:r>
              <a:rPr lang="en-AU" sz="1400" dirty="0"/>
              <a:t> pioneering surrealist films.</a:t>
            </a:r>
          </a:p>
          <a:p>
            <a:pPr>
              <a:lnSpc>
                <a:spcPct val="100000"/>
              </a:lnSpc>
            </a:pPr>
            <a:r>
              <a:rPr lang="en-AU" sz="1400" dirty="0"/>
              <a:t> </a:t>
            </a:r>
          </a:p>
          <a:p>
            <a:pPr>
              <a:lnSpc>
                <a:spcPct val="100000"/>
              </a:lnSpc>
            </a:pPr>
            <a:r>
              <a:rPr lang="en-AU" sz="1400" dirty="0"/>
              <a:t>There are over 45 making and responding suggestions in this resource that are linked to the overarching themes within the Marek brothers' work and provide ideas that relate to the world of your students whilst they learn about Australian art history. Through this, students are invited to explore, discuss and compare their work with other artists they encounter in the Gallery's collection.</a:t>
            </a:r>
          </a:p>
          <a:p>
            <a:endParaRPr lang="en-AU" dirty="0"/>
          </a:p>
        </p:txBody>
      </p:sp>
      <p:sp>
        <p:nvSpPr>
          <p:cNvPr id="3" name="Title 2">
            <a:extLst>
              <a:ext uri="{FF2B5EF4-FFF2-40B4-BE49-F238E27FC236}">
                <a16:creationId xmlns:a16="http://schemas.microsoft.com/office/drawing/2014/main" id="{2C4D6191-0749-4DCC-B50D-EE96BF9E219D}"/>
              </a:ext>
            </a:extLst>
          </p:cNvPr>
          <p:cNvSpPr>
            <a:spLocks noGrp="1"/>
          </p:cNvSpPr>
          <p:nvPr>
            <p:ph type="title"/>
          </p:nvPr>
        </p:nvSpPr>
        <p:spPr/>
        <p:txBody>
          <a:bodyPr/>
          <a:lstStyle/>
          <a:p>
            <a:r>
              <a:rPr lang="en-AU" dirty="0"/>
              <a:t>Introduction to resource </a:t>
            </a:r>
            <a:br>
              <a:rPr lang="en-AU" dirty="0"/>
            </a:br>
            <a:endParaRPr lang="en-AU" dirty="0"/>
          </a:p>
        </p:txBody>
      </p:sp>
    </p:spTree>
    <p:extLst>
      <p:ext uri="{BB962C8B-B14F-4D97-AF65-F5344CB8AC3E}">
        <p14:creationId xmlns:p14="http://schemas.microsoft.com/office/powerpoint/2010/main" val="335417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071-6538-4938-BEF6-4AB5D7BEE79A}"/>
              </a:ext>
            </a:extLst>
          </p:cNvPr>
          <p:cNvSpPr>
            <a:spLocks noGrp="1"/>
          </p:cNvSpPr>
          <p:nvPr>
            <p:ph idx="1"/>
          </p:nvPr>
        </p:nvSpPr>
        <p:spPr>
          <a:xfrm>
            <a:off x="194216" y="856012"/>
            <a:ext cx="8055703" cy="3674644"/>
          </a:xfrm>
        </p:spPr>
        <p:txBody>
          <a:bodyPr/>
          <a:lstStyle/>
          <a:p>
            <a:pPr marL="285750" indent="-285750">
              <a:lnSpc>
                <a:spcPct val="100000"/>
              </a:lnSpc>
              <a:buFont typeface="Arial" panose="020B0604020202020204" pitchFamily="34" charset="0"/>
              <a:buChar char="•"/>
            </a:pPr>
            <a:r>
              <a:rPr lang="en-AU" sz="1400" dirty="0"/>
              <a:t>Make a double-sided work of art. How might this work be displayed so that both sides can be viewed? </a:t>
            </a:r>
          </a:p>
          <a:p>
            <a:pPr marL="285750" indent="-285750">
              <a:lnSpc>
                <a:spcPct val="100000"/>
              </a:lnSpc>
              <a:buFont typeface="Arial" panose="020B0604020202020204" pitchFamily="34" charset="0"/>
              <a:buChar char="•"/>
            </a:pPr>
            <a:r>
              <a:rPr lang="en-AU" sz="1400" dirty="0"/>
              <a:t>Both </a:t>
            </a:r>
            <a:r>
              <a:rPr lang="en-AU" sz="1400" dirty="0" err="1"/>
              <a:t>Dušan</a:t>
            </a:r>
            <a:r>
              <a:rPr lang="en-AU" sz="1400" dirty="0"/>
              <a:t> and </a:t>
            </a:r>
            <a:r>
              <a:rPr lang="en-AU" sz="1400" dirty="0" err="1"/>
              <a:t>Voitre</a:t>
            </a:r>
            <a:r>
              <a:rPr lang="en-AU" sz="1400" dirty="0"/>
              <a:t> created a small number of works, drawing on paper and painting on wood panels from discarded furniture. Create a work of art on an item which is destined for landfill. </a:t>
            </a:r>
          </a:p>
          <a:p>
            <a:pPr marL="285750" indent="-285750">
              <a:lnSpc>
                <a:spcPct val="100000"/>
              </a:lnSpc>
              <a:buFont typeface="Arial" panose="020B0604020202020204" pitchFamily="34" charset="0"/>
              <a:buChar char="•"/>
            </a:pPr>
            <a:r>
              <a:rPr lang="en-AU" sz="1400" dirty="0" err="1"/>
              <a:t>Dušan</a:t>
            </a:r>
            <a:r>
              <a:rPr lang="en-AU" sz="1400" dirty="0"/>
              <a:t> and </a:t>
            </a:r>
            <a:r>
              <a:rPr lang="en-AU" sz="1400" dirty="0" err="1"/>
              <a:t>Voitre</a:t>
            </a:r>
            <a:r>
              <a:rPr lang="en-AU" sz="1400" dirty="0"/>
              <a:t> kept journals on their voyage to Australia. Create a work of art while on a journey somewhere. It might be while you travel to a place far away in a car or simply to school on a bus, train or tram or even while you walk to your destination. </a:t>
            </a:r>
          </a:p>
          <a:p>
            <a:pPr marL="285750" indent="-285750">
              <a:lnSpc>
                <a:spcPct val="100000"/>
              </a:lnSpc>
              <a:buFont typeface="Arial" panose="020B0604020202020204" pitchFamily="34" charset="0"/>
              <a:buChar char="•"/>
            </a:pPr>
            <a:r>
              <a:rPr lang="en-AU" sz="1400" dirty="0"/>
              <a:t>Recall a time where you travelled somewhere for the first time. Write a letter to someone about that journey. How did you feel, what did you see? What did you like most about this new place? </a:t>
            </a:r>
          </a:p>
          <a:p>
            <a:pPr marL="285750" indent="-285750">
              <a:lnSpc>
                <a:spcPct val="100000"/>
              </a:lnSpc>
              <a:buFont typeface="Arial" panose="020B0604020202020204" pitchFamily="34" charset="0"/>
              <a:buChar char="•"/>
            </a:pPr>
            <a:r>
              <a:rPr lang="en-AU" sz="1400" i="1" dirty="0"/>
              <a:t>Equator </a:t>
            </a:r>
            <a:r>
              <a:rPr lang="en-AU" sz="1400" dirty="0"/>
              <a:t>was to mark the occasion of crossing the equator. Think of an important event that has happened to you. Create a painting celebrating this event. </a:t>
            </a:r>
          </a:p>
          <a:p>
            <a:pPr marL="285750" indent="-285750">
              <a:lnSpc>
                <a:spcPct val="100000"/>
              </a:lnSpc>
              <a:buFont typeface="Arial" panose="020B0604020202020204" pitchFamily="34" charset="0"/>
              <a:buChar char="•"/>
            </a:pPr>
            <a:r>
              <a:rPr lang="en-AU" sz="1400" dirty="0"/>
              <a:t>Speak to someone in your community who has immigrated to Australia. Document their story and create a work of art which captures the essence of their experience with migration. With their permission you may like to record their story and use their voice as an audio component in your work that tells their story first hand.  </a:t>
            </a:r>
            <a:br>
              <a:rPr lang="en-AU" dirty="0"/>
            </a:br>
            <a:endParaRPr lang="en-AU" dirty="0"/>
          </a:p>
          <a:p>
            <a:endParaRPr lang="en-AU" dirty="0"/>
          </a:p>
        </p:txBody>
      </p:sp>
      <p:sp>
        <p:nvSpPr>
          <p:cNvPr id="3" name="Title 2">
            <a:extLst>
              <a:ext uri="{FF2B5EF4-FFF2-40B4-BE49-F238E27FC236}">
                <a16:creationId xmlns:a16="http://schemas.microsoft.com/office/drawing/2014/main" id="{88BF9796-2246-4E1C-A5D8-EB4B392CE3E2}"/>
              </a:ext>
            </a:extLst>
          </p:cNvPr>
          <p:cNvSpPr>
            <a:spLocks noGrp="1"/>
          </p:cNvSpPr>
          <p:nvPr>
            <p:ph type="title"/>
          </p:nvPr>
        </p:nvSpPr>
        <p:spPr/>
        <p:txBody>
          <a:bodyPr/>
          <a:lstStyle/>
          <a:p>
            <a:r>
              <a:rPr lang="en-AU" dirty="0"/>
              <a:t>Making</a:t>
            </a:r>
          </a:p>
        </p:txBody>
      </p:sp>
    </p:spTree>
    <p:extLst>
      <p:ext uri="{BB962C8B-B14F-4D97-AF65-F5344CB8AC3E}">
        <p14:creationId xmlns:p14="http://schemas.microsoft.com/office/powerpoint/2010/main" val="252287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E020BF-0111-4192-9DB3-92BD55402114}"/>
              </a:ext>
            </a:extLst>
          </p:cNvPr>
          <p:cNvSpPr>
            <a:spLocks noGrp="1"/>
          </p:cNvSpPr>
          <p:nvPr>
            <p:ph idx="1"/>
          </p:nvPr>
        </p:nvSpPr>
        <p:spPr>
          <a:xfrm>
            <a:off x="322924" y="805212"/>
            <a:ext cx="8353716" cy="2862548"/>
          </a:xfrm>
        </p:spPr>
        <p:txBody>
          <a:bodyPr/>
          <a:lstStyle/>
          <a:p>
            <a:pPr>
              <a:lnSpc>
                <a:spcPct val="100000"/>
              </a:lnSpc>
            </a:pPr>
            <a:r>
              <a:rPr lang="en-AU" sz="1400" dirty="0"/>
              <a:t>Under a Commonwealth Employment Scheme for migrants, </a:t>
            </a:r>
            <a:r>
              <a:rPr lang="en-AU" sz="1400" dirty="0" err="1"/>
              <a:t>Dušan</a:t>
            </a:r>
            <a:r>
              <a:rPr lang="en-AU" sz="1400" dirty="0"/>
              <a:t> and </a:t>
            </a:r>
            <a:r>
              <a:rPr lang="en-AU" sz="1400" dirty="0" err="1"/>
              <a:t>Voitre</a:t>
            </a:r>
            <a:r>
              <a:rPr lang="en-AU" sz="1400" dirty="0"/>
              <a:t> were first employed by the South Australian Railways at Islington located a short distance north of the city of Adelaide, while Vera and Helena (</a:t>
            </a:r>
            <a:r>
              <a:rPr lang="en-AU" sz="1400" dirty="0" err="1"/>
              <a:t>Dušan’s</a:t>
            </a:r>
            <a:r>
              <a:rPr lang="en-AU" sz="1400" dirty="0"/>
              <a:t> future wife who he met onboard the </a:t>
            </a:r>
            <a:r>
              <a:rPr lang="en-AU" sz="1400" i="1" dirty="0"/>
              <a:t>SS Charlton Sovereign) </a:t>
            </a:r>
            <a:r>
              <a:rPr lang="en-AU" sz="1400" dirty="0"/>
              <a:t>worked at the Royal Adelaide Hospital. The brothers soon found new employment at </a:t>
            </a:r>
            <a:r>
              <a:rPr lang="en-AU" sz="1400" dirty="0" err="1"/>
              <a:t>Sheppards</a:t>
            </a:r>
            <a:r>
              <a:rPr lang="en-AU" sz="1400" dirty="0"/>
              <a:t> Jewellers where they could both utilise their skills in engraving and stone setting which they had learnt in Prague, later starting their own jewellery business ‘Marko’ in Kent Town, South Australia. </a:t>
            </a:r>
          </a:p>
          <a:p>
            <a:pPr>
              <a:lnSpc>
                <a:spcPct val="100000"/>
              </a:lnSpc>
            </a:pPr>
            <a:r>
              <a:rPr lang="en-AU" sz="1400" dirty="0"/>
              <a:t>The brothers quickly took part in group exhibitions in Adelaide, stirring a wave of discussion and controversy. The early paintings, sculpture and drawings by </a:t>
            </a:r>
            <a:r>
              <a:rPr lang="en-AU" sz="1400" dirty="0" err="1"/>
              <a:t>Dušan</a:t>
            </a:r>
            <a:r>
              <a:rPr lang="en-AU" sz="1400" dirty="0"/>
              <a:t> and </a:t>
            </a:r>
            <a:r>
              <a:rPr lang="en-AU" sz="1400" dirty="0" err="1"/>
              <a:t>Voitre</a:t>
            </a:r>
            <a:r>
              <a:rPr lang="en-AU" sz="1400" dirty="0"/>
              <a:t> were incomprehensible to many. Their first exhibitions in Australia were not well received, and at times even censored. In one instance in 1949, </a:t>
            </a:r>
            <a:r>
              <a:rPr lang="en-AU" sz="1400" dirty="0" err="1"/>
              <a:t>Dušan’s</a:t>
            </a:r>
            <a:r>
              <a:rPr lang="en-AU" sz="1400" dirty="0"/>
              <a:t> double sided painting </a:t>
            </a:r>
            <a:r>
              <a:rPr lang="en-AU" sz="1400" i="1" dirty="0"/>
              <a:t>Equator and Perpetuum mobile </a:t>
            </a:r>
            <a:r>
              <a:rPr lang="en-AU" sz="1400" dirty="0"/>
              <a:t>was rejected on the grounds that it was obscene. For some, </a:t>
            </a:r>
            <a:r>
              <a:rPr lang="en-AU" sz="1400" dirty="0" err="1"/>
              <a:t>Dušan</a:t>
            </a:r>
            <a:r>
              <a:rPr lang="en-AU" sz="1400" dirty="0"/>
              <a:t> and </a:t>
            </a:r>
            <a:r>
              <a:rPr lang="en-AU" sz="1400" dirty="0" err="1"/>
              <a:t>Voitre’s</a:t>
            </a:r>
            <a:r>
              <a:rPr lang="en-AU" sz="1400" dirty="0"/>
              <a:t> disregard of formal conventions was frustrating and confusing, and their subject matter offensive and repulsive. </a:t>
            </a:r>
          </a:p>
        </p:txBody>
      </p:sp>
      <p:sp>
        <p:nvSpPr>
          <p:cNvPr id="3" name="Title 2">
            <a:extLst>
              <a:ext uri="{FF2B5EF4-FFF2-40B4-BE49-F238E27FC236}">
                <a16:creationId xmlns:a16="http://schemas.microsoft.com/office/drawing/2014/main" id="{310E2D0B-7FB9-4D64-A587-D99A1E60D4B9}"/>
              </a:ext>
            </a:extLst>
          </p:cNvPr>
          <p:cNvSpPr>
            <a:spLocks noGrp="1"/>
          </p:cNvSpPr>
          <p:nvPr>
            <p:ph type="title"/>
          </p:nvPr>
        </p:nvSpPr>
        <p:spPr>
          <a:xfrm>
            <a:off x="322924" y="291761"/>
            <a:ext cx="7744116" cy="968660"/>
          </a:xfrm>
        </p:spPr>
        <p:txBody>
          <a:bodyPr/>
          <a:lstStyle/>
          <a:p>
            <a:r>
              <a:rPr lang="en-AU" dirty="0"/>
              <a:t>Life in Australia: Surrealism, dreams, travel and the ocean </a:t>
            </a:r>
            <a:br>
              <a:rPr lang="en-AU" dirty="0"/>
            </a:br>
            <a:endParaRPr lang="en-AU" dirty="0"/>
          </a:p>
        </p:txBody>
      </p:sp>
      <p:pic>
        <p:nvPicPr>
          <p:cNvPr id="5" name="Picture 4" descr="A picture containing text&#10;&#10;Description automatically generated">
            <a:extLst>
              <a:ext uri="{FF2B5EF4-FFF2-40B4-BE49-F238E27FC236}">
                <a16:creationId xmlns:a16="http://schemas.microsoft.com/office/drawing/2014/main" id="{CEAD50CF-9B8A-4A24-94B8-BEDA421FE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31440" y="3749040"/>
            <a:ext cx="6309454" cy="2616366"/>
          </a:xfrm>
          <a:prstGeom prst="rect">
            <a:avLst/>
          </a:prstGeom>
        </p:spPr>
      </p:pic>
      <p:sp>
        <p:nvSpPr>
          <p:cNvPr id="6" name="Rectangle 5">
            <a:extLst>
              <a:ext uri="{FF2B5EF4-FFF2-40B4-BE49-F238E27FC236}">
                <a16:creationId xmlns:a16="http://schemas.microsoft.com/office/drawing/2014/main" id="{5E0A7336-4312-4BC1-9BAA-BB975BEFA7D6}"/>
              </a:ext>
            </a:extLst>
          </p:cNvPr>
          <p:cNvSpPr/>
          <p:nvPr/>
        </p:nvSpPr>
        <p:spPr>
          <a:xfrm>
            <a:off x="203200" y="4158179"/>
            <a:ext cx="2357120" cy="1384995"/>
          </a:xfrm>
          <a:prstGeom prst="rect">
            <a:avLst/>
          </a:prstGeom>
        </p:spPr>
        <p:txBody>
          <a:bodyPr wrap="square">
            <a:spAutoFit/>
          </a:bodyPr>
          <a:lstStyle/>
          <a:p>
            <a:r>
              <a:rPr lang="en-AU" sz="800" dirty="0" err="1">
                <a:solidFill>
                  <a:srgbClr val="262626"/>
                </a:solidFill>
                <a:latin typeface="Arial" panose="020B0604020202020204" pitchFamily="34" charset="0"/>
                <a:cs typeface="Arial" panose="020B0604020202020204" pitchFamily="34" charset="0"/>
              </a:rPr>
              <a:t>Dušan</a:t>
            </a:r>
            <a:r>
              <a:rPr lang="en-AU" sz="800" dirty="0">
                <a:solidFill>
                  <a:srgbClr val="262626"/>
                </a:solidFill>
                <a:latin typeface="Arial" panose="020B0604020202020204" pitchFamily="34" charset="0"/>
                <a:cs typeface="Arial" panose="020B0604020202020204" pitchFamily="34" charset="0"/>
              </a:rPr>
              <a:t> Marek, Australia, 1926 - 1993, Analysis of substance, 1952, Kings Cross, Sydney, oil on canvas, 36.5 x 88.2 cm; Purchased with the assistance of James Agapitos OAM and Ray Wilson OAM 2007 National Gallery of Australia, Art Gallery of South Australia, Adelaide.</a:t>
            </a:r>
          </a:p>
          <a:p>
            <a:br>
              <a:rPr lang="en-AU" dirty="0">
                <a:solidFill>
                  <a:srgbClr val="262626"/>
                </a:solidFill>
                <a:latin typeface="Open Sans"/>
              </a:rPr>
            </a:br>
            <a:endParaRPr lang="en-AU" dirty="0"/>
          </a:p>
        </p:txBody>
      </p:sp>
    </p:spTree>
    <p:extLst>
      <p:ext uri="{BB962C8B-B14F-4D97-AF65-F5344CB8AC3E}">
        <p14:creationId xmlns:p14="http://schemas.microsoft.com/office/powerpoint/2010/main" val="364113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5F9795-25D6-4980-BC34-7E2CB9913C6B}"/>
              </a:ext>
            </a:extLst>
          </p:cNvPr>
          <p:cNvSpPr>
            <a:spLocks noGrp="1"/>
          </p:cNvSpPr>
          <p:nvPr>
            <p:ph idx="1"/>
          </p:nvPr>
        </p:nvSpPr>
        <p:spPr>
          <a:xfrm>
            <a:off x="201004" y="1260421"/>
            <a:ext cx="3629316" cy="3674644"/>
          </a:xfrm>
        </p:spPr>
        <p:txBody>
          <a:bodyPr/>
          <a:lstStyle/>
          <a:p>
            <a:pPr>
              <a:lnSpc>
                <a:spcPct val="100000"/>
              </a:lnSpc>
            </a:pPr>
            <a:r>
              <a:rPr lang="en-AU" sz="1400" dirty="0"/>
              <a:t>Frustrated by the rejection and prejudice of his work, </a:t>
            </a:r>
            <a:r>
              <a:rPr lang="en-AU" sz="1400" dirty="0" err="1"/>
              <a:t>Dušan</a:t>
            </a:r>
            <a:r>
              <a:rPr lang="en-AU" sz="1400" dirty="0"/>
              <a:t> and his wide Helena moved to Tasmania for a short period in 1951 and then to Sydney. In 1953 </a:t>
            </a:r>
            <a:r>
              <a:rPr lang="en-AU" sz="1400" dirty="0" err="1"/>
              <a:t>Dušan</a:t>
            </a:r>
            <a:r>
              <a:rPr lang="en-AU" sz="1400" dirty="0"/>
              <a:t> held his first solo exhibition in Australia at the Mack Gallery in Sydney, featuring fifty works of art. It was a show that engaged all the senses, with visitors surrounded in an immersive surrealist environment, with six ticking clocks, a tinkling music box, velvet bejewelled flowers, web-like drapes and burning incense. The responses to his work in this exhibition were varied. In an article titled ‘Beware of reality’ published in the Mercury, it stated Sydney viewers have described the work as obscene, fascinating, repulsive and powerful.</a:t>
            </a:r>
          </a:p>
          <a:p>
            <a:endParaRPr lang="en-AU" dirty="0"/>
          </a:p>
        </p:txBody>
      </p:sp>
      <p:sp>
        <p:nvSpPr>
          <p:cNvPr id="3" name="Title 2">
            <a:extLst>
              <a:ext uri="{FF2B5EF4-FFF2-40B4-BE49-F238E27FC236}">
                <a16:creationId xmlns:a16="http://schemas.microsoft.com/office/drawing/2014/main" id="{2ECDB5BC-7851-413C-8A40-3979E008D51E}"/>
              </a:ext>
            </a:extLst>
          </p:cNvPr>
          <p:cNvSpPr>
            <a:spLocks noGrp="1"/>
          </p:cNvSpPr>
          <p:nvPr>
            <p:ph type="title"/>
          </p:nvPr>
        </p:nvSpPr>
        <p:spPr/>
        <p:txBody>
          <a:bodyPr/>
          <a:lstStyle/>
          <a:p>
            <a:r>
              <a:rPr lang="en-AU" i="1" dirty="0" err="1"/>
              <a:t>Dušan</a:t>
            </a:r>
            <a:r>
              <a:rPr lang="en-AU" i="1" dirty="0"/>
              <a:t> Marek </a:t>
            </a:r>
            <a:endParaRPr lang="en-AU" dirty="0"/>
          </a:p>
        </p:txBody>
      </p:sp>
      <p:sp>
        <p:nvSpPr>
          <p:cNvPr id="4" name="Rectangle 3">
            <a:extLst>
              <a:ext uri="{FF2B5EF4-FFF2-40B4-BE49-F238E27FC236}">
                <a16:creationId xmlns:a16="http://schemas.microsoft.com/office/drawing/2014/main" id="{39185B13-D1A2-4FEA-A6BD-540248F2A701}"/>
              </a:ext>
            </a:extLst>
          </p:cNvPr>
          <p:cNvSpPr/>
          <p:nvPr/>
        </p:nvSpPr>
        <p:spPr>
          <a:xfrm>
            <a:off x="4602480" y="5447437"/>
            <a:ext cx="3952240" cy="461665"/>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Dušan</a:t>
            </a:r>
            <a:r>
              <a:rPr lang="en-AU" sz="800" dirty="0">
                <a:latin typeface="Arial" panose="020B0604020202020204" pitchFamily="34" charset="0"/>
                <a:cs typeface="Arial" panose="020B0604020202020204" pitchFamily="34" charset="0"/>
              </a:rPr>
              <a:t> Marek, Australia, 7 /03/1926 - 1993, </a:t>
            </a:r>
            <a:r>
              <a:rPr lang="en-AU" sz="800" i="1" dirty="0">
                <a:latin typeface="Arial" panose="020B0604020202020204" pitchFamily="34" charset="0"/>
                <a:cs typeface="Arial" panose="020B0604020202020204" pitchFamily="34" charset="0"/>
              </a:rPr>
              <a:t>Untitled (Surreal landscape)</a:t>
            </a:r>
            <a:r>
              <a:rPr lang="en-AU" sz="800" dirty="0">
                <a:latin typeface="Arial" panose="020B0604020202020204" pitchFamily="34" charset="0"/>
                <a:cs typeface="Arial" panose="020B0604020202020204" pitchFamily="34" charset="0"/>
              </a:rPr>
              <a:t>, 1974, Hobart, pen &amp; ink on paper, 29.8 x 23.0 cm (sheet); Gift of Helena Marek 1996, Art Gallery of South Australia, Adelaide, © Art Gallery of New South Wales.</a:t>
            </a:r>
          </a:p>
        </p:txBody>
      </p:sp>
      <p:pic>
        <p:nvPicPr>
          <p:cNvPr id="6" name="Picture 5" descr="A picture containing text&#10;&#10;Description automatically generated">
            <a:extLst>
              <a:ext uri="{FF2B5EF4-FFF2-40B4-BE49-F238E27FC236}">
                <a16:creationId xmlns:a16="http://schemas.microsoft.com/office/drawing/2014/main" id="{F021938D-254D-483B-A121-47C7149FC999}"/>
              </a:ext>
            </a:extLst>
          </p:cNvPr>
          <p:cNvPicPr>
            <a:picLocks noChangeAspect="1"/>
          </p:cNvPicPr>
          <p:nvPr/>
        </p:nvPicPr>
        <p:blipFill>
          <a:blip r:embed="rId2"/>
          <a:stretch>
            <a:fillRect/>
          </a:stretch>
        </p:blipFill>
        <p:spPr>
          <a:xfrm>
            <a:off x="4759325" y="606158"/>
            <a:ext cx="3561715" cy="4595761"/>
          </a:xfrm>
          <a:prstGeom prst="rect">
            <a:avLst/>
          </a:prstGeom>
        </p:spPr>
      </p:pic>
    </p:spTree>
    <p:extLst>
      <p:ext uri="{BB962C8B-B14F-4D97-AF65-F5344CB8AC3E}">
        <p14:creationId xmlns:p14="http://schemas.microsoft.com/office/powerpoint/2010/main" val="1723554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8B0E8-722B-44F9-8FDB-621BEE6825EA}"/>
              </a:ext>
            </a:extLst>
          </p:cNvPr>
          <p:cNvSpPr>
            <a:spLocks noGrp="1"/>
          </p:cNvSpPr>
          <p:nvPr>
            <p:ph idx="1"/>
          </p:nvPr>
        </p:nvSpPr>
        <p:spPr>
          <a:xfrm>
            <a:off x="322924" y="1150652"/>
            <a:ext cx="3669956" cy="3674644"/>
          </a:xfrm>
        </p:spPr>
        <p:txBody>
          <a:bodyPr/>
          <a:lstStyle/>
          <a:p>
            <a:pPr>
              <a:lnSpc>
                <a:spcPct val="100000"/>
              </a:lnSpc>
            </a:pPr>
            <a:r>
              <a:rPr lang="en-AU" sz="1400" dirty="0"/>
              <a:t>While in Sydney </a:t>
            </a:r>
            <a:r>
              <a:rPr lang="en-AU" sz="1400" dirty="0" err="1"/>
              <a:t>Dušan</a:t>
            </a:r>
            <a:r>
              <a:rPr lang="en-AU" sz="1400" dirty="0"/>
              <a:t> purchased a 16mm camera and produced two films, </a:t>
            </a:r>
            <a:r>
              <a:rPr lang="en-AU" sz="1400" i="1" dirty="0"/>
              <a:t>Light of the Darkness </a:t>
            </a:r>
            <a:r>
              <a:rPr lang="en-AU" sz="1400" dirty="0"/>
              <a:t>and</a:t>
            </a:r>
            <a:r>
              <a:rPr lang="en-AU" sz="1400" i="1" dirty="0"/>
              <a:t> Fisherman’s Holiday. </a:t>
            </a:r>
            <a:r>
              <a:rPr lang="en-AU" sz="1400" dirty="0"/>
              <a:t>He continued to produce drawings and paintings that referenced his voyage experience and personal philosophy. In 1954 </a:t>
            </a:r>
            <a:r>
              <a:rPr lang="en-AU" sz="1400" dirty="0" err="1"/>
              <a:t>Dušan</a:t>
            </a:r>
            <a:r>
              <a:rPr lang="en-AU" sz="1400" dirty="0"/>
              <a:t> and Helena moved to New Guinea where </a:t>
            </a:r>
            <a:r>
              <a:rPr lang="en-AU" sz="1400" dirty="0" err="1"/>
              <a:t>Dušan</a:t>
            </a:r>
            <a:r>
              <a:rPr lang="en-AU" sz="1400" dirty="0"/>
              <a:t> was employed as a photographer, later working on plantations in </a:t>
            </a:r>
            <a:r>
              <a:rPr lang="en-AU" sz="1400" dirty="0" err="1"/>
              <a:t>Rabaul</a:t>
            </a:r>
            <a:r>
              <a:rPr lang="en-AU" sz="1400" dirty="0"/>
              <a:t> before accepting a role as an engineer on boats that transported copra (dried or roasted coconut). While in New Guinea </a:t>
            </a:r>
            <a:r>
              <a:rPr lang="en-AU" sz="1400" dirty="0" err="1"/>
              <a:t>Dušan</a:t>
            </a:r>
            <a:r>
              <a:rPr lang="en-AU" sz="1400" dirty="0"/>
              <a:t> produced paintings and several films in addition to making film recordings of the local environment and people. </a:t>
            </a:r>
            <a:r>
              <a:rPr lang="en-AU" sz="1400" dirty="0" err="1"/>
              <a:t>Dušan</a:t>
            </a:r>
            <a:r>
              <a:rPr lang="en-AU" sz="1400" dirty="0"/>
              <a:t> also created several pen-and ink drawings and a series of lino blocks, which he printed on a textile and used to illustrate his unfinished book of poems </a:t>
            </a:r>
            <a:r>
              <a:rPr lang="en-AU" sz="1400" i="1" dirty="0" err="1"/>
              <a:t>Jelajou</a:t>
            </a:r>
            <a:r>
              <a:rPr lang="en-AU" sz="1400" i="1" dirty="0"/>
              <a:t>. </a:t>
            </a:r>
            <a:endParaRPr lang="en-AU" sz="1400" dirty="0"/>
          </a:p>
          <a:p>
            <a:endParaRPr lang="en-AU" dirty="0"/>
          </a:p>
        </p:txBody>
      </p:sp>
      <p:sp>
        <p:nvSpPr>
          <p:cNvPr id="3" name="Title 2">
            <a:extLst>
              <a:ext uri="{FF2B5EF4-FFF2-40B4-BE49-F238E27FC236}">
                <a16:creationId xmlns:a16="http://schemas.microsoft.com/office/drawing/2014/main" id="{6CA19E29-9EA1-4FD4-9758-B58A7651323D}"/>
              </a:ext>
            </a:extLst>
          </p:cNvPr>
          <p:cNvSpPr>
            <a:spLocks noGrp="1"/>
          </p:cNvSpPr>
          <p:nvPr>
            <p:ph type="title"/>
          </p:nvPr>
        </p:nvSpPr>
        <p:spPr/>
        <p:txBody>
          <a:bodyPr/>
          <a:lstStyle/>
          <a:p>
            <a:r>
              <a:rPr lang="en-AU" i="1" dirty="0" err="1"/>
              <a:t>Dušan</a:t>
            </a:r>
            <a:r>
              <a:rPr lang="en-AU" i="1" dirty="0"/>
              <a:t> Marek </a:t>
            </a:r>
            <a:endParaRPr lang="en-AU" dirty="0"/>
          </a:p>
        </p:txBody>
      </p:sp>
      <p:sp>
        <p:nvSpPr>
          <p:cNvPr id="4" name="Rectangle 3">
            <a:extLst>
              <a:ext uri="{FF2B5EF4-FFF2-40B4-BE49-F238E27FC236}">
                <a16:creationId xmlns:a16="http://schemas.microsoft.com/office/drawing/2014/main" id="{A7FAA2F2-1E8D-4D23-A745-F32C75CD29AB}"/>
              </a:ext>
            </a:extLst>
          </p:cNvPr>
          <p:cNvSpPr/>
          <p:nvPr/>
        </p:nvSpPr>
        <p:spPr>
          <a:xfrm>
            <a:off x="4358640" y="5222300"/>
            <a:ext cx="4551680" cy="1138773"/>
          </a:xfrm>
          <a:prstGeom prst="rect">
            <a:avLst/>
          </a:prstGeom>
        </p:spPr>
        <p:txBody>
          <a:bodyPr wrap="square">
            <a:spAutoFit/>
          </a:bodyPr>
          <a:lstStyle/>
          <a:p>
            <a:r>
              <a:rPr lang="en-AU" sz="800" dirty="0" err="1">
                <a:solidFill>
                  <a:srgbClr val="000000"/>
                </a:solidFill>
                <a:latin typeface="Arial" panose="020B0604020202020204" pitchFamily="34" charset="0"/>
                <a:cs typeface="Arial" panose="020B0604020202020204" pitchFamily="34" charset="0"/>
              </a:rPr>
              <a:t>Dušan</a:t>
            </a:r>
            <a:r>
              <a:rPr lang="en-AU" sz="800" dirty="0">
                <a:solidFill>
                  <a:srgbClr val="000000"/>
                </a:solidFill>
                <a:latin typeface="Arial" panose="020B0604020202020204" pitchFamily="34" charset="0"/>
                <a:cs typeface="Arial" panose="020B0604020202020204" pitchFamily="34" charset="0"/>
              </a:rPr>
              <a:t> Marek, Australia, 7 /03/1926 - 1993, </a:t>
            </a:r>
            <a:r>
              <a:rPr lang="en-AU" sz="800" i="1" dirty="0">
                <a:solidFill>
                  <a:srgbClr val="000000"/>
                </a:solidFill>
                <a:latin typeface="Arial" panose="020B0604020202020204" pitchFamily="34" charset="0"/>
                <a:cs typeface="Arial" panose="020B0604020202020204" pitchFamily="34" charset="0"/>
              </a:rPr>
              <a:t>Untitled (abstract composition with swirling forms)</a:t>
            </a:r>
            <a:r>
              <a:rPr lang="en-AU" sz="800" dirty="0">
                <a:solidFill>
                  <a:srgbClr val="000000"/>
                </a:solidFill>
                <a:latin typeface="Arial" panose="020B0604020202020204" pitchFamily="34" charset="0"/>
                <a:cs typeface="Arial" panose="020B0604020202020204" pitchFamily="34" charset="0"/>
              </a:rPr>
              <a:t>, 1960s-80s, Adelaide, Sydney, Hobart or Canberra, pen &amp; ink on paper, 12.5 x 17.7 cm (sight); Gift of John Phillips through the Art Gallery of South Australia Foundation 2019, Art Gallery of South Australia, Adelaide, © Art Gallery of New South Wales, photo: Stewart Adams.</a:t>
            </a:r>
          </a:p>
          <a:p>
            <a:br>
              <a:rPr lang="en-AU" dirty="0">
                <a:solidFill>
                  <a:srgbClr val="000000"/>
                </a:solidFill>
                <a:latin typeface="Neutral 3"/>
              </a:rPr>
            </a:br>
            <a:endParaRPr lang="en-AU" dirty="0"/>
          </a:p>
        </p:txBody>
      </p:sp>
      <p:pic>
        <p:nvPicPr>
          <p:cNvPr id="6" name="Picture 5" descr="A picture containing text, linedrawing&#10;&#10;Description automatically generated">
            <a:extLst>
              <a:ext uri="{FF2B5EF4-FFF2-40B4-BE49-F238E27FC236}">
                <a16:creationId xmlns:a16="http://schemas.microsoft.com/office/drawing/2014/main" id="{D816ECE9-CF69-4628-844A-C2E372C7FB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6862" y="1691823"/>
            <a:ext cx="4463458" cy="3133473"/>
          </a:xfrm>
          <a:prstGeom prst="rect">
            <a:avLst/>
          </a:prstGeom>
        </p:spPr>
      </p:pic>
    </p:spTree>
    <p:extLst>
      <p:ext uri="{BB962C8B-B14F-4D97-AF65-F5344CB8AC3E}">
        <p14:creationId xmlns:p14="http://schemas.microsoft.com/office/powerpoint/2010/main" val="213106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A3B246-EFAB-4228-A40D-B6AF8F6FA55B}"/>
              </a:ext>
            </a:extLst>
          </p:cNvPr>
          <p:cNvSpPr>
            <a:spLocks noGrp="1"/>
          </p:cNvSpPr>
          <p:nvPr>
            <p:ph idx="1"/>
          </p:nvPr>
        </p:nvSpPr>
        <p:spPr>
          <a:xfrm>
            <a:off x="194217" y="1260421"/>
            <a:ext cx="3940903" cy="3674644"/>
          </a:xfrm>
        </p:spPr>
        <p:txBody>
          <a:bodyPr/>
          <a:lstStyle/>
          <a:p>
            <a:pPr>
              <a:lnSpc>
                <a:spcPct val="100000"/>
              </a:lnSpc>
            </a:pPr>
            <a:r>
              <a:rPr lang="en-AU" sz="1400" dirty="0" err="1"/>
              <a:t>Voitre</a:t>
            </a:r>
            <a:r>
              <a:rPr lang="en-AU" sz="1400" dirty="0"/>
              <a:t> and Vera continued to live in Adelaide until 1956 when they joined the South Australian Lighthouse service and moved to Kangaroo Island with their two young children. They were stationed at three different lighthouse locations in South Australia: Cape du </a:t>
            </a:r>
            <a:r>
              <a:rPr lang="en-AU" sz="1400" dirty="0" err="1"/>
              <a:t>Couedic</a:t>
            </a:r>
            <a:r>
              <a:rPr lang="en-AU" sz="1400" dirty="0"/>
              <a:t> on Kangaroo Island; </a:t>
            </a:r>
            <a:r>
              <a:rPr lang="en-AU" sz="1400" dirty="0" err="1"/>
              <a:t>Troubridge</a:t>
            </a:r>
            <a:r>
              <a:rPr lang="en-AU" sz="1400" dirty="0"/>
              <a:t> Island, near Edithburgh on the Yorke Peninsula; and Cape Willoughby, Kangaroo Island. Both </a:t>
            </a:r>
            <a:r>
              <a:rPr lang="en-AU" sz="1400" dirty="0" err="1"/>
              <a:t>Voitre</a:t>
            </a:r>
            <a:r>
              <a:rPr lang="en-AU" sz="1400" dirty="0"/>
              <a:t> and Vera had dreamt of living as lighthouse keepers since they were in Prague and according to Vera in her unpublished memoir </a:t>
            </a:r>
            <a:r>
              <a:rPr lang="en-AU" sz="1400" i="1" dirty="0"/>
              <a:t>About my Husband</a:t>
            </a:r>
            <a:r>
              <a:rPr lang="en-AU" sz="1400" dirty="0"/>
              <a:t>: ‘For </a:t>
            </a:r>
            <a:r>
              <a:rPr lang="en-AU" sz="1400" dirty="0" err="1"/>
              <a:t>Voitre</a:t>
            </a:r>
            <a:r>
              <a:rPr lang="en-AU" sz="1400" dirty="0"/>
              <a:t> being a lighthouse keeper meant a true bonding with Australian nature’. </a:t>
            </a:r>
          </a:p>
        </p:txBody>
      </p:sp>
      <p:sp>
        <p:nvSpPr>
          <p:cNvPr id="3" name="Title 2">
            <a:extLst>
              <a:ext uri="{FF2B5EF4-FFF2-40B4-BE49-F238E27FC236}">
                <a16:creationId xmlns:a16="http://schemas.microsoft.com/office/drawing/2014/main" id="{CE1E35BC-985A-4F70-B802-9BD495946418}"/>
              </a:ext>
            </a:extLst>
          </p:cNvPr>
          <p:cNvSpPr>
            <a:spLocks noGrp="1"/>
          </p:cNvSpPr>
          <p:nvPr>
            <p:ph type="title"/>
          </p:nvPr>
        </p:nvSpPr>
        <p:spPr/>
        <p:txBody>
          <a:bodyPr/>
          <a:lstStyle/>
          <a:p>
            <a:r>
              <a:rPr lang="en-AU" i="1" dirty="0" err="1"/>
              <a:t>Voitre</a:t>
            </a:r>
            <a:r>
              <a:rPr lang="en-AU" i="1" dirty="0"/>
              <a:t> Marek </a:t>
            </a:r>
            <a:endParaRPr lang="en-AU" dirty="0"/>
          </a:p>
        </p:txBody>
      </p:sp>
      <p:sp>
        <p:nvSpPr>
          <p:cNvPr id="4" name="Rectangle 3">
            <a:extLst>
              <a:ext uri="{FF2B5EF4-FFF2-40B4-BE49-F238E27FC236}">
                <a16:creationId xmlns:a16="http://schemas.microsoft.com/office/drawing/2014/main" id="{2B23E003-6651-4703-B926-72BCD8ABE9E7}"/>
              </a:ext>
            </a:extLst>
          </p:cNvPr>
          <p:cNvSpPr/>
          <p:nvPr/>
        </p:nvSpPr>
        <p:spPr>
          <a:xfrm>
            <a:off x="4917440" y="5596116"/>
            <a:ext cx="3474720" cy="1261884"/>
          </a:xfrm>
          <a:prstGeom prst="rect">
            <a:avLst/>
          </a:prstGeom>
        </p:spPr>
        <p:txBody>
          <a:bodyPr wrap="square">
            <a:spAutoFit/>
          </a:bodyPr>
          <a:lstStyle/>
          <a:p>
            <a:r>
              <a:rPr lang="en-AU" sz="800" dirty="0" err="1">
                <a:solidFill>
                  <a:srgbClr val="000000"/>
                </a:solidFill>
                <a:latin typeface="Arial" panose="020B0604020202020204" pitchFamily="34" charset="0"/>
                <a:cs typeface="Arial" panose="020B0604020202020204" pitchFamily="34" charset="0"/>
              </a:rPr>
              <a:t>Voitre</a:t>
            </a:r>
            <a:r>
              <a:rPr lang="en-AU" sz="800" dirty="0">
                <a:solidFill>
                  <a:srgbClr val="000000"/>
                </a:solidFill>
                <a:latin typeface="Arial" panose="020B0604020202020204" pitchFamily="34" charset="0"/>
                <a:cs typeface="Arial" panose="020B0604020202020204" pitchFamily="34" charset="0"/>
              </a:rPr>
              <a:t> Marek, Australia, 1919 - 1999, </a:t>
            </a:r>
            <a:r>
              <a:rPr lang="en-AU" sz="800" i="1" dirty="0">
                <a:solidFill>
                  <a:srgbClr val="000000"/>
                </a:solidFill>
                <a:latin typeface="Arial" panose="020B0604020202020204" pitchFamily="34" charset="0"/>
                <a:cs typeface="Arial" panose="020B0604020202020204" pitchFamily="34" charset="0"/>
              </a:rPr>
              <a:t>My little Olga (A </a:t>
            </a:r>
            <a:r>
              <a:rPr lang="en-AU" sz="800" i="1" dirty="0" err="1">
                <a:solidFill>
                  <a:srgbClr val="000000"/>
                </a:solidFill>
                <a:latin typeface="Arial" panose="020B0604020202020204" pitchFamily="34" charset="0"/>
                <a:cs typeface="Arial" panose="020B0604020202020204" pitchFamily="34" charset="0"/>
              </a:rPr>
              <a:t>má</a:t>
            </a:r>
            <a:r>
              <a:rPr lang="en-AU" sz="800" i="1" dirty="0">
                <a:solidFill>
                  <a:srgbClr val="000000"/>
                </a:solidFill>
                <a:latin typeface="Arial" panose="020B0604020202020204" pitchFamily="34" charset="0"/>
                <a:cs typeface="Arial" panose="020B0604020202020204" pitchFamily="34" charset="0"/>
              </a:rPr>
              <a:t> </a:t>
            </a:r>
            <a:r>
              <a:rPr lang="en-AU" sz="800" i="1" dirty="0" err="1">
                <a:solidFill>
                  <a:srgbClr val="000000"/>
                </a:solidFill>
                <a:latin typeface="Arial" panose="020B0604020202020204" pitchFamily="34" charset="0"/>
                <a:cs typeface="Arial" panose="020B0604020202020204" pitchFamily="34" charset="0"/>
              </a:rPr>
              <a:t>olinka</a:t>
            </a:r>
            <a:r>
              <a:rPr lang="en-AU" sz="800" i="1" dirty="0">
                <a:solidFill>
                  <a:srgbClr val="000000"/>
                </a:solidFill>
                <a:latin typeface="Arial" panose="020B0604020202020204" pitchFamily="34" charset="0"/>
                <a:cs typeface="Arial" panose="020B0604020202020204" pitchFamily="34" charset="0"/>
              </a:rPr>
              <a:t>)</a:t>
            </a:r>
            <a:r>
              <a:rPr lang="en-AU" sz="800" dirty="0">
                <a:solidFill>
                  <a:srgbClr val="000000"/>
                </a:solidFill>
                <a:latin typeface="Arial" panose="020B0604020202020204" pitchFamily="34" charset="0"/>
                <a:cs typeface="Arial" panose="020B0604020202020204" pitchFamily="34" charset="0"/>
              </a:rPr>
              <a:t>, 1952, Adelaide, pen and ink on photographic paper, 20.1 x 12.5 cm; Gift of the Marek and Sankey families through the Art Gallery of South Australia Foundation 2020, Art Gallery of South Australia, Art Gallery of South Australia, Adelaide, © Estate of </a:t>
            </a:r>
            <a:r>
              <a:rPr lang="en-AU" sz="800" dirty="0" err="1">
                <a:solidFill>
                  <a:srgbClr val="000000"/>
                </a:solidFill>
                <a:latin typeface="Arial" panose="020B0604020202020204" pitchFamily="34" charset="0"/>
                <a:cs typeface="Arial" panose="020B0604020202020204" pitchFamily="34" charset="0"/>
              </a:rPr>
              <a:t>Voitre</a:t>
            </a:r>
            <a:r>
              <a:rPr lang="en-AU" sz="800" dirty="0">
                <a:solidFill>
                  <a:srgbClr val="000000"/>
                </a:solidFill>
                <a:latin typeface="Arial" panose="020B0604020202020204" pitchFamily="34" charset="0"/>
                <a:cs typeface="Arial" panose="020B0604020202020204" pitchFamily="34" charset="0"/>
              </a:rPr>
              <a:t> Marek.</a:t>
            </a:r>
          </a:p>
          <a:p>
            <a:br>
              <a:rPr lang="en-AU" dirty="0">
                <a:solidFill>
                  <a:srgbClr val="000000"/>
                </a:solidFill>
                <a:latin typeface="Neutral 3"/>
              </a:rPr>
            </a:br>
            <a:endParaRPr lang="en-AU" dirty="0"/>
          </a:p>
        </p:txBody>
      </p:sp>
      <p:pic>
        <p:nvPicPr>
          <p:cNvPr id="6" name="Picture 5" descr="Diagram&#10;&#10;Description automatically generated">
            <a:extLst>
              <a:ext uri="{FF2B5EF4-FFF2-40B4-BE49-F238E27FC236}">
                <a16:creationId xmlns:a16="http://schemas.microsoft.com/office/drawing/2014/main" id="{CBA022F0-8AB4-4346-ACFD-307643B39B6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59680" y="376279"/>
            <a:ext cx="3190241" cy="5097297"/>
          </a:xfrm>
          <a:prstGeom prst="rect">
            <a:avLst/>
          </a:prstGeom>
        </p:spPr>
      </p:pic>
    </p:spTree>
    <p:extLst>
      <p:ext uri="{BB962C8B-B14F-4D97-AF65-F5344CB8AC3E}">
        <p14:creationId xmlns:p14="http://schemas.microsoft.com/office/powerpoint/2010/main" val="319360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6F2056-3AC4-4078-A36B-259D53B9A443}"/>
              </a:ext>
            </a:extLst>
          </p:cNvPr>
          <p:cNvSpPr>
            <a:spLocks noGrp="1"/>
          </p:cNvSpPr>
          <p:nvPr>
            <p:ph idx="1"/>
          </p:nvPr>
        </p:nvSpPr>
        <p:spPr>
          <a:xfrm>
            <a:off x="194217" y="1099852"/>
            <a:ext cx="3371943" cy="3674644"/>
          </a:xfrm>
        </p:spPr>
        <p:txBody>
          <a:bodyPr/>
          <a:lstStyle/>
          <a:p>
            <a:pPr>
              <a:lnSpc>
                <a:spcPct val="100000"/>
              </a:lnSpc>
            </a:pPr>
            <a:r>
              <a:rPr lang="en-AU" sz="1400" dirty="0"/>
              <a:t>While a lighthouse keeper, </a:t>
            </a:r>
            <a:r>
              <a:rPr lang="en-AU" sz="1400" dirty="0" err="1"/>
              <a:t>Voitre</a:t>
            </a:r>
            <a:r>
              <a:rPr lang="en-AU" sz="1400" dirty="0"/>
              <a:t> continued to produce pen-and-ink drawings in a surrealist style with references to his growing faith, as well as creating busts of family and friends. Together </a:t>
            </a:r>
            <a:r>
              <a:rPr lang="en-AU" sz="1400" dirty="0" err="1"/>
              <a:t>Voitre</a:t>
            </a:r>
            <a:r>
              <a:rPr lang="en-AU" sz="1400" dirty="0"/>
              <a:t> and Vera also produced a puppet theatre and marionettes. Believing that their children may benefit from living in more conventional surroundings, </a:t>
            </a:r>
            <a:r>
              <a:rPr lang="en-AU" sz="1400" dirty="0" err="1"/>
              <a:t>Voitre</a:t>
            </a:r>
            <a:r>
              <a:rPr lang="en-AU" sz="1400" dirty="0"/>
              <a:t> and Vera decided to return to Adelaide in 1958. From the early 1960s </a:t>
            </a:r>
            <a:r>
              <a:rPr lang="en-AU" sz="1400" dirty="0" err="1"/>
              <a:t>Voitre</a:t>
            </a:r>
            <a:r>
              <a:rPr lang="en-AU" sz="1400" dirty="0"/>
              <a:t> decided to concentrate solely on his sculpture where he made works on commission for private individuals, churches and schools across Australia. </a:t>
            </a:r>
          </a:p>
        </p:txBody>
      </p:sp>
      <p:sp>
        <p:nvSpPr>
          <p:cNvPr id="3" name="Title 2">
            <a:extLst>
              <a:ext uri="{FF2B5EF4-FFF2-40B4-BE49-F238E27FC236}">
                <a16:creationId xmlns:a16="http://schemas.microsoft.com/office/drawing/2014/main" id="{DFFBA446-46F7-4E37-9B08-B172086EB9C8}"/>
              </a:ext>
            </a:extLst>
          </p:cNvPr>
          <p:cNvSpPr>
            <a:spLocks noGrp="1"/>
          </p:cNvSpPr>
          <p:nvPr>
            <p:ph type="title"/>
          </p:nvPr>
        </p:nvSpPr>
        <p:spPr/>
        <p:txBody>
          <a:bodyPr/>
          <a:lstStyle/>
          <a:p>
            <a:r>
              <a:rPr lang="en-AU" i="1" dirty="0" err="1"/>
              <a:t>Voitre</a:t>
            </a:r>
            <a:r>
              <a:rPr lang="en-AU" i="1" dirty="0"/>
              <a:t> Marek </a:t>
            </a:r>
            <a:endParaRPr lang="en-AU" dirty="0"/>
          </a:p>
        </p:txBody>
      </p:sp>
      <p:sp>
        <p:nvSpPr>
          <p:cNvPr id="4" name="Rectangle 3">
            <a:extLst>
              <a:ext uri="{FF2B5EF4-FFF2-40B4-BE49-F238E27FC236}">
                <a16:creationId xmlns:a16="http://schemas.microsoft.com/office/drawing/2014/main" id="{7D454669-AF6A-4C14-B20B-5D06930F5FCE}"/>
              </a:ext>
            </a:extLst>
          </p:cNvPr>
          <p:cNvSpPr/>
          <p:nvPr/>
        </p:nvSpPr>
        <p:spPr>
          <a:xfrm>
            <a:off x="4399280" y="5014298"/>
            <a:ext cx="4053840" cy="584775"/>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 Australia, 1919 - 1999, </a:t>
            </a:r>
            <a:r>
              <a:rPr lang="en-AU" sz="800" i="1" dirty="0">
                <a:latin typeface="Arial" panose="020B0604020202020204" pitchFamily="34" charset="0"/>
                <a:cs typeface="Arial" panose="020B0604020202020204" pitchFamily="34" charset="0"/>
              </a:rPr>
              <a:t>Untitled</a:t>
            </a:r>
            <a:r>
              <a:rPr lang="en-AU" sz="800" dirty="0">
                <a:latin typeface="Arial" panose="020B0604020202020204" pitchFamily="34" charset="0"/>
                <a:cs typeface="Arial" panose="020B0604020202020204" pitchFamily="34" charset="0"/>
              </a:rPr>
              <a:t>, 1960, Adelaide, pen and ink on card, 25.0 x 31.5 cm (sheet); Gift of the Marek and Sankey families through the Art Gallery of South Australia Foundation 2020, Art Gallery of South Australia, Art Gallery of South Australia, Adelaide, © Estate of </a:t>
            </a:r>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a:t>
            </a:r>
          </a:p>
        </p:txBody>
      </p:sp>
      <p:pic>
        <p:nvPicPr>
          <p:cNvPr id="6" name="Picture 5" descr="Diagram&#10;&#10;Description automatically generated">
            <a:extLst>
              <a:ext uri="{FF2B5EF4-FFF2-40B4-BE49-F238E27FC236}">
                <a16:creationId xmlns:a16="http://schemas.microsoft.com/office/drawing/2014/main" id="{33D1407A-8724-4ADC-B860-2A4766197B7A}"/>
              </a:ext>
            </a:extLst>
          </p:cNvPr>
          <p:cNvPicPr>
            <a:picLocks noChangeAspect="1"/>
          </p:cNvPicPr>
          <p:nvPr/>
        </p:nvPicPr>
        <p:blipFill>
          <a:blip r:embed="rId2"/>
          <a:stretch>
            <a:fillRect/>
          </a:stretch>
        </p:blipFill>
        <p:spPr>
          <a:xfrm>
            <a:off x="4155440" y="1283901"/>
            <a:ext cx="4376922" cy="3490595"/>
          </a:xfrm>
          <a:prstGeom prst="rect">
            <a:avLst/>
          </a:prstGeom>
        </p:spPr>
      </p:pic>
    </p:spTree>
    <p:extLst>
      <p:ext uri="{BB962C8B-B14F-4D97-AF65-F5344CB8AC3E}">
        <p14:creationId xmlns:p14="http://schemas.microsoft.com/office/powerpoint/2010/main" val="45538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0BEBA0-B5C7-4475-A921-19938D293F81}"/>
              </a:ext>
            </a:extLst>
          </p:cNvPr>
          <p:cNvSpPr>
            <a:spLocks noGrp="1"/>
          </p:cNvSpPr>
          <p:nvPr>
            <p:ph idx="1"/>
          </p:nvPr>
        </p:nvSpPr>
        <p:spPr>
          <a:xfrm>
            <a:off x="322924" y="1262993"/>
            <a:ext cx="4238916" cy="3674644"/>
          </a:xfrm>
        </p:spPr>
        <p:txBody>
          <a:bodyPr/>
          <a:lstStyle/>
          <a:p>
            <a:pPr>
              <a:lnSpc>
                <a:spcPct val="100000"/>
              </a:lnSpc>
            </a:pPr>
            <a:r>
              <a:rPr lang="en-AU" sz="1400" i="1" dirty="0"/>
              <a:t>On the beach</a:t>
            </a:r>
            <a:r>
              <a:rPr lang="en-AU" sz="1400" dirty="0"/>
              <a:t>, 1949, one of the first paintings </a:t>
            </a:r>
            <a:r>
              <a:rPr lang="en-AU" sz="1400" dirty="0" err="1"/>
              <a:t>Dušan</a:t>
            </a:r>
            <a:r>
              <a:rPr lang="en-AU" sz="1400" dirty="0"/>
              <a:t> created in Australia, summons multiple subconscious and poetic associations. He presents a series of organic shapes – suggestive of clouds, shells, human limbs and muscular tissue – freely occupying open space and even inhabiting the surface of the outer frame. When considering the words of curator Daniel Thomas, who observed how, during </a:t>
            </a:r>
            <a:r>
              <a:rPr lang="en-AU" sz="1400" dirty="0" err="1"/>
              <a:t>Dušan’s</a:t>
            </a:r>
            <a:r>
              <a:rPr lang="en-AU" sz="1400" dirty="0"/>
              <a:t> first Australian summer, he loved floating, not swimming, during long hours in the sea, </a:t>
            </a:r>
            <a:r>
              <a:rPr lang="en-AU" sz="1400" i="1" dirty="0"/>
              <a:t>On the beach </a:t>
            </a:r>
            <a:r>
              <a:rPr lang="en-AU" sz="1400" dirty="0"/>
              <a:t>perhaps conveys the disorientating sensation of sitting on hot white sand and then floating in cold rippling water. There is no sense of linear time or a clear passage of developing forms. The only fixed identity is the delicately described face of </a:t>
            </a:r>
            <a:r>
              <a:rPr lang="en-AU" sz="1400" dirty="0" err="1"/>
              <a:t>Dušan’s</a:t>
            </a:r>
            <a:r>
              <a:rPr lang="en-AU" sz="1400" dirty="0"/>
              <a:t> future wife Helena </a:t>
            </a:r>
            <a:r>
              <a:rPr lang="en-AU" sz="1400" dirty="0" err="1"/>
              <a:t>Jakubova</a:t>
            </a:r>
            <a:r>
              <a:rPr lang="en-AU" sz="1400" dirty="0"/>
              <a:t>́. Here, in this painting, she inhabits an alluring position within a fertile activity of organic life, placed below a blue rain cloud and above fleshy coral-pink limbs. She is hovering somewhere between reality and dream.  </a:t>
            </a:r>
          </a:p>
          <a:p>
            <a:endParaRPr lang="en-AU" dirty="0"/>
          </a:p>
        </p:txBody>
      </p:sp>
      <p:sp>
        <p:nvSpPr>
          <p:cNvPr id="3" name="Title 2">
            <a:extLst>
              <a:ext uri="{FF2B5EF4-FFF2-40B4-BE49-F238E27FC236}">
                <a16:creationId xmlns:a16="http://schemas.microsoft.com/office/drawing/2014/main" id="{34327F6C-5711-46CF-8F3A-CB0295514C6B}"/>
              </a:ext>
            </a:extLst>
          </p:cNvPr>
          <p:cNvSpPr>
            <a:spLocks noGrp="1"/>
          </p:cNvSpPr>
          <p:nvPr>
            <p:ph type="title"/>
          </p:nvPr>
        </p:nvSpPr>
        <p:spPr>
          <a:xfrm>
            <a:off x="322924" y="291761"/>
            <a:ext cx="8211476" cy="968660"/>
          </a:xfrm>
        </p:spPr>
        <p:txBody>
          <a:bodyPr/>
          <a:lstStyle/>
          <a:p>
            <a:r>
              <a:rPr lang="en-AU" dirty="0"/>
              <a:t>Curator’s insight</a:t>
            </a:r>
            <a:br>
              <a:rPr lang="en-AU" dirty="0"/>
            </a:br>
            <a:r>
              <a:rPr lang="en-AU" sz="1600" dirty="0"/>
              <a:t>Elle Freak, Elle Freak, Associate Curator of Australian Paintings and Sculpture</a:t>
            </a:r>
            <a:endParaRPr lang="en-AU" dirty="0"/>
          </a:p>
        </p:txBody>
      </p:sp>
    </p:spTree>
    <p:extLst>
      <p:ext uri="{BB962C8B-B14F-4D97-AF65-F5344CB8AC3E}">
        <p14:creationId xmlns:p14="http://schemas.microsoft.com/office/powerpoint/2010/main" val="123553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A9D05D-8AAF-4300-ACB5-B5B24A8EDEDD}"/>
              </a:ext>
            </a:extLst>
          </p:cNvPr>
          <p:cNvSpPr>
            <a:spLocks noGrp="1"/>
          </p:cNvSpPr>
          <p:nvPr>
            <p:ph idx="1"/>
          </p:nvPr>
        </p:nvSpPr>
        <p:spPr>
          <a:xfrm>
            <a:off x="322924" y="1170972"/>
            <a:ext cx="7967636" cy="3674644"/>
          </a:xfrm>
        </p:spPr>
        <p:txBody>
          <a:bodyPr/>
          <a:lstStyle/>
          <a:p>
            <a:pPr marL="285750" indent="-285750">
              <a:lnSpc>
                <a:spcPct val="100000"/>
              </a:lnSpc>
              <a:buFont typeface="Arial" panose="020B0604020202020204" pitchFamily="34" charset="0"/>
              <a:buChar char="•"/>
            </a:pPr>
            <a:r>
              <a:rPr lang="en-AU" sz="1400" dirty="0"/>
              <a:t>Locate Czechoslovakia on a map. Notice how Czechoslovakia is land-locked, meaning that it is cut off from the ocean. When Marek arrived in Australia he was impressed by Adelaide’s beaches and the Coorong and would spend lots of time simply floating in the water. What are some special places you have been to? What was unique about this place? </a:t>
            </a:r>
          </a:p>
          <a:p>
            <a:pPr marL="285750" indent="-285750">
              <a:lnSpc>
                <a:spcPct val="100000"/>
              </a:lnSpc>
              <a:buFont typeface="Arial" panose="020B0604020202020204" pitchFamily="34" charset="0"/>
              <a:buChar char="•"/>
            </a:pPr>
            <a:r>
              <a:rPr lang="en-AU" sz="1400" dirty="0"/>
              <a:t>Marek was impressed by Australia’s vastness and in particular the bright colour and hard clean light in South Australia. Research artists who have emigrated to Australia. How did their works capture their experience of a new place? </a:t>
            </a:r>
            <a:r>
              <a:rPr lang="en-AU" sz="1400" b="1" dirty="0"/>
              <a:t>Tip</a:t>
            </a:r>
            <a:r>
              <a:rPr lang="en-AU" sz="1400" dirty="0"/>
              <a:t> </a:t>
            </a:r>
            <a:r>
              <a:rPr lang="en-AU" sz="1400" dirty="0" err="1"/>
              <a:t>Yosl</a:t>
            </a:r>
            <a:r>
              <a:rPr lang="en-AU" sz="1400" dirty="0"/>
              <a:t> Berger, </a:t>
            </a:r>
            <a:r>
              <a:rPr lang="en-AU" sz="1400" dirty="0" err="1"/>
              <a:t>Khai</a:t>
            </a:r>
            <a:r>
              <a:rPr lang="en-AU" sz="1400" dirty="0"/>
              <a:t> Liew, Inge King, Wolfgang Sievers and Guan Wei. </a:t>
            </a:r>
          </a:p>
          <a:p>
            <a:pPr marL="285750" indent="-285750">
              <a:lnSpc>
                <a:spcPct val="100000"/>
              </a:lnSpc>
              <a:buFont typeface="Arial" panose="020B0604020202020204" pitchFamily="34" charset="0"/>
              <a:buChar char="•"/>
            </a:pPr>
            <a:r>
              <a:rPr lang="en-AU" sz="1400" dirty="0"/>
              <a:t>In 1949 the Contemporary Art Society in Adelaide rejected </a:t>
            </a:r>
            <a:r>
              <a:rPr lang="en-AU" sz="1400" i="1" dirty="0"/>
              <a:t>Equator </a:t>
            </a:r>
            <a:r>
              <a:rPr lang="en-AU" sz="1400" dirty="0"/>
              <a:t>for its annual exhibition, stating it was too obscene. In 1987 the same painting was acquired by the Art Gallery of South Australia and in 1993 it was included in the exhibition </a:t>
            </a:r>
            <a:r>
              <a:rPr lang="en-AU" sz="1400" i="1" dirty="0"/>
              <a:t>Surrealism: revolution by night </a:t>
            </a:r>
            <a:r>
              <a:rPr lang="en-AU" sz="1400" dirty="0"/>
              <a:t>at the National Gallery of Australia alongside other surrealists such as René Magritte. How else did Marek challenge the mainstream with </a:t>
            </a:r>
            <a:r>
              <a:rPr lang="en-AU" sz="1400" i="1" dirty="0"/>
              <a:t>Equator </a:t>
            </a:r>
            <a:r>
              <a:rPr lang="en-AU" sz="1400" dirty="0"/>
              <a:t>and </a:t>
            </a:r>
            <a:r>
              <a:rPr lang="en-AU" sz="1400" i="1" dirty="0"/>
              <a:t>Perpetuum Mobile</a:t>
            </a:r>
            <a:r>
              <a:rPr lang="en-AU" sz="1400" dirty="0"/>
              <a:t>? Investigate incidents in Australian art history where contemporary works of art have caused controversy or debate. </a:t>
            </a:r>
          </a:p>
          <a:p>
            <a:endParaRPr lang="en-AU" dirty="0"/>
          </a:p>
        </p:txBody>
      </p:sp>
      <p:sp>
        <p:nvSpPr>
          <p:cNvPr id="3" name="Title 2">
            <a:extLst>
              <a:ext uri="{FF2B5EF4-FFF2-40B4-BE49-F238E27FC236}">
                <a16:creationId xmlns:a16="http://schemas.microsoft.com/office/drawing/2014/main" id="{72867D61-1353-4FCD-B7A8-C6FEC601CCED}"/>
              </a:ext>
            </a:extLst>
          </p:cNvPr>
          <p:cNvSpPr>
            <a:spLocks noGrp="1"/>
          </p:cNvSpPr>
          <p:nvPr>
            <p:ph type="title"/>
          </p:nvPr>
        </p:nvSpPr>
        <p:spPr/>
        <p:txBody>
          <a:bodyPr/>
          <a:lstStyle/>
          <a:p>
            <a:r>
              <a:rPr lang="en-AU" dirty="0"/>
              <a:t>Responding </a:t>
            </a:r>
            <a:br>
              <a:rPr lang="en-AU" dirty="0"/>
            </a:br>
            <a:endParaRPr lang="en-AU" dirty="0"/>
          </a:p>
        </p:txBody>
      </p:sp>
    </p:spTree>
    <p:extLst>
      <p:ext uri="{BB962C8B-B14F-4D97-AF65-F5344CB8AC3E}">
        <p14:creationId xmlns:p14="http://schemas.microsoft.com/office/powerpoint/2010/main" val="112737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948B42-3262-4EBC-89F9-03FE858EAD07}"/>
              </a:ext>
            </a:extLst>
          </p:cNvPr>
          <p:cNvSpPr>
            <a:spLocks noGrp="1"/>
          </p:cNvSpPr>
          <p:nvPr>
            <p:ph idx="1"/>
          </p:nvPr>
        </p:nvSpPr>
        <p:spPr>
          <a:xfrm>
            <a:off x="322924" y="874341"/>
            <a:ext cx="4503076" cy="3674644"/>
          </a:xfrm>
        </p:spPr>
        <p:txBody>
          <a:bodyPr/>
          <a:lstStyle/>
          <a:p>
            <a:pPr marL="285750" indent="-285750">
              <a:lnSpc>
                <a:spcPct val="100000"/>
              </a:lnSpc>
              <a:buFont typeface="Arial" panose="020B0604020202020204" pitchFamily="34" charset="0"/>
              <a:buChar char="•"/>
            </a:pPr>
            <a:r>
              <a:rPr lang="en-AU" sz="1400" dirty="0"/>
              <a:t>Ambiguity of form, intention and presentation puzzled many of the brothers’ early critics. Their first exhibitions inspired a range of responses, including the headlines, ‘Surrealist art show compelling’ and ‘Weird art display by two Czechs’. Using one of these two headlines, create your own exhibition review using works of art to support your claim. </a:t>
            </a:r>
          </a:p>
          <a:p>
            <a:pPr marL="285750" indent="-285750">
              <a:lnSpc>
                <a:spcPct val="100000"/>
              </a:lnSpc>
              <a:buFont typeface="Arial" panose="020B0604020202020204" pitchFamily="34" charset="0"/>
              <a:buChar char="•"/>
            </a:pPr>
            <a:r>
              <a:rPr lang="en-AU" sz="1400" dirty="0"/>
              <a:t>On 11 November, 1950 </a:t>
            </a:r>
            <a:r>
              <a:rPr lang="en-AU" sz="1400" dirty="0" err="1"/>
              <a:t>Dušan</a:t>
            </a:r>
            <a:r>
              <a:rPr lang="en-AU" sz="1400" dirty="0"/>
              <a:t> purchased advertising space in </a:t>
            </a:r>
            <a:r>
              <a:rPr lang="en-AU" sz="1400" i="1" dirty="0"/>
              <a:t>The Advertiser</a:t>
            </a:r>
            <a:r>
              <a:rPr lang="en-AU" sz="1400" dirty="0"/>
              <a:t>, Adelaide, and stated: ‘Art cannot speak through nice social forms. It must not fear to speak plainly. Man is not privacy. Break the mirror which changes your sides. Empty yourself to see what you are. </a:t>
            </a:r>
            <a:r>
              <a:rPr lang="en-AU" sz="1400" dirty="0" err="1"/>
              <a:t>Dušan</a:t>
            </a:r>
            <a:r>
              <a:rPr lang="en-AU" sz="1400" dirty="0"/>
              <a:t> Marek’. Unpack each sentence, what do you think he meant by this? Do you agree with his statement? Consider this statement in relation to contemporary art today, is it still relevant? </a:t>
            </a:r>
          </a:p>
          <a:p>
            <a:pPr marL="285750" indent="-285750">
              <a:lnSpc>
                <a:spcPct val="100000"/>
              </a:lnSpc>
              <a:buFont typeface="Arial" panose="020B0604020202020204" pitchFamily="34" charset="0"/>
              <a:buChar char="•"/>
            </a:pPr>
            <a:r>
              <a:rPr lang="en-AU" sz="1400" dirty="0"/>
              <a:t>Sydney viewers described </a:t>
            </a:r>
            <a:r>
              <a:rPr lang="en-AU" sz="1400" dirty="0" err="1"/>
              <a:t>Dušan’s</a:t>
            </a:r>
            <a:r>
              <a:rPr lang="en-AU" sz="1400" dirty="0"/>
              <a:t> work of art in his solo exhibition as obscene, fascinating, repulsive and powerful. Find examples which you think best suit these descriptions and explain why. </a:t>
            </a:r>
          </a:p>
          <a:p>
            <a:endParaRPr lang="en-AU" dirty="0"/>
          </a:p>
        </p:txBody>
      </p:sp>
      <p:sp>
        <p:nvSpPr>
          <p:cNvPr id="3" name="Title 2">
            <a:extLst>
              <a:ext uri="{FF2B5EF4-FFF2-40B4-BE49-F238E27FC236}">
                <a16:creationId xmlns:a16="http://schemas.microsoft.com/office/drawing/2014/main" id="{8DBA51DD-A873-41B3-A5C0-3F83C48754F0}"/>
              </a:ext>
            </a:extLst>
          </p:cNvPr>
          <p:cNvSpPr>
            <a:spLocks noGrp="1"/>
          </p:cNvSpPr>
          <p:nvPr>
            <p:ph type="title"/>
          </p:nvPr>
        </p:nvSpPr>
        <p:spPr/>
        <p:txBody>
          <a:bodyPr/>
          <a:lstStyle/>
          <a:p>
            <a:r>
              <a:rPr lang="en-AU" dirty="0"/>
              <a:t>Responding </a:t>
            </a:r>
            <a:br>
              <a:rPr lang="en-AU" dirty="0"/>
            </a:br>
            <a:endParaRPr lang="en-AU" dirty="0"/>
          </a:p>
        </p:txBody>
      </p:sp>
      <p:sp>
        <p:nvSpPr>
          <p:cNvPr id="4" name="Rectangle 3">
            <a:extLst>
              <a:ext uri="{FF2B5EF4-FFF2-40B4-BE49-F238E27FC236}">
                <a16:creationId xmlns:a16="http://schemas.microsoft.com/office/drawing/2014/main" id="{2D13E785-9621-4BD3-9526-0754BE59D2D9}"/>
              </a:ext>
            </a:extLst>
          </p:cNvPr>
          <p:cNvSpPr/>
          <p:nvPr/>
        </p:nvSpPr>
        <p:spPr>
          <a:xfrm>
            <a:off x="5201920" y="5316419"/>
            <a:ext cx="3332480" cy="830997"/>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Dušan</a:t>
            </a:r>
            <a:r>
              <a:rPr lang="en-AU" sz="800" dirty="0">
                <a:latin typeface="Arial" panose="020B0604020202020204" pitchFamily="34" charset="0"/>
                <a:cs typeface="Arial" panose="020B0604020202020204" pitchFamily="34" charset="0"/>
              </a:rPr>
              <a:t> Marek, Australia, 7 /03/1926 - 1993, </a:t>
            </a:r>
            <a:r>
              <a:rPr lang="en-AU" sz="800" i="1" dirty="0">
                <a:latin typeface="Arial" panose="020B0604020202020204" pitchFamily="34" charset="0"/>
                <a:cs typeface="Arial" panose="020B0604020202020204" pitchFamily="34" charset="0"/>
              </a:rPr>
              <a:t>Untitled (surrealist composition with limb)</a:t>
            </a:r>
            <a:r>
              <a:rPr lang="en-AU" sz="800" dirty="0">
                <a:latin typeface="Arial" panose="020B0604020202020204" pitchFamily="34" charset="0"/>
                <a:cs typeface="Arial" panose="020B0604020202020204" pitchFamily="34" charset="0"/>
              </a:rPr>
              <a:t>, 1960s-80s, Adelaide, Sydney, Hobart or Canberra, pen &amp; ink on paper, 22.0 x 17.7 cm (sight); Gift of John Phillips through the Art Gallery of South Australia Foundation 2019, Art Gallery of South Australia, Adelaide, © Art Gallery of New South Wales, photo: Stewart Adams.</a:t>
            </a:r>
          </a:p>
        </p:txBody>
      </p:sp>
      <p:pic>
        <p:nvPicPr>
          <p:cNvPr id="6" name="Picture 5" descr="A picture containing text, linedrawing&#10;&#10;Description automatically generated">
            <a:extLst>
              <a:ext uri="{FF2B5EF4-FFF2-40B4-BE49-F238E27FC236}">
                <a16:creationId xmlns:a16="http://schemas.microsoft.com/office/drawing/2014/main" id="{4391F7FC-A8C3-46DC-AEF3-2510F8912931}"/>
              </a:ext>
            </a:extLst>
          </p:cNvPr>
          <p:cNvPicPr>
            <a:picLocks noChangeAspect="1"/>
          </p:cNvPicPr>
          <p:nvPr/>
        </p:nvPicPr>
        <p:blipFill>
          <a:blip r:embed="rId2"/>
          <a:stretch>
            <a:fillRect/>
          </a:stretch>
        </p:blipFill>
        <p:spPr>
          <a:xfrm>
            <a:off x="5283200" y="1260421"/>
            <a:ext cx="3128804" cy="3868691"/>
          </a:xfrm>
          <a:prstGeom prst="rect">
            <a:avLst/>
          </a:prstGeom>
        </p:spPr>
      </p:pic>
    </p:spTree>
    <p:extLst>
      <p:ext uri="{BB962C8B-B14F-4D97-AF65-F5344CB8AC3E}">
        <p14:creationId xmlns:p14="http://schemas.microsoft.com/office/powerpoint/2010/main" val="4066860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3FDA5-17EE-4F2F-B330-3A5A17E0E256}"/>
              </a:ext>
            </a:extLst>
          </p:cNvPr>
          <p:cNvSpPr>
            <a:spLocks noGrp="1"/>
          </p:cNvSpPr>
          <p:nvPr>
            <p:ph idx="1"/>
          </p:nvPr>
        </p:nvSpPr>
        <p:spPr>
          <a:xfrm>
            <a:off x="322924" y="1140492"/>
            <a:ext cx="4144103" cy="3674644"/>
          </a:xfrm>
        </p:spPr>
        <p:txBody>
          <a:bodyPr/>
          <a:lstStyle/>
          <a:p>
            <a:pPr>
              <a:lnSpc>
                <a:spcPct val="100000"/>
              </a:lnSpc>
            </a:pPr>
            <a:r>
              <a:rPr lang="en-AU" sz="1400" dirty="0"/>
              <a:t>Surrealism was an artistic and literary movement which began in the 20th century and explored the unconscious mind as a way to unlock the imagination. Artists were inspired by dreams and included imagery which defied logic and suggested a new reality. </a:t>
            </a:r>
          </a:p>
          <a:p>
            <a:pPr marL="285750" indent="-285750">
              <a:lnSpc>
                <a:spcPct val="100000"/>
              </a:lnSpc>
              <a:buFont typeface="Arial" panose="020B0604020202020204" pitchFamily="34" charset="0"/>
              <a:buChar char="•"/>
            </a:pPr>
            <a:r>
              <a:rPr lang="en-AU" sz="1400" dirty="0"/>
              <a:t>Investigate other Surrealist artists such as James Cant, Leonora Carrington, Ivor Francis, James Gleeson, René Magritte, Joan Miró, </a:t>
            </a:r>
            <a:r>
              <a:rPr lang="en-AU" sz="1400" dirty="0" err="1"/>
              <a:t>Meret</a:t>
            </a:r>
            <a:r>
              <a:rPr lang="en-AU" sz="1400" dirty="0"/>
              <a:t> Oppenheim, Dorothea Tanning and Remedios Varo. How do these artists compare to Marek’s approach to surrealism? </a:t>
            </a:r>
          </a:p>
        </p:txBody>
      </p:sp>
      <p:sp>
        <p:nvSpPr>
          <p:cNvPr id="3" name="Title 2">
            <a:extLst>
              <a:ext uri="{FF2B5EF4-FFF2-40B4-BE49-F238E27FC236}">
                <a16:creationId xmlns:a16="http://schemas.microsoft.com/office/drawing/2014/main" id="{552E8FB8-63FA-412B-8C58-812B655BD82A}"/>
              </a:ext>
            </a:extLst>
          </p:cNvPr>
          <p:cNvSpPr>
            <a:spLocks noGrp="1"/>
          </p:cNvSpPr>
          <p:nvPr>
            <p:ph type="title"/>
          </p:nvPr>
        </p:nvSpPr>
        <p:spPr/>
        <p:txBody>
          <a:bodyPr/>
          <a:lstStyle/>
          <a:p>
            <a:r>
              <a:rPr lang="en-AU" dirty="0"/>
              <a:t>The Marek brothers and Surrealism </a:t>
            </a:r>
          </a:p>
        </p:txBody>
      </p:sp>
      <p:pic>
        <p:nvPicPr>
          <p:cNvPr id="5" name="Picture 4" descr="A picture containing text&#10;&#10;Description automatically generated">
            <a:extLst>
              <a:ext uri="{FF2B5EF4-FFF2-40B4-BE49-F238E27FC236}">
                <a16:creationId xmlns:a16="http://schemas.microsoft.com/office/drawing/2014/main" id="{BF46C6BB-CF47-4AF5-BF3B-C5CF21D89A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43513" y="957612"/>
            <a:ext cx="3026728" cy="4104038"/>
          </a:xfrm>
          <a:prstGeom prst="rect">
            <a:avLst/>
          </a:prstGeom>
        </p:spPr>
      </p:pic>
      <p:sp>
        <p:nvSpPr>
          <p:cNvPr id="6" name="Rectangle 5">
            <a:extLst>
              <a:ext uri="{FF2B5EF4-FFF2-40B4-BE49-F238E27FC236}">
                <a16:creationId xmlns:a16="http://schemas.microsoft.com/office/drawing/2014/main" id="{A28A3BB9-21D0-4440-9E2B-9763B793C52B}"/>
              </a:ext>
            </a:extLst>
          </p:cNvPr>
          <p:cNvSpPr/>
          <p:nvPr/>
        </p:nvSpPr>
        <p:spPr>
          <a:xfrm>
            <a:off x="5080000" y="5445353"/>
            <a:ext cx="3665564" cy="954107"/>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James Gleeson, Australia, 1915 - 2008, </a:t>
            </a:r>
            <a:r>
              <a:rPr lang="en-AU" sz="800" i="1" dirty="0">
                <a:latin typeface="Arial" panose="020B0604020202020204" pitchFamily="34" charset="0"/>
                <a:cs typeface="Arial" panose="020B0604020202020204" pitchFamily="34" charset="0"/>
              </a:rPr>
              <a:t>Invisible cities and memory 5</a:t>
            </a:r>
            <a:r>
              <a:rPr lang="en-AU" sz="800" dirty="0">
                <a:latin typeface="Arial" panose="020B0604020202020204" pitchFamily="34" charset="0"/>
                <a:cs typeface="Arial" panose="020B0604020202020204" pitchFamily="34" charset="0"/>
              </a:rPr>
              <a:t>, 1976, Sydney, collage of book and magazine, illustrations, some overprinted with linocut, airbrush &amp; ink, stamp &amp; ink, fibre-tipped pen on paper, 75.5 x 56.0 cm (image &amp; sheet); Gift of Ray Wilson OAM through the Art Gallery of South Australia Foundation 2014. Donated through the Australian Government's Cultural Gifts Program, Art Gallery of South Australia, Adelaide.</a:t>
            </a:r>
          </a:p>
        </p:txBody>
      </p:sp>
    </p:spTree>
    <p:extLst>
      <p:ext uri="{BB962C8B-B14F-4D97-AF65-F5344CB8AC3E}">
        <p14:creationId xmlns:p14="http://schemas.microsoft.com/office/powerpoint/2010/main" val="226326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FC521-3E65-4BB6-A53F-2C417B479379}"/>
              </a:ext>
            </a:extLst>
          </p:cNvPr>
          <p:cNvSpPr>
            <a:spLocks noGrp="1"/>
          </p:cNvSpPr>
          <p:nvPr>
            <p:ph type="title"/>
          </p:nvPr>
        </p:nvSpPr>
        <p:spPr/>
        <p:txBody>
          <a:bodyPr/>
          <a:lstStyle/>
          <a:p>
            <a:pPr>
              <a:lnSpc>
                <a:spcPct val="100000"/>
              </a:lnSpc>
            </a:pPr>
            <a:r>
              <a:rPr lang="en-AU" sz="2800" i="1" dirty="0" err="1"/>
              <a:t>Dušan</a:t>
            </a:r>
            <a:r>
              <a:rPr lang="en-AU" sz="2800" i="1" dirty="0"/>
              <a:t> and </a:t>
            </a:r>
            <a:r>
              <a:rPr lang="en-AU" sz="2800" i="1" dirty="0" err="1"/>
              <a:t>Voitre</a:t>
            </a:r>
            <a:r>
              <a:rPr lang="en-AU" sz="2800" i="1" dirty="0"/>
              <a:t> Marek shared an unwavering commitment to their art. Although they were singular in their interpretations, they were united by their exploration of their own deeply personal and philosophical questioning about the world and their place within it.</a:t>
            </a:r>
            <a:r>
              <a:rPr lang="en-AU" sz="2800" dirty="0"/>
              <a:t> </a:t>
            </a:r>
          </a:p>
        </p:txBody>
      </p:sp>
      <p:sp>
        <p:nvSpPr>
          <p:cNvPr id="5" name="Content Placeholder 4">
            <a:extLst>
              <a:ext uri="{FF2B5EF4-FFF2-40B4-BE49-F238E27FC236}">
                <a16:creationId xmlns:a16="http://schemas.microsoft.com/office/drawing/2014/main" id="{66F7DDFE-CE36-4D6D-B478-D662C207BE26}"/>
              </a:ext>
            </a:extLst>
          </p:cNvPr>
          <p:cNvSpPr>
            <a:spLocks noGrp="1"/>
          </p:cNvSpPr>
          <p:nvPr>
            <p:ph idx="1"/>
          </p:nvPr>
        </p:nvSpPr>
        <p:spPr/>
        <p:txBody>
          <a:bodyPr>
            <a:normAutofit fontScale="25000" lnSpcReduction="20000"/>
          </a:bodyPr>
          <a:lstStyle/>
          <a:p>
            <a:r>
              <a:rPr lang="en-AU" sz="4000" dirty="0"/>
              <a:t>Elle Freak, Associate Curator of Australian Paintings and Sculpture</a:t>
            </a:r>
          </a:p>
          <a:p>
            <a:r>
              <a:rPr lang="en-AU" b="1" dirty="0"/>
              <a:t> </a:t>
            </a:r>
            <a:endParaRPr lang="en-AU" dirty="0"/>
          </a:p>
          <a:p>
            <a:endParaRPr lang="en-AU" dirty="0"/>
          </a:p>
        </p:txBody>
      </p:sp>
    </p:spTree>
    <p:extLst>
      <p:ext uri="{BB962C8B-B14F-4D97-AF65-F5344CB8AC3E}">
        <p14:creationId xmlns:p14="http://schemas.microsoft.com/office/powerpoint/2010/main" val="4107891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337DE-5559-4A79-ABCC-EEC534B1713F}"/>
              </a:ext>
            </a:extLst>
          </p:cNvPr>
          <p:cNvSpPr>
            <a:spLocks noGrp="1"/>
          </p:cNvSpPr>
          <p:nvPr>
            <p:ph idx="1"/>
          </p:nvPr>
        </p:nvSpPr>
        <p:spPr>
          <a:xfrm>
            <a:off x="194216" y="876332"/>
            <a:ext cx="8258903" cy="3674644"/>
          </a:xfrm>
        </p:spPr>
        <p:txBody>
          <a:bodyPr/>
          <a:lstStyle/>
          <a:p>
            <a:pPr>
              <a:lnSpc>
                <a:spcPct val="100000"/>
              </a:lnSpc>
            </a:pPr>
            <a:r>
              <a:rPr lang="en-AU" sz="1400" dirty="0" err="1"/>
              <a:t>Dušan</a:t>
            </a:r>
            <a:r>
              <a:rPr lang="en-AU" sz="1400" dirty="0"/>
              <a:t> was disappointed by his first sight of the sea in Germany. However upon seeing rocks of Rode in South Australia, the glare and the whiteness of the sun and sand and the primal ocean surge, were characteristics that more attune to what he had visualised. When visiting the Coorong </a:t>
            </a:r>
            <a:r>
              <a:rPr lang="en-AU" sz="1400" dirty="0" err="1"/>
              <a:t>Dušan</a:t>
            </a:r>
            <a:r>
              <a:rPr lang="en-AU" sz="1400" dirty="0"/>
              <a:t> spent long hours in the sea floating, not swimming. Similarly, nature was an important element for </a:t>
            </a:r>
            <a:r>
              <a:rPr lang="en-AU" sz="1400" dirty="0" err="1"/>
              <a:t>Voitre</a:t>
            </a:r>
            <a:r>
              <a:rPr lang="en-AU" sz="1400" dirty="0"/>
              <a:t>, his time on Kangaroo Island, surrounded by sea, as described by Vera meant a true bonding with Australian nature.  </a:t>
            </a:r>
          </a:p>
          <a:p>
            <a:pPr>
              <a:lnSpc>
                <a:spcPct val="100000"/>
              </a:lnSpc>
            </a:pPr>
            <a:r>
              <a:rPr lang="en-AU" sz="1400" dirty="0"/>
              <a:t> </a:t>
            </a:r>
          </a:p>
          <a:p>
            <a:endParaRPr lang="en-AU" dirty="0"/>
          </a:p>
        </p:txBody>
      </p:sp>
      <p:sp>
        <p:nvSpPr>
          <p:cNvPr id="3" name="Title 2">
            <a:extLst>
              <a:ext uri="{FF2B5EF4-FFF2-40B4-BE49-F238E27FC236}">
                <a16:creationId xmlns:a16="http://schemas.microsoft.com/office/drawing/2014/main" id="{5B43C0E5-B6FB-4F51-BE4A-E00B3660DAD2}"/>
              </a:ext>
            </a:extLst>
          </p:cNvPr>
          <p:cNvSpPr>
            <a:spLocks noGrp="1"/>
          </p:cNvSpPr>
          <p:nvPr>
            <p:ph type="title"/>
          </p:nvPr>
        </p:nvSpPr>
        <p:spPr/>
        <p:txBody>
          <a:bodyPr/>
          <a:lstStyle/>
          <a:p>
            <a:r>
              <a:rPr lang="en-AU" dirty="0"/>
              <a:t>The Marek brothers and nature </a:t>
            </a:r>
            <a:br>
              <a:rPr lang="en-AU" dirty="0"/>
            </a:br>
            <a:endParaRPr lang="en-AU" dirty="0"/>
          </a:p>
        </p:txBody>
      </p:sp>
      <p:sp>
        <p:nvSpPr>
          <p:cNvPr id="4" name="Rectangle 3">
            <a:extLst>
              <a:ext uri="{FF2B5EF4-FFF2-40B4-BE49-F238E27FC236}">
                <a16:creationId xmlns:a16="http://schemas.microsoft.com/office/drawing/2014/main" id="{E56C2CD0-272D-4CE4-9815-81C15B7BC292}"/>
              </a:ext>
            </a:extLst>
          </p:cNvPr>
          <p:cNvSpPr/>
          <p:nvPr/>
        </p:nvSpPr>
        <p:spPr>
          <a:xfrm>
            <a:off x="194216" y="2544306"/>
            <a:ext cx="4035716" cy="3539430"/>
          </a:xfrm>
          <a:prstGeom prst="rect">
            <a:avLst/>
          </a:prstGeom>
        </p:spPr>
        <p:txBody>
          <a:bodyPr wrap="square">
            <a:spAutoFit/>
          </a:bodyPr>
          <a:lstStyle/>
          <a:p>
            <a:pPr marL="285750" indent="-285750">
              <a:lnSpc>
                <a:spcPct val="100000"/>
              </a:lnSpc>
              <a:buFont typeface="Arial" panose="020B0604020202020204" pitchFamily="34" charset="0"/>
              <a:buChar char="•"/>
            </a:pPr>
            <a:r>
              <a:rPr lang="en-AU" sz="1400" dirty="0">
                <a:latin typeface="Arial" panose="020B0604020202020204" pitchFamily="34" charset="0"/>
                <a:cs typeface="Arial" panose="020B0604020202020204" pitchFamily="34" charset="0"/>
              </a:rPr>
              <a:t>The seashore as a place of transformation is a frequent theme in Surrealist art. Round the twist is an Australian children’s comedy series based on a collection of stories by author Paul Jennings. The stories follow the supernatural and at times unreal adventures of the Twist family who live in a lighthouse on the Southwestern Victorian coast. What do you think it would be like to live in lighthouse? Read a short story by Paul Jennings or watch an episode of Round the Twist. What elements of Jennings stories adhere to surreal ideas? Create your own surreal or unreal story centred around the ocean.   </a:t>
            </a:r>
          </a:p>
          <a:p>
            <a:pPr>
              <a:lnSpc>
                <a:spcPct val="100000"/>
              </a:lnSpc>
            </a:pPr>
            <a:endParaRPr lang="en-AU" sz="1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423F44B-C2B9-49A7-B2DA-E5A694E2EBDB}"/>
              </a:ext>
            </a:extLst>
          </p:cNvPr>
          <p:cNvSpPr/>
          <p:nvPr/>
        </p:nvSpPr>
        <p:spPr>
          <a:xfrm>
            <a:off x="4958080" y="2519651"/>
            <a:ext cx="3759200" cy="2031325"/>
          </a:xfrm>
          <a:prstGeom prst="rect">
            <a:avLst/>
          </a:prstGeom>
        </p:spPr>
        <p:txBody>
          <a:bodyPr wrap="square">
            <a:spAutoFit/>
          </a:bodyPr>
          <a:lstStyle/>
          <a:p>
            <a:pPr marL="285750" indent="-285750">
              <a:lnSpc>
                <a:spcPct val="100000"/>
              </a:lnSpc>
              <a:buFont typeface="Arial" panose="020B0604020202020204" pitchFamily="34" charset="0"/>
              <a:buChar char="•"/>
            </a:pPr>
            <a:r>
              <a:rPr lang="en-AU" sz="1400" dirty="0" err="1">
                <a:latin typeface="Arial" panose="020B0604020202020204" pitchFamily="34" charset="0"/>
                <a:cs typeface="Arial" panose="020B0604020202020204" pitchFamily="34" charset="0"/>
              </a:rPr>
              <a:t>Dušan</a:t>
            </a:r>
            <a:r>
              <a:rPr lang="en-AU" sz="1400" dirty="0">
                <a:latin typeface="Arial" panose="020B0604020202020204" pitchFamily="34" charset="0"/>
                <a:cs typeface="Arial" panose="020B0604020202020204" pitchFamily="34" charset="0"/>
              </a:rPr>
              <a:t> took eagerly to the strange Australian realities. James Gleeson (1915-2008) was a prominent surrealist artist whose work explore human nature through flesh-like and mechanical landscape forms. Look at the works by both artists. What do you notice that is similar and different between these two artists’ surreal works.</a:t>
            </a:r>
          </a:p>
        </p:txBody>
      </p:sp>
    </p:spTree>
    <p:extLst>
      <p:ext uri="{BB962C8B-B14F-4D97-AF65-F5344CB8AC3E}">
        <p14:creationId xmlns:p14="http://schemas.microsoft.com/office/powerpoint/2010/main" val="1590400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9CBA06-B4E6-4FB5-AD03-04A8B6D4533F}"/>
              </a:ext>
            </a:extLst>
          </p:cNvPr>
          <p:cNvSpPr>
            <a:spLocks noGrp="1"/>
          </p:cNvSpPr>
          <p:nvPr>
            <p:ph idx="1"/>
          </p:nvPr>
        </p:nvSpPr>
        <p:spPr>
          <a:xfrm>
            <a:off x="322924" y="1150652"/>
            <a:ext cx="4398103" cy="3674644"/>
          </a:xfrm>
        </p:spPr>
        <p:txBody>
          <a:bodyPr/>
          <a:lstStyle/>
          <a:p>
            <a:pPr>
              <a:lnSpc>
                <a:spcPct val="100000"/>
              </a:lnSpc>
            </a:pPr>
            <a:r>
              <a:rPr lang="en-AU" sz="1400" dirty="0"/>
              <a:t>Surrealist artists sometimes used </a:t>
            </a:r>
            <a:r>
              <a:rPr lang="en-AU" sz="1400" i="1" dirty="0"/>
              <a:t>Automatism </a:t>
            </a:r>
            <a:r>
              <a:rPr lang="en-AU" sz="1400" dirty="0"/>
              <a:t>(automatic writing) as a way of encouraging spontaneity and stimulating image-making. Artists would write as fast as they could without thinking, nothing is corrected or re-written. Practice automatic writing. Use your writing as inspiration for a work of art using either </a:t>
            </a:r>
            <a:r>
              <a:rPr lang="en-AU" sz="1400" i="1" dirty="0" err="1"/>
              <a:t>objet</a:t>
            </a:r>
            <a:r>
              <a:rPr lang="en-AU" sz="1400" i="1" dirty="0"/>
              <a:t> </a:t>
            </a:r>
            <a:r>
              <a:rPr lang="en-AU" sz="1400" i="1" dirty="0" err="1"/>
              <a:t>trouve</a:t>
            </a:r>
            <a:r>
              <a:rPr lang="en-AU" sz="1400" i="1" dirty="0"/>
              <a:t>́ </a:t>
            </a:r>
            <a:r>
              <a:rPr lang="en-AU" sz="1400" dirty="0"/>
              <a:t>(found objects) or a salvaged surface. You may like to start by choosing words at random. These could then be illustrated on your salvaged surface or you could locate found objects that connect or respond to your automatic writing in some way.  </a:t>
            </a:r>
          </a:p>
          <a:p>
            <a:pPr>
              <a:lnSpc>
                <a:spcPct val="100000"/>
              </a:lnSpc>
            </a:pPr>
            <a:r>
              <a:rPr lang="en-AU" sz="1400" dirty="0"/>
              <a:t>List some things you find scary. Create a nightmarish scene using only biro and a single continuous line that incorporates some of these things. </a:t>
            </a:r>
          </a:p>
        </p:txBody>
      </p:sp>
      <p:sp>
        <p:nvSpPr>
          <p:cNvPr id="3" name="Title 2">
            <a:extLst>
              <a:ext uri="{FF2B5EF4-FFF2-40B4-BE49-F238E27FC236}">
                <a16:creationId xmlns:a16="http://schemas.microsoft.com/office/drawing/2014/main" id="{A05A52F5-1B3F-482A-B6E3-05B54601DCBE}"/>
              </a:ext>
            </a:extLst>
          </p:cNvPr>
          <p:cNvSpPr>
            <a:spLocks noGrp="1"/>
          </p:cNvSpPr>
          <p:nvPr>
            <p:ph type="title"/>
          </p:nvPr>
        </p:nvSpPr>
        <p:spPr/>
        <p:txBody>
          <a:bodyPr/>
          <a:lstStyle/>
          <a:p>
            <a:r>
              <a:rPr lang="en-AU" dirty="0"/>
              <a:t>Making </a:t>
            </a:r>
            <a:br>
              <a:rPr lang="en-AU" dirty="0"/>
            </a:br>
            <a:endParaRPr lang="en-AU" dirty="0"/>
          </a:p>
        </p:txBody>
      </p:sp>
      <p:sp>
        <p:nvSpPr>
          <p:cNvPr id="4" name="Rectangle 3">
            <a:extLst>
              <a:ext uri="{FF2B5EF4-FFF2-40B4-BE49-F238E27FC236}">
                <a16:creationId xmlns:a16="http://schemas.microsoft.com/office/drawing/2014/main" id="{A7552267-7CE7-470D-8543-28213470DCEC}"/>
              </a:ext>
            </a:extLst>
          </p:cNvPr>
          <p:cNvSpPr/>
          <p:nvPr/>
        </p:nvSpPr>
        <p:spPr>
          <a:xfrm>
            <a:off x="4511040" y="5306259"/>
            <a:ext cx="4246880" cy="830997"/>
          </a:xfrm>
          <a:prstGeom prst="rect">
            <a:avLst/>
          </a:prstGeom>
        </p:spPr>
        <p:txBody>
          <a:bodyPr wrap="square">
            <a:spAutoFit/>
          </a:bodyPr>
          <a:lstStyle/>
          <a:p>
            <a:r>
              <a:rPr lang="en-AU" sz="800" dirty="0" err="1">
                <a:solidFill>
                  <a:srgbClr val="000000"/>
                </a:solidFill>
                <a:latin typeface="Arial" panose="020B0604020202020204" pitchFamily="34" charset="0"/>
                <a:cs typeface="Arial" panose="020B0604020202020204" pitchFamily="34" charset="0"/>
              </a:rPr>
              <a:t>Voitre</a:t>
            </a:r>
            <a:r>
              <a:rPr lang="en-AU" sz="800" dirty="0">
                <a:solidFill>
                  <a:srgbClr val="000000"/>
                </a:solidFill>
                <a:latin typeface="Arial" panose="020B0604020202020204" pitchFamily="34" charset="0"/>
                <a:cs typeface="Arial" panose="020B0604020202020204" pitchFamily="34" charset="0"/>
              </a:rPr>
              <a:t> Marek, Australia, 1919 - 1999, </a:t>
            </a:r>
            <a:r>
              <a:rPr lang="en-AU" sz="800" i="1" dirty="0">
                <a:solidFill>
                  <a:srgbClr val="000000"/>
                </a:solidFill>
                <a:latin typeface="Arial" panose="020B0604020202020204" pitchFamily="34" charset="0"/>
                <a:cs typeface="Arial" panose="020B0604020202020204" pitchFamily="34" charset="0"/>
              </a:rPr>
              <a:t>Untitled</a:t>
            </a:r>
            <a:r>
              <a:rPr lang="en-AU" sz="800" dirty="0">
                <a:solidFill>
                  <a:srgbClr val="000000"/>
                </a:solidFill>
                <a:latin typeface="Arial" panose="020B0604020202020204" pitchFamily="34" charset="0"/>
                <a:cs typeface="Arial" panose="020B0604020202020204" pitchFamily="34" charset="0"/>
              </a:rPr>
              <a:t>, 1960s, Adelaide, pen and blue ink on paper, 40.6 x 26.4 cm (sheet); Gift of the Marek and Sankey families through the Art Gallery of South Australia Foundation 2020, Art Gallery of South Australia, Art Gallery of South Australia, Adelaide, © Estate of </a:t>
            </a:r>
            <a:r>
              <a:rPr lang="en-AU" sz="800" dirty="0" err="1">
                <a:solidFill>
                  <a:srgbClr val="000000"/>
                </a:solidFill>
                <a:latin typeface="Arial" panose="020B0604020202020204" pitchFamily="34" charset="0"/>
                <a:cs typeface="Arial" panose="020B0604020202020204" pitchFamily="34" charset="0"/>
              </a:rPr>
              <a:t>Voitre</a:t>
            </a:r>
            <a:r>
              <a:rPr lang="en-AU" sz="800" dirty="0">
                <a:solidFill>
                  <a:srgbClr val="000000"/>
                </a:solidFill>
                <a:latin typeface="Arial" panose="020B0604020202020204" pitchFamily="34" charset="0"/>
                <a:cs typeface="Arial" panose="020B0604020202020204" pitchFamily="34" charset="0"/>
              </a:rPr>
              <a:t> Marek.</a:t>
            </a:r>
          </a:p>
          <a:p>
            <a:br>
              <a:rPr lang="en-AU" sz="800" dirty="0">
                <a:solidFill>
                  <a:srgbClr val="000000"/>
                </a:solidFill>
                <a:latin typeface="Arial" panose="020B0604020202020204" pitchFamily="34" charset="0"/>
                <a:cs typeface="Arial" panose="020B0604020202020204" pitchFamily="34" charset="0"/>
              </a:rPr>
            </a:br>
            <a:endParaRPr lang="en-AU" sz="800" dirty="0">
              <a:latin typeface="Arial" panose="020B0604020202020204" pitchFamily="34" charset="0"/>
              <a:cs typeface="Arial" panose="020B0604020202020204" pitchFamily="34" charset="0"/>
            </a:endParaRPr>
          </a:p>
        </p:txBody>
      </p:sp>
      <p:pic>
        <p:nvPicPr>
          <p:cNvPr id="6" name="Picture 5" descr="A picture containing fabric, linedrawing&#10;&#10;Description automatically generated">
            <a:extLst>
              <a:ext uri="{FF2B5EF4-FFF2-40B4-BE49-F238E27FC236}">
                <a16:creationId xmlns:a16="http://schemas.microsoft.com/office/drawing/2014/main" id="{7685166C-B8BF-4B08-9375-F340F8F95E7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18512" y="592019"/>
            <a:ext cx="2884438" cy="4419600"/>
          </a:xfrm>
          <a:prstGeom prst="rect">
            <a:avLst/>
          </a:prstGeom>
        </p:spPr>
      </p:pic>
    </p:spTree>
    <p:extLst>
      <p:ext uri="{BB962C8B-B14F-4D97-AF65-F5344CB8AC3E}">
        <p14:creationId xmlns:p14="http://schemas.microsoft.com/office/powerpoint/2010/main" val="340552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12E18-E512-4D3C-B713-52946442B4C3}"/>
              </a:ext>
            </a:extLst>
          </p:cNvPr>
          <p:cNvSpPr>
            <a:spLocks noGrp="1"/>
          </p:cNvSpPr>
          <p:nvPr>
            <p:ph idx="1"/>
          </p:nvPr>
        </p:nvSpPr>
        <p:spPr>
          <a:xfrm>
            <a:off x="194216" y="896652"/>
            <a:ext cx="8269063" cy="1562068"/>
          </a:xfrm>
        </p:spPr>
        <p:txBody>
          <a:bodyPr/>
          <a:lstStyle/>
          <a:p>
            <a:pPr>
              <a:lnSpc>
                <a:spcPct val="100000"/>
              </a:lnSpc>
            </a:pPr>
            <a:r>
              <a:rPr lang="en-AU" sz="1400" dirty="0" err="1"/>
              <a:t>Voitre</a:t>
            </a:r>
            <a:r>
              <a:rPr lang="en-AU" sz="1400" dirty="0"/>
              <a:t> and </a:t>
            </a:r>
            <a:r>
              <a:rPr lang="en-AU" sz="1400" dirty="0" err="1"/>
              <a:t>Dušan</a:t>
            </a:r>
            <a:r>
              <a:rPr lang="en-AU" sz="1400" dirty="0"/>
              <a:t> returned to drawing throughout their practice, using the medium for varied purposes including caricature, observational studies and animation. </a:t>
            </a:r>
            <a:r>
              <a:rPr lang="en-AU" sz="1400" dirty="0" err="1"/>
              <a:t>Dušan’s</a:t>
            </a:r>
            <a:r>
              <a:rPr lang="en-AU" sz="1400" dirty="0"/>
              <a:t> animated work was informed by the lively tradition of Czech animation, which began in the 1920s with advertising films. </a:t>
            </a:r>
            <a:r>
              <a:rPr lang="en-AU" sz="1400" dirty="0" err="1"/>
              <a:t>Dušan’s</a:t>
            </a:r>
            <a:r>
              <a:rPr lang="en-AU" sz="1400" dirty="0"/>
              <a:t> surreal animations </a:t>
            </a:r>
            <a:r>
              <a:rPr lang="en-AU" sz="1400" i="1" dirty="0"/>
              <a:t>Light of the Darkness, Fisherman’s Holiday </a:t>
            </a:r>
            <a:r>
              <a:rPr lang="en-AU" sz="1400" dirty="0"/>
              <a:t>and</a:t>
            </a:r>
            <a:r>
              <a:rPr lang="en-AU" sz="1400" i="1" dirty="0"/>
              <a:t> Nightmare </a:t>
            </a:r>
            <a:r>
              <a:rPr lang="en-AU" sz="1400" dirty="0"/>
              <a:t>are all silent three-dimensional puppet or plasticine works, with some carved wooden puppet heads in </a:t>
            </a:r>
            <a:r>
              <a:rPr lang="en-AU" sz="1400" i="1" dirty="0"/>
              <a:t>Nightmare. </a:t>
            </a:r>
            <a:r>
              <a:rPr lang="en-AU" sz="1400" dirty="0"/>
              <a:t>In contrast, </a:t>
            </a:r>
            <a:r>
              <a:rPr lang="en-AU" sz="1400" dirty="0" err="1"/>
              <a:t>Dušan’s</a:t>
            </a:r>
            <a:r>
              <a:rPr lang="en-AU" sz="1400" dirty="0"/>
              <a:t> animation </a:t>
            </a:r>
            <a:r>
              <a:rPr lang="en-AU" sz="1400" i="1" dirty="0"/>
              <a:t>Adam and Eve </a:t>
            </a:r>
            <a:r>
              <a:rPr lang="en-AU" sz="1400" dirty="0"/>
              <a:t>based on the biblical story of the creation of man and woman uses only dots, circles and lines. Create an animation using one of the methods below: </a:t>
            </a:r>
            <a:endParaRPr lang="en-AU" dirty="0"/>
          </a:p>
          <a:p>
            <a:endParaRPr lang="en-AU" dirty="0"/>
          </a:p>
        </p:txBody>
      </p:sp>
      <p:sp>
        <p:nvSpPr>
          <p:cNvPr id="3" name="Title 2">
            <a:extLst>
              <a:ext uri="{FF2B5EF4-FFF2-40B4-BE49-F238E27FC236}">
                <a16:creationId xmlns:a16="http://schemas.microsoft.com/office/drawing/2014/main" id="{873FFBC5-C8E3-441F-BEAF-BF6935F62811}"/>
              </a:ext>
            </a:extLst>
          </p:cNvPr>
          <p:cNvSpPr>
            <a:spLocks noGrp="1"/>
          </p:cNvSpPr>
          <p:nvPr>
            <p:ph type="title"/>
          </p:nvPr>
        </p:nvSpPr>
        <p:spPr/>
        <p:txBody>
          <a:bodyPr/>
          <a:lstStyle/>
          <a:p>
            <a:r>
              <a:rPr lang="en-AU" dirty="0"/>
              <a:t>Making</a:t>
            </a:r>
          </a:p>
        </p:txBody>
      </p:sp>
      <p:sp>
        <p:nvSpPr>
          <p:cNvPr id="4" name="Rectangle 3">
            <a:extLst>
              <a:ext uri="{FF2B5EF4-FFF2-40B4-BE49-F238E27FC236}">
                <a16:creationId xmlns:a16="http://schemas.microsoft.com/office/drawing/2014/main" id="{A0939DF1-2892-43DC-BAB8-9936D2FA3445}"/>
              </a:ext>
            </a:extLst>
          </p:cNvPr>
          <p:cNvSpPr/>
          <p:nvPr/>
        </p:nvSpPr>
        <p:spPr>
          <a:xfrm>
            <a:off x="2164080" y="2933621"/>
            <a:ext cx="4572000" cy="2677656"/>
          </a:xfrm>
          <a:prstGeom prst="rect">
            <a:avLst/>
          </a:prstGeom>
        </p:spPr>
        <p:txBody>
          <a:bodyPr>
            <a:spAutoFit/>
          </a:bodyPr>
          <a:lstStyle/>
          <a:p>
            <a:pPr marL="285750" lvl="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Create an abstract animation based on a biblical or mythological allegory using only coloured paper cut into basic geometric shapes. </a:t>
            </a:r>
          </a:p>
          <a:p>
            <a:pPr lvl="0"/>
            <a:endParaRPr lang="en-AU"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Write a collection of words on different pieces of paper. </a:t>
            </a:r>
            <a:r>
              <a:rPr lang="en-AU" sz="1400" dirty="0" err="1">
                <a:latin typeface="Arial" panose="020B0604020202020204" pitchFamily="34" charset="0"/>
                <a:cs typeface="Arial" panose="020B0604020202020204" pitchFamily="34" charset="0"/>
              </a:rPr>
              <a:t>Eg.</a:t>
            </a:r>
            <a:r>
              <a:rPr lang="en-AU" sz="1400" dirty="0">
                <a:latin typeface="Arial" panose="020B0604020202020204" pitchFamily="34" charset="0"/>
                <a:cs typeface="Arial" panose="020B0604020202020204" pitchFamily="34" charset="0"/>
              </a:rPr>
              <a:t> Bicycle, clock, time, winter, summer, cold, travelling etc. The more words the better. Take turns selecting a word at random until you have 10 words. Using these words as the basis for your story create a surreal animation. You may like to make paper puppet or plasticine figures to illustrate your surreal story</a:t>
            </a:r>
          </a:p>
        </p:txBody>
      </p:sp>
    </p:spTree>
    <p:extLst>
      <p:ext uri="{BB962C8B-B14F-4D97-AF65-F5344CB8AC3E}">
        <p14:creationId xmlns:p14="http://schemas.microsoft.com/office/powerpoint/2010/main" val="1177838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066FDC-F114-4A8D-A6E5-89569BA0C3DB}"/>
              </a:ext>
            </a:extLst>
          </p:cNvPr>
          <p:cNvSpPr>
            <a:spLocks noGrp="1"/>
          </p:cNvSpPr>
          <p:nvPr>
            <p:ph idx="1"/>
          </p:nvPr>
        </p:nvSpPr>
        <p:spPr>
          <a:xfrm>
            <a:off x="251804" y="723932"/>
            <a:ext cx="4777396" cy="3674644"/>
          </a:xfrm>
        </p:spPr>
        <p:txBody>
          <a:bodyPr/>
          <a:lstStyle/>
          <a:p>
            <a:pPr>
              <a:lnSpc>
                <a:spcPct val="100000"/>
              </a:lnSpc>
            </a:pPr>
            <a:r>
              <a:rPr lang="en-AU" sz="1400" dirty="0"/>
              <a:t>Surviving examples of </a:t>
            </a:r>
            <a:r>
              <a:rPr lang="en-AU" sz="1400" dirty="0" err="1"/>
              <a:t>Voitre’s</a:t>
            </a:r>
            <a:r>
              <a:rPr lang="en-AU" sz="1400" dirty="0"/>
              <a:t> jewellery, created on impulse for friends and loved ones, have a more personal and individual tone. These include a small curvilinear brooch in the shape of a perfume bottle, adorned with marcasite (polished pieces of pyrite – crystal like in structure) which is in AGSA’s collection. Created by </a:t>
            </a:r>
            <a:r>
              <a:rPr lang="en-AU" sz="1400" dirty="0" err="1"/>
              <a:t>Voitre</a:t>
            </a:r>
            <a:r>
              <a:rPr lang="en-AU" sz="1400" dirty="0"/>
              <a:t> for Vera, the organic form could be equally recognised as a heart, or a piece of fruit, seeming to melt into and even emerge from the shapes of nature. In another example, </a:t>
            </a:r>
            <a:r>
              <a:rPr lang="en-AU" sz="1400" dirty="0" err="1"/>
              <a:t>Voitre</a:t>
            </a:r>
            <a:r>
              <a:rPr lang="en-AU" sz="1400" dirty="0"/>
              <a:t> employs a series of fluid and interconnecting lines to define an image of himself with his wife and their two young children. </a:t>
            </a:r>
          </a:p>
          <a:p>
            <a:pPr marL="285750" indent="-285750">
              <a:lnSpc>
                <a:spcPct val="100000"/>
              </a:lnSpc>
              <a:buFont typeface="Arial" panose="020B0604020202020204" pitchFamily="34" charset="0"/>
              <a:buChar char="•"/>
            </a:pPr>
            <a:r>
              <a:rPr lang="en-AU" sz="1400" dirty="0"/>
              <a:t>Using aluminium, cardboard or recycled materials create a piece of jewellery for someone you care about that symbolises an aspect of your relationship with that person. </a:t>
            </a:r>
          </a:p>
          <a:p>
            <a:pPr>
              <a:lnSpc>
                <a:spcPct val="100000"/>
              </a:lnSpc>
            </a:pPr>
            <a:r>
              <a:rPr lang="en-AU" sz="1400" dirty="0" err="1"/>
              <a:t>Dušan</a:t>
            </a:r>
            <a:r>
              <a:rPr lang="en-AU" sz="1400" dirty="0"/>
              <a:t> and </a:t>
            </a:r>
            <a:r>
              <a:rPr lang="en-AU" sz="1400" dirty="0" err="1"/>
              <a:t>Voitre</a:t>
            </a:r>
            <a:r>
              <a:rPr lang="en-AU" sz="1400" dirty="0"/>
              <a:t> delighted in the act of emptying fragments of their thoughts, feelings, and memories into their works, which then act as portals for the viewer’s own liberating experience. For two weeks, keep a journal of all your thoughts, feelings, dreams and memories. Use this journal as a starting point for a work of art that captures some of these ideas. </a:t>
            </a:r>
          </a:p>
          <a:p>
            <a:endParaRPr lang="en-AU" dirty="0"/>
          </a:p>
        </p:txBody>
      </p:sp>
      <p:sp>
        <p:nvSpPr>
          <p:cNvPr id="3" name="Title 2">
            <a:extLst>
              <a:ext uri="{FF2B5EF4-FFF2-40B4-BE49-F238E27FC236}">
                <a16:creationId xmlns:a16="http://schemas.microsoft.com/office/drawing/2014/main" id="{962A74EA-FE0A-4272-A6FA-6F151C67F2B6}"/>
              </a:ext>
            </a:extLst>
          </p:cNvPr>
          <p:cNvSpPr>
            <a:spLocks noGrp="1"/>
          </p:cNvSpPr>
          <p:nvPr>
            <p:ph type="title"/>
          </p:nvPr>
        </p:nvSpPr>
        <p:spPr/>
        <p:txBody>
          <a:bodyPr/>
          <a:lstStyle/>
          <a:p>
            <a:r>
              <a:rPr lang="en-AU" dirty="0"/>
              <a:t>Making </a:t>
            </a:r>
          </a:p>
        </p:txBody>
      </p:sp>
      <p:sp>
        <p:nvSpPr>
          <p:cNvPr id="4" name="Rectangle 3">
            <a:extLst>
              <a:ext uri="{FF2B5EF4-FFF2-40B4-BE49-F238E27FC236}">
                <a16:creationId xmlns:a16="http://schemas.microsoft.com/office/drawing/2014/main" id="{43D837CA-9BF5-49E1-8EC8-76755B861F3C}"/>
              </a:ext>
            </a:extLst>
          </p:cNvPr>
          <p:cNvSpPr/>
          <p:nvPr/>
        </p:nvSpPr>
        <p:spPr>
          <a:xfrm>
            <a:off x="5577840" y="4382970"/>
            <a:ext cx="3241040" cy="707886"/>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 Australia, 1919 - 1999, </a:t>
            </a:r>
            <a:r>
              <a:rPr lang="en-AU" sz="800" i="1" dirty="0">
                <a:latin typeface="Arial" panose="020B0604020202020204" pitchFamily="34" charset="0"/>
                <a:cs typeface="Arial" panose="020B0604020202020204" pitchFamily="34" charset="0"/>
              </a:rPr>
              <a:t>Brooch (family group)</a:t>
            </a:r>
            <a:r>
              <a:rPr lang="en-AU" sz="800" dirty="0">
                <a:latin typeface="Arial" panose="020B0604020202020204" pitchFamily="34" charset="0"/>
                <a:cs typeface="Arial" panose="020B0604020202020204" pitchFamily="34" charset="0"/>
              </a:rPr>
              <a:t>, c.1953, Adelaide, silver, 8.4 x 4.6 x 0.6 cm; Gift of Dr Jane Vernon-Roberts through the Art Gallery of South Australia Foundation 2020, Art Gallery of South Australia, Art Gallery of South Australia, Adelaide, © Estate of </a:t>
            </a:r>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a:t>
            </a:r>
          </a:p>
        </p:txBody>
      </p:sp>
      <p:pic>
        <p:nvPicPr>
          <p:cNvPr id="6" name="Picture 5" descr="A picture containing linedrawing&#10;&#10;Description automatically generated">
            <a:extLst>
              <a:ext uri="{FF2B5EF4-FFF2-40B4-BE49-F238E27FC236}">
                <a16:creationId xmlns:a16="http://schemas.microsoft.com/office/drawing/2014/main" id="{AF4AC013-C01B-4246-8D15-E983D6D96A8D}"/>
              </a:ext>
            </a:extLst>
          </p:cNvPr>
          <p:cNvPicPr>
            <a:picLocks noChangeAspect="1"/>
          </p:cNvPicPr>
          <p:nvPr/>
        </p:nvPicPr>
        <p:blipFill>
          <a:blip r:embed="rId2"/>
          <a:stretch>
            <a:fillRect/>
          </a:stretch>
        </p:blipFill>
        <p:spPr>
          <a:xfrm>
            <a:off x="5435406" y="1982650"/>
            <a:ext cx="3708594" cy="2415222"/>
          </a:xfrm>
          <a:prstGeom prst="rect">
            <a:avLst/>
          </a:prstGeom>
        </p:spPr>
      </p:pic>
    </p:spTree>
    <p:extLst>
      <p:ext uri="{BB962C8B-B14F-4D97-AF65-F5344CB8AC3E}">
        <p14:creationId xmlns:p14="http://schemas.microsoft.com/office/powerpoint/2010/main" val="239931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90B4A1-1E6B-488F-B362-C0E46320201C}"/>
              </a:ext>
            </a:extLst>
          </p:cNvPr>
          <p:cNvSpPr>
            <a:spLocks noGrp="1"/>
          </p:cNvSpPr>
          <p:nvPr>
            <p:ph idx="1"/>
          </p:nvPr>
        </p:nvSpPr>
        <p:spPr>
          <a:xfrm>
            <a:off x="251804" y="703612"/>
            <a:ext cx="4442116" cy="3674644"/>
          </a:xfrm>
        </p:spPr>
        <p:txBody>
          <a:bodyPr/>
          <a:lstStyle/>
          <a:p>
            <a:pPr>
              <a:lnSpc>
                <a:spcPct val="100000"/>
              </a:lnSpc>
            </a:pPr>
            <a:r>
              <a:rPr lang="en-AU" sz="1300" dirty="0"/>
              <a:t>Surrealism is an art-historical, literary and intellectual movement originating in Europe during the inter-war years of the twentieth century. With a focus on freeing the subconscious mind and championing chance and irrationality, surrealists such as </a:t>
            </a:r>
            <a:r>
              <a:rPr lang="en-AU" sz="1300" i="1" dirty="0"/>
              <a:t>André </a:t>
            </a:r>
            <a:r>
              <a:rPr lang="en-AU" sz="1300" dirty="0"/>
              <a:t>Breton, Salvador Dali, Rene Magritte, Max Ernst, </a:t>
            </a:r>
            <a:r>
              <a:rPr lang="en-AU" sz="1300" dirty="0" err="1"/>
              <a:t>Meret</a:t>
            </a:r>
            <a:r>
              <a:rPr lang="en-AU" sz="1300" dirty="0"/>
              <a:t> Oppenheim and Dorothea Tanning used art as a means for uncovering the workings of the mind. These artists blurred the lines between dream and reality and explored repressed desires to expose deeper realms of the human psyche. </a:t>
            </a:r>
          </a:p>
          <a:p>
            <a:pPr>
              <a:lnSpc>
                <a:spcPct val="100000"/>
              </a:lnSpc>
            </a:pPr>
            <a:r>
              <a:rPr lang="en-AU" sz="1300" dirty="0"/>
              <a:t>Surrealism adopted a number of the art-making methods established earlier by the </a:t>
            </a:r>
            <a:r>
              <a:rPr lang="en-AU" sz="1300" dirty="0" err="1"/>
              <a:t>dadaists</a:t>
            </a:r>
            <a:r>
              <a:rPr lang="en-AU" sz="1300" dirty="0"/>
              <a:t>, a generation of artists who revolted against the horrors of the First World War. These included opening up the artistic process to chance, using games to create art, and producing art in groups or collectives. They also developed a number of new artistic techniques, including automatic drawing and writing, rubbings taken from uneven surfaces (known as frottage) and decalcomania – the impression of paint onto a surface to create abstract and uncanny effects. These methods helped the surrealists to explore hidden dream worlds and unlock the mysteries of the mind. </a:t>
            </a:r>
          </a:p>
          <a:p>
            <a:pPr>
              <a:lnSpc>
                <a:spcPct val="100000"/>
              </a:lnSpc>
            </a:pPr>
            <a:r>
              <a:rPr lang="en-AU" sz="1300" dirty="0"/>
              <a:t>Visit </a:t>
            </a:r>
            <a:r>
              <a:rPr lang="en-AU" sz="1300" dirty="0">
                <a:hlinkClick r:id="rId2"/>
              </a:rPr>
              <a:t>What is Surrealism </a:t>
            </a:r>
            <a:r>
              <a:rPr lang="en-AU" sz="1300" dirty="0"/>
              <a:t>to see examples of surrealist works in AGSA’s collection</a:t>
            </a:r>
          </a:p>
        </p:txBody>
      </p:sp>
      <p:sp>
        <p:nvSpPr>
          <p:cNvPr id="3" name="Title 2">
            <a:extLst>
              <a:ext uri="{FF2B5EF4-FFF2-40B4-BE49-F238E27FC236}">
                <a16:creationId xmlns:a16="http://schemas.microsoft.com/office/drawing/2014/main" id="{3383AD7C-7229-4A25-82E9-0EFC6B3A7516}"/>
              </a:ext>
            </a:extLst>
          </p:cNvPr>
          <p:cNvSpPr>
            <a:spLocks noGrp="1"/>
          </p:cNvSpPr>
          <p:nvPr>
            <p:ph type="title"/>
          </p:nvPr>
        </p:nvSpPr>
        <p:spPr/>
        <p:txBody>
          <a:bodyPr/>
          <a:lstStyle/>
          <a:p>
            <a:r>
              <a:rPr lang="en-AU" dirty="0"/>
              <a:t>What is surrealism?</a:t>
            </a:r>
          </a:p>
        </p:txBody>
      </p:sp>
      <p:sp>
        <p:nvSpPr>
          <p:cNvPr id="4" name="Rectangle 3">
            <a:extLst>
              <a:ext uri="{FF2B5EF4-FFF2-40B4-BE49-F238E27FC236}">
                <a16:creationId xmlns:a16="http://schemas.microsoft.com/office/drawing/2014/main" id="{C1C28944-536F-423C-90F0-D7C026EF99A7}"/>
              </a:ext>
            </a:extLst>
          </p:cNvPr>
          <p:cNvSpPr/>
          <p:nvPr/>
        </p:nvSpPr>
        <p:spPr>
          <a:xfrm>
            <a:off x="5152540" y="4990237"/>
            <a:ext cx="3778100" cy="461665"/>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 Australia, 1919 - 1999, </a:t>
            </a:r>
            <a:r>
              <a:rPr lang="en-AU" sz="800" i="1" dirty="0">
                <a:latin typeface="Arial" panose="020B0604020202020204" pitchFamily="34" charset="0"/>
                <a:cs typeface="Arial" panose="020B0604020202020204" pitchFamily="34" charset="0"/>
              </a:rPr>
              <a:t>Mood</a:t>
            </a:r>
            <a:r>
              <a:rPr lang="en-AU" sz="800" dirty="0">
                <a:latin typeface="Arial" panose="020B0604020202020204" pitchFamily="34" charset="0"/>
                <a:cs typeface="Arial" panose="020B0604020202020204" pitchFamily="34" charset="0"/>
              </a:rPr>
              <a:t>, 1952, Adelaide, pen &amp; ink on photographic paper, 20.2 x 25.2 cm (sheet); </a:t>
            </a:r>
            <a:r>
              <a:rPr lang="en-AU" sz="800" dirty="0" err="1">
                <a:latin typeface="Arial" panose="020B0604020202020204" pitchFamily="34" charset="0"/>
                <a:cs typeface="Arial" panose="020B0604020202020204" pitchFamily="34" charset="0"/>
              </a:rPr>
              <a:t>d'Auvergne</a:t>
            </a:r>
            <a:r>
              <a:rPr lang="en-AU" sz="800" dirty="0">
                <a:latin typeface="Arial" panose="020B0604020202020204" pitchFamily="34" charset="0"/>
                <a:cs typeface="Arial" panose="020B0604020202020204" pitchFamily="34" charset="0"/>
              </a:rPr>
              <a:t> Boxall Bequest Fund 1999, Art Gallery of South Australia, Adelaide, © Art Gallery of South Australia.</a:t>
            </a:r>
          </a:p>
        </p:txBody>
      </p:sp>
      <p:pic>
        <p:nvPicPr>
          <p:cNvPr id="6" name="Picture 5" descr="Diagram&#10;&#10;Description automatically generated">
            <a:extLst>
              <a:ext uri="{FF2B5EF4-FFF2-40B4-BE49-F238E27FC236}">
                <a16:creationId xmlns:a16="http://schemas.microsoft.com/office/drawing/2014/main" id="{D888A783-0BDA-4D2C-B93C-E27773D11358}"/>
              </a:ext>
            </a:extLst>
          </p:cNvPr>
          <p:cNvPicPr>
            <a:picLocks noChangeAspect="1"/>
          </p:cNvPicPr>
          <p:nvPr/>
        </p:nvPicPr>
        <p:blipFill>
          <a:blip r:embed="rId3"/>
          <a:stretch>
            <a:fillRect/>
          </a:stretch>
        </p:blipFill>
        <p:spPr>
          <a:xfrm>
            <a:off x="5152540" y="1818640"/>
            <a:ext cx="3778100" cy="3008312"/>
          </a:xfrm>
          <a:prstGeom prst="rect">
            <a:avLst/>
          </a:prstGeom>
        </p:spPr>
      </p:pic>
    </p:spTree>
    <p:extLst>
      <p:ext uri="{BB962C8B-B14F-4D97-AF65-F5344CB8AC3E}">
        <p14:creationId xmlns:p14="http://schemas.microsoft.com/office/powerpoint/2010/main" val="2763933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30DCD8-2C80-400D-99ED-2DD579017EE1}"/>
              </a:ext>
            </a:extLst>
          </p:cNvPr>
          <p:cNvSpPr>
            <a:spLocks noGrp="1"/>
          </p:cNvSpPr>
          <p:nvPr>
            <p:ph idx="1"/>
          </p:nvPr>
        </p:nvSpPr>
        <p:spPr>
          <a:xfrm>
            <a:off x="322924" y="1120172"/>
            <a:ext cx="3991704" cy="3674644"/>
          </a:xfrm>
        </p:spPr>
        <p:txBody>
          <a:bodyPr/>
          <a:lstStyle/>
          <a:p>
            <a:pPr>
              <a:lnSpc>
                <a:spcPct val="100000"/>
              </a:lnSpc>
            </a:pPr>
            <a:r>
              <a:rPr lang="en-AU" sz="1400" b="1" i="1" dirty="0"/>
              <a:t>Investigate </a:t>
            </a:r>
            <a:br>
              <a:rPr lang="en-AU" sz="1400" b="1" i="1" dirty="0"/>
            </a:br>
            <a:r>
              <a:rPr lang="en-AU" sz="1400" dirty="0" err="1"/>
              <a:t>Investigate</a:t>
            </a:r>
            <a:r>
              <a:rPr lang="en-AU" sz="1400" dirty="0"/>
              <a:t> surrealist works of art by South Australian artists </a:t>
            </a:r>
            <a:r>
              <a:rPr lang="en-AU" sz="1400" dirty="0" err="1"/>
              <a:t>Dusan</a:t>
            </a:r>
            <a:r>
              <a:rPr lang="en-AU" sz="1400" dirty="0"/>
              <a:t> Marek, Jacqueline Hick, Ivor Francis, Peter Purves Smith and Jeffrey Smart. What makes these works surreal? </a:t>
            </a:r>
          </a:p>
          <a:p>
            <a:pPr>
              <a:lnSpc>
                <a:spcPct val="100000"/>
              </a:lnSpc>
            </a:pPr>
            <a:r>
              <a:rPr lang="en-AU" sz="1400" b="1" i="1" dirty="0"/>
              <a:t>Explore </a:t>
            </a:r>
            <a:br>
              <a:rPr lang="en-AU" sz="1400" b="1" i="1" dirty="0"/>
            </a:br>
            <a:r>
              <a:rPr lang="en-AU" sz="1400" dirty="0"/>
              <a:t>After looking at a variety of surrealist works of art, brainstorm common characteristics. Write a definition for surrealism based on the works you have seen. </a:t>
            </a:r>
          </a:p>
          <a:p>
            <a:pPr>
              <a:lnSpc>
                <a:spcPct val="100000"/>
              </a:lnSpc>
            </a:pPr>
            <a:r>
              <a:rPr lang="en-AU" sz="1400" b="1" i="1" dirty="0"/>
              <a:t>Create </a:t>
            </a:r>
            <a:br>
              <a:rPr lang="en-AU" sz="1400" b="1" i="1" dirty="0"/>
            </a:br>
            <a:r>
              <a:rPr lang="en-AU" sz="1400" dirty="0"/>
              <a:t>Using collage create a hyperreal scene featuring a surreal creature or figure placed in a contemporary world.</a:t>
            </a:r>
            <a:br>
              <a:rPr lang="en-AU" sz="1400" dirty="0"/>
            </a:br>
            <a:br>
              <a:rPr lang="en-AU" sz="1400" dirty="0"/>
            </a:br>
            <a:r>
              <a:rPr lang="en-AU" sz="1400" dirty="0"/>
              <a:t>Select three images – of an everyday object, an animal and a landscape. Combine these elements to make your own surreal collage. </a:t>
            </a:r>
          </a:p>
          <a:p>
            <a:endParaRPr lang="en-AU" dirty="0"/>
          </a:p>
        </p:txBody>
      </p:sp>
      <p:sp>
        <p:nvSpPr>
          <p:cNvPr id="3" name="Title 2">
            <a:extLst>
              <a:ext uri="{FF2B5EF4-FFF2-40B4-BE49-F238E27FC236}">
                <a16:creationId xmlns:a16="http://schemas.microsoft.com/office/drawing/2014/main" id="{7810DA78-493B-4513-9CF2-AE64CE781CF7}"/>
              </a:ext>
            </a:extLst>
          </p:cNvPr>
          <p:cNvSpPr>
            <a:spLocks noGrp="1"/>
          </p:cNvSpPr>
          <p:nvPr>
            <p:ph type="title"/>
          </p:nvPr>
        </p:nvSpPr>
        <p:spPr/>
        <p:txBody>
          <a:bodyPr/>
          <a:lstStyle/>
          <a:p>
            <a:r>
              <a:rPr lang="en-AU" dirty="0"/>
              <a:t>Making and responding</a:t>
            </a:r>
          </a:p>
        </p:txBody>
      </p:sp>
    </p:spTree>
    <p:extLst>
      <p:ext uri="{BB962C8B-B14F-4D97-AF65-F5344CB8AC3E}">
        <p14:creationId xmlns:p14="http://schemas.microsoft.com/office/powerpoint/2010/main" val="2514736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7E95D7-D3AB-45C2-8642-4C426EFF287C}"/>
              </a:ext>
            </a:extLst>
          </p:cNvPr>
          <p:cNvSpPr>
            <a:spLocks noGrp="1"/>
          </p:cNvSpPr>
          <p:nvPr>
            <p:ph idx="1"/>
          </p:nvPr>
        </p:nvSpPr>
        <p:spPr>
          <a:xfrm>
            <a:off x="322924" y="1293473"/>
            <a:ext cx="8008276" cy="3674644"/>
          </a:xfrm>
        </p:spPr>
        <p:txBody>
          <a:bodyPr/>
          <a:lstStyle/>
          <a:p>
            <a:pPr>
              <a:lnSpc>
                <a:spcPct val="100000"/>
              </a:lnSpc>
            </a:pPr>
            <a:r>
              <a:rPr lang="en-AU" sz="1400" b="1" i="1" dirty="0"/>
              <a:t>Automatic writing or drawing</a:t>
            </a:r>
            <a:endParaRPr lang="en-AU" sz="1400" dirty="0"/>
          </a:p>
          <a:p>
            <a:pPr>
              <a:lnSpc>
                <a:spcPct val="100000"/>
              </a:lnSpc>
            </a:pPr>
            <a:r>
              <a:rPr lang="en-AU" sz="1400" dirty="0"/>
              <a:t>Place an interesting object in the centre of the room. Using this object as stimulus write automatically for a timed period. Relax your mind and allow your writing to flow spontaneously. Use this writing to create a short story about this object and compare your writing with that of others. Record your dreams for a week and create a work of art inspired by your dreams. </a:t>
            </a:r>
          </a:p>
          <a:p>
            <a:pPr>
              <a:lnSpc>
                <a:spcPct val="100000"/>
              </a:lnSpc>
            </a:pPr>
            <a:r>
              <a:rPr lang="en-AU" sz="1400" b="1" dirty="0"/>
              <a:t>Tip</a:t>
            </a:r>
            <a:r>
              <a:rPr lang="en-AU" sz="1400" dirty="0"/>
              <a:t>: Try to use only blue biro so that you aren’t tempted to edit your work – let your imagination run free!</a:t>
            </a:r>
          </a:p>
          <a:p>
            <a:pPr>
              <a:lnSpc>
                <a:spcPct val="100000"/>
              </a:lnSpc>
            </a:pPr>
            <a:r>
              <a:rPr lang="en-AU" sz="1400" b="1" i="1" dirty="0"/>
              <a:t>Decalcomania </a:t>
            </a:r>
            <a:endParaRPr lang="en-AU" sz="1400" dirty="0"/>
          </a:p>
          <a:p>
            <a:pPr>
              <a:lnSpc>
                <a:spcPct val="100000"/>
              </a:lnSpc>
            </a:pPr>
            <a:r>
              <a:rPr lang="en-AU" sz="1400" dirty="0"/>
              <a:t>Make a series of blobs onto paper using watercolour paint or diluted acrylic paint. Move the paint around by tilting the paper to create random shapes. Once dry, draw over or around these shapes to transform them into something else. </a:t>
            </a:r>
          </a:p>
          <a:p>
            <a:endParaRPr lang="en-AU" b="1" dirty="0"/>
          </a:p>
        </p:txBody>
      </p:sp>
      <p:sp>
        <p:nvSpPr>
          <p:cNvPr id="3" name="Title 2">
            <a:extLst>
              <a:ext uri="{FF2B5EF4-FFF2-40B4-BE49-F238E27FC236}">
                <a16:creationId xmlns:a16="http://schemas.microsoft.com/office/drawing/2014/main" id="{382E3DF1-918E-49FD-9EC6-8698EFD81A5F}"/>
              </a:ext>
            </a:extLst>
          </p:cNvPr>
          <p:cNvSpPr>
            <a:spLocks noGrp="1"/>
          </p:cNvSpPr>
          <p:nvPr>
            <p:ph type="title"/>
          </p:nvPr>
        </p:nvSpPr>
        <p:spPr/>
        <p:txBody>
          <a:bodyPr/>
          <a:lstStyle/>
          <a:p>
            <a:r>
              <a:rPr lang="en-AU" dirty="0"/>
              <a:t>Making and responding </a:t>
            </a:r>
          </a:p>
        </p:txBody>
      </p:sp>
    </p:spTree>
    <p:extLst>
      <p:ext uri="{BB962C8B-B14F-4D97-AF65-F5344CB8AC3E}">
        <p14:creationId xmlns:p14="http://schemas.microsoft.com/office/powerpoint/2010/main" val="4034252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6B304-19C6-43BF-8020-611432F162A8}"/>
              </a:ext>
            </a:extLst>
          </p:cNvPr>
          <p:cNvSpPr>
            <a:spLocks noGrp="1"/>
          </p:cNvSpPr>
          <p:nvPr>
            <p:ph idx="1"/>
          </p:nvPr>
        </p:nvSpPr>
        <p:spPr>
          <a:xfrm>
            <a:off x="194217" y="1668812"/>
            <a:ext cx="3971383" cy="3674644"/>
          </a:xfrm>
        </p:spPr>
        <p:txBody>
          <a:bodyPr/>
          <a:lstStyle/>
          <a:p>
            <a:pPr>
              <a:lnSpc>
                <a:spcPct val="100000"/>
              </a:lnSpc>
            </a:pPr>
            <a:r>
              <a:rPr lang="en-AU" sz="1400" dirty="0"/>
              <a:t>You are the captain of your class and will be in charge of exploring </a:t>
            </a:r>
            <a:r>
              <a:rPr lang="en-AU" sz="1400" i="1" dirty="0" err="1"/>
              <a:t>Dušan</a:t>
            </a:r>
            <a:r>
              <a:rPr lang="en-AU" sz="1400" i="1" dirty="0"/>
              <a:t> and </a:t>
            </a:r>
            <a:r>
              <a:rPr lang="en-AU" sz="1400" i="1" dirty="0" err="1"/>
              <a:t>Voitre</a:t>
            </a:r>
            <a:r>
              <a:rPr lang="en-AU" sz="1400" i="1" dirty="0"/>
              <a:t> Marek: Surrealists at sea. </a:t>
            </a:r>
            <a:endParaRPr lang="en-AU" sz="1400" dirty="0"/>
          </a:p>
          <a:p>
            <a:pPr>
              <a:lnSpc>
                <a:spcPct val="100000"/>
              </a:lnSpc>
            </a:pPr>
            <a:r>
              <a:rPr lang="en-AU" sz="1400" dirty="0"/>
              <a:t>Facilitate the following activities to engage your students with works of art while they look, imagine and draw some surreal scenes in the exhibition! </a:t>
            </a:r>
          </a:p>
          <a:p>
            <a:pPr>
              <a:lnSpc>
                <a:spcPct val="100000"/>
              </a:lnSpc>
            </a:pPr>
            <a:r>
              <a:rPr lang="en-AU" sz="1400" dirty="0"/>
              <a:t>You will need a surreal school kit which includes: </a:t>
            </a:r>
          </a:p>
          <a:p>
            <a:pPr marL="285750" lvl="0" indent="-285750">
              <a:lnSpc>
                <a:spcPct val="100000"/>
              </a:lnSpc>
              <a:buFont typeface="Arial" panose="020B0604020202020204" pitchFamily="34" charset="0"/>
              <a:buChar char="•"/>
            </a:pPr>
            <a:r>
              <a:rPr lang="en-AU" sz="1400" dirty="0"/>
              <a:t>Lead pencils  </a:t>
            </a:r>
          </a:p>
          <a:p>
            <a:pPr marL="285750" lvl="0" indent="-285750">
              <a:lnSpc>
                <a:spcPct val="100000"/>
              </a:lnSpc>
              <a:buFont typeface="Arial" panose="020B0604020202020204" pitchFamily="34" charset="0"/>
              <a:buChar char="•"/>
            </a:pPr>
            <a:r>
              <a:rPr lang="en-AU" sz="1400" dirty="0"/>
              <a:t>Sketch books </a:t>
            </a:r>
          </a:p>
          <a:p>
            <a:pPr>
              <a:lnSpc>
                <a:spcPct val="100000"/>
              </a:lnSpc>
            </a:pPr>
            <a:r>
              <a:rPr lang="en-AU" sz="1400" dirty="0"/>
              <a:t> Make sure students each have a pencil and sketchbook before you enter the exhibition space. </a:t>
            </a:r>
          </a:p>
          <a:p>
            <a:endParaRPr lang="en-AU" dirty="0"/>
          </a:p>
        </p:txBody>
      </p:sp>
      <p:sp>
        <p:nvSpPr>
          <p:cNvPr id="3" name="Title 2">
            <a:extLst>
              <a:ext uri="{FF2B5EF4-FFF2-40B4-BE49-F238E27FC236}">
                <a16:creationId xmlns:a16="http://schemas.microsoft.com/office/drawing/2014/main" id="{DA931367-22A2-4E5E-9963-4FD72FAF9025}"/>
              </a:ext>
            </a:extLst>
          </p:cNvPr>
          <p:cNvSpPr>
            <a:spLocks noGrp="1"/>
          </p:cNvSpPr>
          <p:nvPr>
            <p:ph type="title"/>
          </p:nvPr>
        </p:nvSpPr>
        <p:spPr>
          <a:xfrm>
            <a:off x="322924" y="291761"/>
            <a:ext cx="8028596" cy="429599"/>
          </a:xfrm>
        </p:spPr>
        <p:txBody>
          <a:bodyPr/>
          <a:lstStyle/>
          <a:p>
            <a:r>
              <a:rPr lang="en-AU" dirty="0"/>
              <a:t>A surreal adventure in </a:t>
            </a:r>
            <a:r>
              <a:rPr lang="en-AU" i="1" dirty="0" err="1"/>
              <a:t>Dušan</a:t>
            </a:r>
            <a:r>
              <a:rPr lang="en-AU" i="1" dirty="0"/>
              <a:t> and </a:t>
            </a:r>
            <a:r>
              <a:rPr lang="en-AU" i="1" dirty="0" err="1"/>
              <a:t>Voitre</a:t>
            </a:r>
            <a:r>
              <a:rPr lang="en-AU" i="1" dirty="0"/>
              <a:t> Marek: Surrealists at sea </a:t>
            </a:r>
            <a:endParaRPr lang="en-AU" dirty="0"/>
          </a:p>
        </p:txBody>
      </p:sp>
      <p:sp>
        <p:nvSpPr>
          <p:cNvPr id="4" name="Rectangle 3">
            <a:extLst>
              <a:ext uri="{FF2B5EF4-FFF2-40B4-BE49-F238E27FC236}">
                <a16:creationId xmlns:a16="http://schemas.microsoft.com/office/drawing/2014/main" id="{EBA3AD9F-75D9-498A-8EA8-FDE40E93FFA7}"/>
              </a:ext>
            </a:extLst>
          </p:cNvPr>
          <p:cNvSpPr/>
          <p:nvPr/>
        </p:nvSpPr>
        <p:spPr>
          <a:xfrm>
            <a:off x="1371600" y="721360"/>
            <a:ext cx="6309360" cy="400110"/>
          </a:xfrm>
          <a:prstGeom prst="rect">
            <a:avLst/>
          </a:prstGeom>
        </p:spPr>
        <p:txBody>
          <a:bodyPr wrap="square">
            <a:spAutoFit/>
          </a:bodyPr>
          <a:lstStyle/>
          <a:p>
            <a:r>
              <a:rPr lang="en-AU" sz="2000" b="1" dirty="0">
                <a:latin typeface="Arial" panose="020B0604020202020204" pitchFamily="34" charset="0"/>
                <a:cs typeface="Arial" panose="020B0604020202020204" pitchFamily="34" charset="0"/>
              </a:rPr>
              <a:t>Attention teachers – this information is for you! </a:t>
            </a:r>
          </a:p>
        </p:txBody>
      </p:sp>
      <p:pic>
        <p:nvPicPr>
          <p:cNvPr id="5" name="Picture 4" descr="A picture containing boat, transport, blue, raft&#10;&#10;Description automatically generated">
            <a:extLst>
              <a:ext uri="{FF2B5EF4-FFF2-40B4-BE49-F238E27FC236}">
                <a16:creationId xmlns:a16="http://schemas.microsoft.com/office/drawing/2014/main" id="{36F5ABE0-D505-4C7C-9EDD-5959DD63E24F}"/>
              </a:ext>
            </a:extLst>
          </p:cNvPr>
          <p:cNvPicPr>
            <a:picLocks noChangeAspect="1"/>
          </p:cNvPicPr>
          <p:nvPr/>
        </p:nvPicPr>
        <p:blipFill>
          <a:blip r:embed="rId2"/>
          <a:stretch>
            <a:fillRect/>
          </a:stretch>
        </p:blipFill>
        <p:spPr>
          <a:xfrm>
            <a:off x="4165600" y="1838960"/>
            <a:ext cx="4686130" cy="3128722"/>
          </a:xfrm>
          <a:prstGeom prst="rect">
            <a:avLst/>
          </a:prstGeom>
        </p:spPr>
      </p:pic>
      <p:sp>
        <p:nvSpPr>
          <p:cNvPr id="6" name="Rectangle 5">
            <a:extLst>
              <a:ext uri="{FF2B5EF4-FFF2-40B4-BE49-F238E27FC236}">
                <a16:creationId xmlns:a16="http://schemas.microsoft.com/office/drawing/2014/main" id="{F2F16BAD-C83D-4248-B641-4C9F3DFA5D55}"/>
              </a:ext>
            </a:extLst>
          </p:cNvPr>
          <p:cNvSpPr/>
          <p:nvPr/>
        </p:nvSpPr>
        <p:spPr>
          <a:xfrm>
            <a:off x="4127330" y="5160278"/>
            <a:ext cx="4724400" cy="1015663"/>
          </a:xfrm>
          <a:prstGeom prst="rect">
            <a:avLst/>
          </a:prstGeom>
        </p:spPr>
        <p:txBody>
          <a:bodyPr wrap="square">
            <a:spAutoFit/>
          </a:bodyPr>
          <a:lstStyle/>
          <a:p>
            <a:r>
              <a:rPr lang="en-AU" sz="800" dirty="0" err="1">
                <a:solidFill>
                  <a:srgbClr val="262626"/>
                </a:solidFill>
                <a:latin typeface="Arial" panose="020B0604020202020204" pitchFamily="34" charset="0"/>
                <a:cs typeface="Arial" panose="020B0604020202020204" pitchFamily="34" charset="0"/>
              </a:rPr>
              <a:t>Dušan</a:t>
            </a:r>
            <a:r>
              <a:rPr lang="en-AU" sz="800" dirty="0">
                <a:solidFill>
                  <a:srgbClr val="262626"/>
                </a:solidFill>
                <a:latin typeface="Arial" panose="020B0604020202020204" pitchFamily="34" charset="0"/>
                <a:cs typeface="Arial" panose="020B0604020202020204" pitchFamily="34" charset="0"/>
              </a:rPr>
              <a:t> Marek, Australia, 1926 - 1993, </a:t>
            </a:r>
            <a:r>
              <a:rPr lang="en-AU" sz="800" dirty="0" err="1">
                <a:solidFill>
                  <a:srgbClr val="262626"/>
                </a:solidFill>
                <a:latin typeface="Arial" panose="020B0604020202020204" pitchFamily="34" charset="0"/>
                <a:cs typeface="Arial" panose="020B0604020202020204" pitchFamily="34" charset="0"/>
              </a:rPr>
              <a:t>Karu</a:t>
            </a:r>
            <a:r>
              <a:rPr lang="en-AU" sz="800" dirty="0">
                <a:solidFill>
                  <a:srgbClr val="262626"/>
                </a:solidFill>
                <a:latin typeface="Arial" panose="020B0604020202020204" pitchFamily="34" charset="0"/>
                <a:cs typeface="Arial" panose="020B0604020202020204" pitchFamily="34" charset="0"/>
              </a:rPr>
              <a:t> and </a:t>
            </a:r>
            <a:r>
              <a:rPr lang="en-AU" sz="800" dirty="0" err="1">
                <a:solidFill>
                  <a:srgbClr val="262626"/>
                </a:solidFill>
                <a:latin typeface="Arial" panose="020B0604020202020204" pitchFamily="34" charset="0"/>
                <a:cs typeface="Arial" panose="020B0604020202020204" pitchFamily="34" charset="0"/>
              </a:rPr>
              <a:t>Kulu</a:t>
            </a:r>
            <a:r>
              <a:rPr lang="en-AU" sz="800" dirty="0">
                <a:solidFill>
                  <a:srgbClr val="262626"/>
                </a:solidFill>
                <a:latin typeface="Arial" panose="020B0604020202020204" pitchFamily="34" charset="0"/>
                <a:cs typeface="Arial" panose="020B0604020202020204" pitchFamily="34" charset="0"/>
              </a:rPr>
              <a:t>, 1993, Eden Hills, oil, synthetic polymer paint on plywood, 45.6 x 68.3 x 4.2 cm; Private collection, Art Gallery of South Australia, Adelaide, © Art Gallery of New South Wales.</a:t>
            </a:r>
          </a:p>
          <a:p>
            <a:br>
              <a:rPr lang="en-AU" dirty="0">
                <a:solidFill>
                  <a:srgbClr val="262626"/>
                </a:solidFill>
                <a:latin typeface="Open Sans"/>
              </a:rPr>
            </a:br>
            <a:endParaRPr lang="en-AU" dirty="0"/>
          </a:p>
        </p:txBody>
      </p:sp>
    </p:spTree>
    <p:extLst>
      <p:ext uri="{BB962C8B-B14F-4D97-AF65-F5344CB8AC3E}">
        <p14:creationId xmlns:p14="http://schemas.microsoft.com/office/powerpoint/2010/main" val="558538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B34816-ADD0-4C8F-A0FC-3351B5446A16}"/>
              </a:ext>
            </a:extLst>
          </p:cNvPr>
          <p:cNvSpPr>
            <a:spLocks noGrp="1"/>
          </p:cNvSpPr>
          <p:nvPr>
            <p:ph idx="1"/>
          </p:nvPr>
        </p:nvSpPr>
        <p:spPr>
          <a:xfrm>
            <a:off x="295817" y="825532"/>
            <a:ext cx="7852503" cy="3674644"/>
          </a:xfrm>
        </p:spPr>
        <p:txBody>
          <a:bodyPr/>
          <a:lstStyle/>
          <a:p>
            <a:pPr>
              <a:lnSpc>
                <a:spcPct val="100000"/>
              </a:lnSpc>
            </a:pPr>
            <a:r>
              <a:rPr lang="en-AU" sz="1400" b="1" dirty="0"/>
              <a:t>Getting started </a:t>
            </a:r>
            <a:endParaRPr lang="en-AU" sz="1400" dirty="0"/>
          </a:p>
          <a:p>
            <a:pPr>
              <a:lnSpc>
                <a:spcPct val="100000"/>
              </a:lnSpc>
            </a:pPr>
            <a:r>
              <a:rPr lang="en-AU" sz="1400" dirty="0"/>
              <a:t>Dive into </a:t>
            </a:r>
            <a:r>
              <a:rPr lang="en-AU" sz="1400" i="1" dirty="0"/>
              <a:t>Surrealists at sea </a:t>
            </a:r>
            <a:r>
              <a:rPr lang="en-AU" sz="1400" dirty="0"/>
              <a:t>and make your way into the exhibition. </a:t>
            </a:r>
            <a:br>
              <a:rPr lang="en-AU" sz="1400" dirty="0"/>
            </a:br>
            <a:br>
              <a:rPr lang="en-AU" sz="1400" dirty="0"/>
            </a:br>
            <a:r>
              <a:rPr lang="en-AU" sz="1400" b="1" dirty="0"/>
              <a:t>Warming up the brain (5min) </a:t>
            </a:r>
            <a:endParaRPr lang="en-AU" sz="1400" dirty="0"/>
          </a:p>
          <a:p>
            <a:pPr>
              <a:lnSpc>
                <a:spcPct val="100000"/>
              </a:lnSpc>
            </a:pPr>
            <a:r>
              <a:rPr lang="en-AU" sz="1400" dirty="0"/>
              <a:t>Look at the work </a:t>
            </a:r>
            <a:r>
              <a:rPr lang="en-AU" sz="1400" i="1" dirty="0"/>
              <a:t>Perpetuum Mobile </a:t>
            </a:r>
            <a:r>
              <a:rPr lang="en-AU" sz="1400" dirty="0"/>
              <a:t>and </a:t>
            </a:r>
            <a:r>
              <a:rPr lang="en-AU" sz="1400" i="1" dirty="0"/>
              <a:t>Equator</a:t>
            </a:r>
            <a:r>
              <a:rPr lang="en-AU" sz="1400" dirty="0"/>
              <a:t> for one minute. </a:t>
            </a:r>
          </a:p>
          <a:p>
            <a:pPr>
              <a:lnSpc>
                <a:spcPct val="100000"/>
              </a:lnSpc>
            </a:pPr>
            <a:r>
              <a:rPr lang="en-AU" sz="1400" dirty="0"/>
              <a:t>Now spend one-minute thinking/writing of some words in response to this work of art (like a word association game).</a:t>
            </a:r>
          </a:p>
          <a:p>
            <a:pPr>
              <a:lnSpc>
                <a:spcPct val="100000"/>
              </a:lnSpc>
            </a:pPr>
            <a:r>
              <a:rPr lang="en-AU" sz="1400" dirty="0"/>
              <a:t>Play a round-robin with each student sharing one word from their list. Continue to share a different word, how many times can you get around the circle before you run out of words. </a:t>
            </a:r>
          </a:p>
          <a:p>
            <a:pPr>
              <a:lnSpc>
                <a:spcPct val="100000"/>
              </a:lnSpc>
            </a:pPr>
            <a:r>
              <a:rPr lang="en-AU" sz="1400" i="1" u="sng" dirty="0"/>
              <a:t>Idea for back in the classroom</a:t>
            </a:r>
            <a:r>
              <a:rPr lang="en-AU" sz="1400" dirty="0"/>
              <a:t> </a:t>
            </a:r>
            <a:br>
              <a:rPr lang="en-AU" sz="1400" dirty="0"/>
            </a:br>
            <a:r>
              <a:rPr lang="en-AU" sz="1400" dirty="0"/>
              <a:t>Collate the words from your round-robin game and use them as a starting point to write a short surreal story. </a:t>
            </a:r>
          </a:p>
          <a:p>
            <a:pPr>
              <a:lnSpc>
                <a:spcPct val="100000"/>
              </a:lnSpc>
            </a:pPr>
            <a:r>
              <a:rPr lang="en-AU" sz="1400" i="1" u="sng" dirty="0"/>
              <a:t>Early years/primary</a:t>
            </a:r>
            <a:r>
              <a:rPr lang="en-AU" sz="1400" dirty="0"/>
              <a:t> </a:t>
            </a:r>
            <a:br>
              <a:rPr lang="en-AU" sz="1400" dirty="0"/>
            </a:br>
            <a:r>
              <a:rPr lang="en-AU" sz="1400" dirty="0"/>
              <a:t>Students may simply share one word out loud </a:t>
            </a:r>
          </a:p>
          <a:p>
            <a:pPr>
              <a:lnSpc>
                <a:spcPct val="100000"/>
              </a:lnSpc>
            </a:pPr>
            <a:r>
              <a:rPr lang="en-AU" sz="1400" i="1" u="sng" dirty="0"/>
              <a:t>Middle/secondary </a:t>
            </a:r>
            <a:endParaRPr lang="en-AU" sz="1400" dirty="0"/>
          </a:p>
          <a:p>
            <a:pPr>
              <a:lnSpc>
                <a:spcPct val="100000"/>
              </a:lnSpc>
            </a:pPr>
            <a:r>
              <a:rPr lang="en-AU" sz="1400" dirty="0"/>
              <a:t>Students are encouraged to write down their responses</a:t>
            </a:r>
          </a:p>
          <a:p>
            <a:pPr>
              <a:lnSpc>
                <a:spcPct val="100000"/>
              </a:lnSpc>
            </a:pPr>
            <a:r>
              <a:rPr lang="en-AU" sz="1400" dirty="0"/>
              <a:t> </a:t>
            </a:r>
          </a:p>
          <a:p>
            <a:r>
              <a:rPr lang="en-AU" dirty="0"/>
              <a:t> </a:t>
            </a:r>
          </a:p>
          <a:p>
            <a:endParaRPr lang="en-AU" dirty="0"/>
          </a:p>
        </p:txBody>
      </p:sp>
    </p:spTree>
    <p:extLst>
      <p:ext uri="{BB962C8B-B14F-4D97-AF65-F5344CB8AC3E}">
        <p14:creationId xmlns:p14="http://schemas.microsoft.com/office/powerpoint/2010/main" val="4131563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190D82-8394-4B48-997B-8DCE8F9648EE}"/>
              </a:ext>
            </a:extLst>
          </p:cNvPr>
          <p:cNvSpPr>
            <a:spLocks noGrp="1"/>
          </p:cNvSpPr>
          <p:nvPr>
            <p:ph idx="1"/>
          </p:nvPr>
        </p:nvSpPr>
        <p:spPr>
          <a:xfrm>
            <a:off x="275497" y="1353852"/>
            <a:ext cx="8309703" cy="3674644"/>
          </a:xfrm>
        </p:spPr>
        <p:txBody>
          <a:bodyPr/>
          <a:lstStyle/>
          <a:p>
            <a:pPr>
              <a:lnSpc>
                <a:spcPct val="100000"/>
              </a:lnSpc>
            </a:pPr>
            <a:r>
              <a:rPr lang="en-AU" sz="1400" b="1" dirty="0"/>
              <a:t>Warming up the drawing hand (5min)</a:t>
            </a:r>
            <a:endParaRPr lang="en-AU" sz="1400" dirty="0"/>
          </a:p>
          <a:p>
            <a:pPr>
              <a:lnSpc>
                <a:spcPct val="100000"/>
              </a:lnSpc>
            </a:pPr>
            <a:r>
              <a:rPr lang="en-AU" sz="1400" dirty="0"/>
              <a:t>These are quick exercises (1 minute each) that the captain (teacher) will direct: </a:t>
            </a:r>
          </a:p>
          <a:p>
            <a:pPr lvl="0">
              <a:lnSpc>
                <a:spcPct val="100000"/>
              </a:lnSpc>
            </a:pPr>
            <a:r>
              <a:rPr lang="en-AU" sz="1400" dirty="0"/>
              <a:t>Draw your favourite animal using the hand you write with  </a:t>
            </a:r>
          </a:p>
          <a:p>
            <a:pPr lvl="0">
              <a:lnSpc>
                <a:spcPct val="100000"/>
              </a:lnSpc>
            </a:pPr>
            <a:r>
              <a:rPr lang="en-AU" sz="1400" dirty="0"/>
              <a:t>Draw your favourite animal using the hand you never write with</a:t>
            </a:r>
          </a:p>
          <a:p>
            <a:pPr lvl="0">
              <a:lnSpc>
                <a:spcPct val="100000"/>
              </a:lnSpc>
            </a:pPr>
            <a:r>
              <a:rPr lang="en-AU" sz="1400" dirty="0"/>
              <a:t>Draw your favourite place or food standing on one leg</a:t>
            </a:r>
          </a:p>
          <a:p>
            <a:pPr lvl="0">
              <a:lnSpc>
                <a:spcPct val="100000"/>
              </a:lnSpc>
            </a:pPr>
            <a:r>
              <a:rPr lang="en-AU" sz="1400" dirty="0"/>
              <a:t>Draw the work of art in front of you only using straight lines (or using circles or triangles). </a:t>
            </a:r>
          </a:p>
          <a:p>
            <a:pPr lvl="0">
              <a:lnSpc>
                <a:spcPct val="100000"/>
              </a:lnSpc>
            </a:pPr>
            <a:r>
              <a:rPr lang="en-AU" sz="1400" dirty="0"/>
              <a:t>Draw a continuous line drawing of another work of art without taking your pencil off the page. </a:t>
            </a:r>
            <a:br>
              <a:rPr lang="en-AU" sz="1400" dirty="0"/>
            </a:br>
            <a:endParaRPr lang="en-AU" sz="1400" dirty="0"/>
          </a:p>
          <a:p>
            <a:pPr>
              <a:lnSpc>
                <a:spcPct val="100000"/>
              </a:lnSpc>
            </a:pPr>
            <a:r>
              <a:rPr lang="en-AU" sz="1400" b="1" dirty="0"/>
              <a:t>Blind drawings (10min) </a:t>
            </a:r>
          </a:p>
          <a:p>
            <a:pPr>
              <a:lnSpc>
                <a:spcPct val="100000"/>
              </a:lnSpc>
            </a:pPr>
            <a:r>
              <a:rPr lang="en-AU" sz="1400" dirty="0"/>
              <a:t>Draw the person in front of you without looking at your paper or taking your pencil off the page. </a:t>
            </a:r>
          </a:p>
          <a:p>
            <a:pPr>
              <a:lnSpc>
                <a:spcPct val="100000"/>
              </a:lnSpc>
            </a:pPr>
            <a:r>
              <a:rPr lang="en-AU" sz="1400" dirty="0"/>
              <a:t>Halfway through drawing, instruct the students to turn their paper upside down or on its side and continue drawing. </a:t>
            </a:r>
          </a:p>
          <a:p>
            <a:endParaRPr lang="en-AU" dirty="0"/>
          </a:p>
        </p:txBody>
      </p:sp>
    </p:spTree>
    <p:extLst>
      <p:ext uri="{BB962C8B-B14F-4D97-AF65-F5344CB8AC3E}">
        <p14:creationId xmlns:p14="http://schemas.microsoft.com/office/powerpoint/2010/main" val="211159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C3530-738D-4BD2-AC1B-49AD399F93C7}"/>
              </a:ext>
            </a:extLst>
          </p:cNvPr>
          <p:cNvSpPr>
            <a:spLocks noGrp="1"/>
          </p:cNvSpPr>
          <p:nvPr>
            <p:ph idx="1"/>
          </p:nvPr>
        </p:nvSpPr>
        <p:spPr>
          <a:xfrm>
            <a:off x="397417" y="967772"/>
            <a:ext cx="3727543" cy="3674644"/>
          </a:xfrm>
        </p:spPr>
        <p:txBody>
          <a:bodyPr/>
          <a:lstStyle/>
          <a:p>
            <a:pPr>
              <a:lnSpc>
                <a:spcPct val="100000"/>
              </a:lnSpc>
            </a:pPr>
            <a:r>
              <a:rPr lang="en-AU" sz="1400" dirty="0" err="1"/>
              <a:t>Dušan</a:t>
            </a:r>
            <a:r>
              <a:rPr lang="en-AU" sz="1400" dirty="0"/>
              <a:t> Marek (1926-1993) and </a:t>
            </a:r>
            <a:r>
              <a:rPr lang="en-AU" sz="1400" dirty="0" err="1"/>
              <a:t>Voitre</a:t>
            </a:r>
            <a:r>
              <a:rPr lang="en-AU" sz="1400" dirty="0"/>
              <a:t> Marek (1919-1999) were born in Czechoslovakia. The brothers shared a nurturing, adventurous and creative childhood. As children, they developed artistic interests including a love of music and literature particularly concerning philosophy and world religions. Their grandmother was also interested in the arts and wrote poetry and their father encouraged them to pursue their own spiritual paths or faith. </a:t>
            </a:r>
          </a:p>
          <a:p>
            <a:pPr>
              <a:lnSpc>
                <a:spcPct val="100000"/>
              </a:lnSpc>
            </a:pPr>
            <a:r>
              <a:rPr lang="en-AU" sz="1400" dirty="0"/>
              <a:t>After becoming a qualified jeweller and engraver in metal in 1938, </a:t>
            </a:r>
            <a:r>
              <a:rPr lang="en-AU" sz="1400" dirty="0" err="1"/>
              <a:t>Voitre</a:t>
            </a:r>
            <a:r>
              <a:rPr lang="en-AU" sz="1400" dirty="0"/>
              <a:t> moved to Prague to study sculpture and the history of art at the Academy of Arts, Architecture and Design. While there he perfected his technical skills and upon graduating in 1944, </a:t>
            </a:r>
            <a:r>
              <a:rPr lang="en-AU" sz="1400" dirty="0" err="1"/>
              <a:t>Voitre</a:t>
            </a:r>
            <a:r>
              <a:rPr lang="en-AU" sz="1400" dirty="0"/>
              <a:t> became a full-time sculptor and exhibited frequently. </a:t>
            </a:r>
          </a:p>
          <a:p>
            <a:endParaRPr lang="en-AU" dirty="0"/>
          </a:p>
        </p:txBody>
      </p:sp>
      <p:sp>
        <p:nvSpPr>
          <p:cNvPr id="3" name="Title 2">
            <a:extLst>
              <a:ext uri="{FF2B5EF4-FFF2-40B4-BE49-F238E27FC236}">
                <a16:creationId xmlns:a16="http://schemas.microsoft.com/office/drawing/2014/main" id="{4F0A7A8C-A8B3-4B9C-AECE-F494DD96FE78}"/>
              </a:ext>
            </a:extLst>
          </p:cNvPr>
          <p:cNvSpPr>
            <a:spLocks noGrp="1"/>
          </p:cNvSpPr>
          <p:nvPr>
            <p:ph type="title"/>
          </p:nvPr>
        </p:nvSpPr>
        <p:spPr/>
        <p:txBody>
          <a:bodyPr/>
          <a:lstStyle/>
          <a:p>
            <a:r>
              <a:rPr lang="en-AU" dirty="0"/>
              <a:t>Introducing the Marek Brothers </a:t>
            </a:r>
          </a:p>
        </p:txBody>
      </p:sp>
      <p:sp>
        <p:nvSpPr>
          <p:cNvPr id="4" name="Rectangle 3">
            <a:extLst>
              <a:ext uri="{FF2B5EF4-FFF2-40B4-BE49-F238E27FC236}">
                <a16:creationId xmlns:a16="http://schemas.microsoft.com/office/drawing/2014/main" id="{3DBA1EAB-E4C4-4231-ADF7-9E94DD4BBC34}"/>
              </a:ext>
            </a:extLst>
          </p:cNvPr>
          <p:cNvSpPr/>
          <p:nvPr/>
        </p:nvSpPr>
        <p:spPr>
          <a:xfrm>
            <a:off x="4998748" y="5569357"/>
            <a:ext cx="3230879" cy="584775"/>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 Australia, 1919 - 1999, My Gibraltar, 1948, on board the SS Charlton Sovereign, oil on board, 29.0 x 20.5 cm; </a:t>
            </a:r>
            <a:r>
              <a:rPr lang="en-AU" sz="800" dirty="0" err="1">
                <a:latin typeface="Arial" panose="020B0604020202020204" pitchFamily="34" charset="0"/>
                <a:cs typeface="Arial" panose="020B0604020202020204" pitchFamily="34" charset="0"/>
              </a:rPr>
              <a:t>d'Auvergne</a:t>
            </a:r>
            <a:r>
              <a:rPr lang="en-AU" sz="800" dirty="0">
                <a:latin typeface="Arial" panose="020B0604020202020204" pitchFamily="34" charset="0"/>
                <a:cs typeface="Arial" panose="020B0604020202020204" pitchFamily="34" charset="0"/>
              </a:rPr>
              <a:t> Boxall Bequest Fund 1996, Art Gallery of South Australia, Adelaide, © Estate of </a:t>
            </a:r>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a:t>
            </a:r>
          </a:p>
        </p:txBody>
      </p:sp>
      <p:pic>
        <p:nvPicPr>
          <p:cNvPr id="6" name="Picture 5" descr="A picture containing text, graffiti&#10;&#10;Description automatically generated">
            <a:extLst>
              <a:ext uri="{FF2B5EF4-FFF2-40B4-BE49-F238E27FC236}">
                <a16:creationId xmlns:a16="http://schemas.microsoft.com/office/drawing/2014/main" id="{3942B10B-2124-44E1-B232-E39CB2E989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76828" y="583600"/>
            <a:ext cx="3159732" cy="4557359"/>
          </a:xfrm>
          <a:prstGeom prst="rect">
            <a:avLst/>
          </a:prstGeom>
        </p:spPr>
      </p:pic>
    </p:spTree>
    <p:extLst>
      <p:ext uri="{BB962C8B-B14F-4D97-AF65-F5344CB8AC3E}">
        <p14:creationId xmlns:p14="http://schemas.microsoft.com/office/powerpoint/2010/main" val="2622251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1C44EF-E13E-4A5B-AF2B-6F499BB0436A}"/>
              </a:ext>
            </a:extLst>
          </p:cNvPr>
          <p:cNvSpPr>
            <a:spLocks noGrp="1"/>
          </p:cNvSpPr>
          <p:nvPr>
            <p:ph idx="1"/>
          </p:nvPr>
        </p:nvSpPr>
        <p:spPr>
          <a:xfrm>
            <a:off x="417737" y="510572"/>
            <a:ext cx="8065863" cy="3674644"/>
          </a:xfrm>
        </p:spPr>
        <p:txBody>
          <a:bodyPr/>
          <a:lstStyle/>
          <a:p>
            <a:pPr>
              <a:lnSpc>
                <a:spcPct val="100000"/>
              </a:lnSpc>
            </a:pPr>
            <a:r>
              <a:rPr lang="en-AU" sz="1400" b="1" dirty="0"/>
              <a:t>Exquisite Corps (5min) </a:t>
            </a:r>
            <a:endParaRPr lang="en-AU" sz="1400" dirty="0"/>
          </a:p>
          <a:p>
            <a:pPr>
              <a:lnSpc>
                <a:spcPct val="100000"/>
              </a:lnSpc>
            </a:pPr>
            <a:r>
              <a:rPr lang="en-AU" sz="1400" dirty="0"/>
              <a:t>Exquisite Corps is a game surrealist artists played and one that is still popular today. Participants take turns in drawing a section of a body on paper, folding the drawing to hide their contribution, before passing it on to another person to draw the next section. Sometimes the results are funny, odd and grotesque! </a:t>
            </a:r>
          </a:p>
          <a:p>
            <a:pPr>
              <a:lnSpc>
                <a:spcPct val="100000"/>
              </a:lnSpc>
            </a:pPr>
            <a:r>
              <a:rPr lang="en-AU" sz="1400" dirty="0"/>
              <a:t>Find examples in the exhibition where </a:t>
            </a:r>
            <a:r>
              <a:rPr lang="en-AU" sz="1400" i="1" dirty="0" err="1"/>
              <a:t>Dušan</a:t>
            </a:r>
            <a:r>
              <a:rPr lang="en-AU" sz="1400" i="1" dirty="0"/>
              <a:t> and </a:t>
            </a:r>
            <a:r>
              <a:rPr lang="en-AU" sz="1400" i="1" dirty="0" err="1"/>
              <a:t>Voitre</a:t>
            </a:r>
            <a:r>
              <a:rPr lang="en-AU" sz="1400" i="1" dirty="0"/>
              <a:t> Marek </a:t>
            </a:r>
            <a:r>
              <a:rPr lang="en-AU" sz="1400" dirty="0"/>
              <a:t>have applied this method to their work. Draw your favourite exquisite corps! </a:t>
            </a:r>
          </a:p>
          <a:p>
            <a:pPr>
              <a:lnSpc>
                <a:spcPct val="100000"/>
              </a:lnSpc>
            </a:pPr>
            <a:r>
              <a:rPr lang="en-AU" sz="1400" dirty="0"/>
              <a:t>Using the concertina sketchbook try your hand at your own exquisite corps. You could take inspiration from some of the themes in the exhibition. </a:t>
            </a:r>
          </a:p>
          <a:p>
            <a:pPr>
              <a:lnSpc>
                <a:spcPct val="100000"/>
              </a:lnSpc>
            </a:pPr>
            <a:r>
              <a:rPr lang="en-AU" sz="1400" i="1" u="sng" dirty="0"/>
              <a:t>Idea for back in the classroom</a:t>
            </a:r>
            <a:r>
              <a:rPr lang="en-AU" sz="1400" dirty="0"/>
              <a:t> </a:t>
            </a:r>
            <a:br>
              <a:rPr lang="en-AU" sz="1400" dirty="0"/>
            </a:br>
            <a:r>
              <a:rPr lang="en-AU" sz="1400" dirty="0"/>
              <a:t>Try some more exquisite corps with writing, poetry or collage.</a:t>
            </a:r>
          </a:p>
          <a:p>
            <a:pPr>
              <a:lnSpc>
                <a:spcPct val="100000"/>
              </a:lnSpc>
            </a:pPr>
            <a:endParaRPr lang="en-AU" sz="1400" dirty="0"/>
          </a:p>
          <a:p>
            <a:pPr>
              <a:lnSpc>
                <a:spcPct val="100000"/>
              </a:lnSpc>
            </a:pPr>
            <a:r>
              <a:rPr lang="en-AU" sz="1400" b="1" dirty="0"/>
              <a:t>Collecting objects (10min)</a:t>
            </a:r>
            <a:endParaRPr lang="en-AU" sz="1400" dirty="0"/>
          </a:p>
          <a:p>
            <a:pPr>
              <a:lnSpc>
                <a:spcPct val="100000"/>
              </a:lnSpc>
            </a:pPr>
            <a:r>
              <a:rPr lang="en-AU" sz="1400" dirty="0"/>
              <a:t> As a class make a list of the objects you can see in the works of art by the Marek brothers. For example, clocks, boats, water etc. </a:t>
            </a:r>
          </a:p>
          <a:p>
            <a:pPr>
              <a:lnSpc>
                <a:spcPct val="100000"/>
              </a:lnSpc>
            </a:pPr>
            <a:r>
              <a:rPr lang="en-AU" sz="1400" dirty="0"/>
              <a:t> Teacher to lead! Using the class list, call out one of the words. Students to draw this object from memory. After one minute, call out a different word. Student will stop drawing the previous object and begin drawing the new one. Continue this method, repeat word and vary the time between each prompt. Students may join their objects together in some way so that it becomes one drawing. </a:t>
            </a:r>
          </a:p>
          <a:p>
            <a:pPr>
              <a:lnSpc>
                <a:spcPct val="100000"/>
              </a:lnSpc>
            </a:pPr>
            <a:r>
              <a:rPr lang="en-AU" sz="1400" dirty="0"/>
              <a:t> </a:t>
            </a:r>
          </a:p>
          <a:p>
            <a:endParaRPr lang="en-AU" dirty="0"/>
          </a:p>
        </p:txBody>
      </p:sp>
    </p:spTree>
    <p:extLst>
      <p:ext uri="{BB962C8B-B14F-4D97-AF65-F5344CB8AC3E}">
        <p14:creationId xmlns:p14="http://schemas.microsoft.com/office/powerpoint/2010/main" val="148168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0716C-9768-49BA-B91F-D0FF935BE5A7}"/>
              </a:ext>
            </a:extLst>
          </p:cNvPr>
          <p:cNvSpPr>
            <a:spLocks noGrp="1"/>
          </p:cNvSpPr>
          <p:nvPr>
            <p:ph idx="1"/>
          </p:nvPr>
        </p:nvSpPr>
        <p:spPr>
          <a:xfrm>
            <a:off x="322924" y="977932"/>
            <a:ext cx="3690275" cy="3674644"/>
          </a:xfrm>
        </p:spPr>
        <p:txBody>
          <a:bodyPr/>
          <a:lstStyle/>
          <a:p>
            <a:pPr>
              <a:lnSpc>
                <a:spcPct val="100000"/>
              </a:lnSpc>
            </a:pPr>
            <a:r>
              <a:rPr lang="en-AU" sz="1400" dirty="0"/>
              <a:t>At the age of thirteen </a:t>
            </a:r>
            <a:r>
              <a:rPr lang="en-AU" sz="1400" dirty="0" err="1"/>
              <a:t>Dušan</a:t>
            </a:r>
            <a:r>
              <a:rPr lang="en-AU" sz="1400" dirty="0"/>
              <a:t> declared himself a surrealist after he held his first solo exhibition. He was committed to surrealism throughout his career, interested in </a:t>
            </a:r>
            <a:r>
              <a:rPr lang="en-AU" sz="1400" dirty="0" err="1"/>
              <a:t>objet</a:t>
            </a:r>
            <a:r>
              <a:rPr lang="en-AU" sz="1400" dirty="0"/>
              <a:t> </a:t>
            </a:r>
            <a:r>
              <a:rPr lang="en-AU" sz="1400" dirty="0" err="1"/>
              <a:t>trouve</a:t>
            </a:r>
            <a:r>
              <a:rPr lang="en-AU" sz="1400" dirty="0"/>
              <a:t>́ (found objects) and had a preference for painting on scrap materials. Encouraged by </a:t>
            </a:r>
            <a:r>
              <a:rPr lang="en-AU" sz="1400" dirty="0" err="1"/>
              <a:t>Voitre</a:t>
            </a:r>
            <a:r>
              <a:rPr lang="en-AU" sz="1400" dirty="0"/>
              <a:t>, </a:t>
            </a:r>
            <a:r>
              <a:rPr lang="en-AU" sz="1400" dirty="0" err="1"/>
              <a:t>Dušan</a:t>
            </a:r>
            <a:r>
              <a:rPr lang="en-AU" sz="1400" dirty="0"/>
              <a:t> studied painting at the Academy of Arts, Architecture and Design in Prague from 1946-48, where he was influenced by works of Surrealists such as Max Ernst.</a:t>
            </a:r>
          </a:p>
          <a:p>
            <a:pPr>
              <a:lnSpc>
                <a:spcPct val="100000"/>
              </a:lnSpc>
            </a:pPr>
            <a:r>
              <a:rPr lang="en-AU" sz="1400" dirty="0"/>
              <a:t>In 1948 Marek and </a:t>
            </a:r>
            <a:r>
              <a:rPr lang="en-AU" sz="1400" dirty="0" err="1"/>
              <a:t>Voitre</a:t>
            </a:r>
            <a:r>
              <a:rPr lang="en-AU" sz="1400" dirty="0"/>
              <a:t> decided to flee Czechoslovakia as they feared for their safety and loss of creative freedoms under the Soviets (a communist regime of the late Russian Empire) who had taken control of their country. </a:t>
            </a:r>
            <a:r>
              <a:rPr lang="en-AU" sz="1400" i="1" dirty="0" err="1"/>
              <a:t>Dušan</a:t>
            </a:r>
            <a:r>
              <a:rPr lang="en-AU" sz="1400" dirty="0"/>
              <a:t> and </a:t>
            </a:r>
            <a:r>
              <a:rPr lang="en-AU" sz="1400" dirty="0" err="1"/>
              <a:t>Voitre</a:t>
            </a:r>
            <a:r>
              <a:rPr lang="en-AU" sz="1400" dirty="0"/>
              <a:t> Marek</a:t>
            </a:r>
            <a:r>
              <a:rPr lang="en-AU" sz="1400" b="1" dirty="0"/>
              <a:t> </a:t>
            </a:r>
            <a:r>
              <a:rPr lang="en-AU" sz="1400" dirty="0"/>
              <a:t>spent five months in a German refugee camp and arrived in Australia (Sydney and later Adelaide) in October. 1948. </a:t>
            </a:r>
          </a:p>
          <a:p>
            <a:pPr>
              <a:lnSpc>
                <a:spcPct val="100000"/>
              </a:lnSpc>
            </a:pPr>
            <a:r>
              <a:rPr lang="en-AU" sz="1400" dirty="0"/>
              <a:t> </a:t>
            </a:r>
          </a:p>
          <a:p>
            <a:endParaRPr lang="en-AU" dirty="0"/>
          </a:p>
        </p:txBody>
      </p:sp>
      <p:sp>
        <p:nvSpPr>
          <p:cNvPr id="3" name="Title 2">
            <a:extLst>
              <a:ext uri="{FF2B5EF4-FFF2-40B4-BE49-F238E27FC236}">
                <a16:creationId xmlns:a16="http://schemas.microsoft.com/office/drawing/2014/main" id="{70F67523-30E8-4306-B314-1D0A3BACE792}"/>
              </a:ext>
            </a:extLst>
          </p:cNvPr>
          <p:cNvSpPr>
            <a:spLocks noGrp="1"/>
          </p:cNvSpPr>
          <p:nvPr>
            <p:ph type="title"/>
          </p:nvPr>
        </p:nvSpPr>
        <p:spPr/>
        <p:txBody>
          <a:bodyPr/>
          <a:lstStyle/>
          <a:p>
            <a:r>
              <a:rPr lang="en-AU" dirty="0"/>
              <a:t>Introducing the Marek Brothers  (continued)</a:t>
            </a:r>
          </a:p>
        </p:txBody>
      </p:sp>
      <p:sp>
        <p:nvSpPr>
          <p:cNvPr id="4" name="Rectangle 3">
            <a:extLst>
              <a:ext uri="{FF2B5EF4-FFF2-40B4-BE49-F238E27FC236}">
                <a16:creationId xmlns:a16="http://schemas.microsoft.com/office/drawing/2014/main" id="{E290D67C-F5AD-4696-B0B0-256C89C947F7}"/>
              </a:ext>
            </a:extLst>
          </p:cNvPr>
          <p:cNvSpPr/>
          <p:nvPr/>
        </p:nvSpPr>
        <p:spPr>
          <a:xfrm>
            <a:off x="5049520" y="5474176"/>
            <a:ext cx="3281680" cy="584775"/>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 Australia, 1919 - 1999, </a:t>
            </a:r>
            <a:r>
              <a:rPr lang="en-AU" sz="800" i="1" dirty="0">
                <a:latin typeface="Arial" panose="020B0604020202020204" pitchFamily="34" charset="0"/>
                <a:cs typeface="Arial" panose="020B0604020202020204" pitchFamily="34" charset="0"/>
              </a:rPr>
              <a:t>Gibraltar IRO</a:t>
            </a:r>
            <a:r>
              <a:rPr lang="en-AU" sz="800" dirty="0">
                <a:latin typeface="Arial" panose="020B0604020202020204" pitchFamily="34" charset="0"/>
                <a:cs typeface="Arial" panose="020B0604020202020204" pitchFamily="34" charset="0"/>
              </a:rPr>
              <a:t>, 1948, on board the SS Charlton Sovereign, oil on board, 29.0 x 20.5 cm; </a:t>
            </a:r>
            <a:r>
              <a:rPr lang="en-AU" sz="800" dirty="0" err="1">
                <a:latin typeface="Arial" panose="020B0604020202020204" pitchFamily="34" charset="0"/>
                <a:cs typeface="Arial" panose="020B0604020202020204" pitchFamily="34" charset="0"/>
              </a:rPr>
              <a:t>d'Auvergne</a:t>
            </a:r>
            <a:r>
              <a:rPr lang="en-AU" sz="800" dirty="0">
                <a:latin typeface="Arial" panose="020B0604020202020204" pitchFamily="34" charset="0"/>
                <a:cs typeface="Arial" panose="020B0604020202020204" pitchFamily="34" charset="0"/>
              </a:rPr>
              <a:t> Boxall Bequest Fund 1996, Art Gallery of South Australia, Adelaide, © Estate of </a:t>
            </a:r>
            <a:r>
              <a:rPr lang="en-AU" sz="800" dirty="0" err="1">
                <a:latin typeface="Arial" panose="020B0604020202020204" pitchFamily="34" charset="0"/>
                <a:cs typeface="Arial" panose="020B0604020202020204" pitchFamily="34" charset="0"/>
              </a:rPr>
              <a:t>Voitre</a:t>
            </a:r>
            <a:r>
              <a:rPr lang="en-AU" sz="800" dirty="0">
                <a:latin typeface="Arial" panose="020B0604020202020204" pitchFamily="34" charset="0"/>
                <a:cs typeface="Arial" panose="020B0604020202020204" pitchFamily="34" charset="0"/>
              </a:rPr>
              <a:t> Marek.</a:t>
            </a:r>
          </a:p>
        </p:txBody>
      </p:sp>
      <p:pic>
        <p:nvPicPr>
          <p:cNvPr id="6" name="Picture 5" descr="A picture containing text, old, blue, decorated&#10;&#10;Description automatically generated">
            <a:extLst>
              <a:ext uri="{FF2B5EF4-FFF2-40B4-BE49-F238E27FC236}">
                <a16:creationId xmlns:a16="http://schemas.microsoft.com/office/drawing/2014/main" id="{DA269A95-6AED-4910-BD21-10B521DA4FFD}"/>
              </a:ext>
            </a:extLst>
          </p:cNvPr>
          <p:cNvPicPr>
            <a:picLocks noChangeAspect="1"/>
          </p:cNvPicPr>
          <p:nvPr/>
        </p:nvPicPr>
        <p:blipFill>
          <a:blip r:embed="rId2"/>
          <a:stretch>
            <a:fillRect/>
          </a:stretch>
        </p:blipFill>
        <p:spPr>
          <a:xfrm>
            <a:off x="5075555" y="977932"/>
            <a:ext cx="3255645" cy="4369993"/>
          </a:xfrm>
          <a:prstGeom prst="rect">
            <a:avLst/>
          </a:prstGeom>
        </p:spPr>
      </p:pic>
    </p:spTree>
    <p:extLst>
      <p:ext uri="{BB962C8B-B14F-4D97-AF65-F5344CB8AC3E}">
        <p14:creationId xmlns:p14="http://schemas.microsoft.com/office/powerpoint/2010/main" val="77940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DCA535-63F9-4DE4-981C-4DFDD1C8C8F3}"/>
              </a:ext>
            </a:extLst>
          </p:cNvPr>
          <p:cNvSpPr>
            <a:spLocks noGrp="1"/>
          </p:cNvSpPr>
          <p:nvPr>
            <p:ph type="title"/>
          </p:nvPr>
        </p:nvSpPr>
        <p:spPr/>
        <p:txBody>
          <a:bodyPr/>
          <a:lstStyle/>
          <a:p>
            <a:r>
              <a:rPr lang="en-AU" dirty="0"/>
              <a:t>‘I do not care. I shall paint things as I see them. I abandoned realism when I was fourteen’</a:t>
            </a:r>
          </a:p>
        </p:txBody>
      </p:sp>
      <p:sp>
        <p:nvSpPr>
          <p:cNvPr id="5" name="Content Placeholder 4">
            <a:extLst>
              <a:ext uri="{FF2B5EF4-FFF2-40B4-BE49-F238E27FC236}">
                <a16:creationId xmlns:a16="http://schemas.microsoft.com/office/drawing/2014/main" id="{EDBB4BC0-D443-4B28-B4FE-1A301E3CC9D6}"/>
              </a:ext>
            </a:extLst>
          </p:cNvPr>
          <p:cNvSpPr>
            <a:spLocks noGrp="1"/>
          </p:cNvSpPr>
          <p:nvPr>
            <p:ph idx="1"/>
          </p:nvPr>
        </p:nvSpPr>
        <p:spPr/>
        <p:txBody>
          <a:bodyPr/>
          <a:lstStyle/>
          <a:p>
            <a:r>
              <a:rPr lang="en-AU" dirty="0" err="1"/>
              <a:t>Dušan</a:t>
            </a:r>
            <a:r>
              <a:rPr lang="en-AU" dirty="0"/>
              <a:t> Marek </a:t>
            </a:r>
          </a:p>
        </p:txBody>
      </p:sp>
    </p:spTree>
    <p:extLst>
      <p:ext uri="{BB962C8B-B14F-4D97-AF65-F5344CB8AC3E}">
        <p14:creationId xmlns:p14="http://schemas.microsoft.com/office/powerpoint/2010/main" val="320699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3E221E-F5D3-4597-9051-92EF4694C6E6}"/>
              </a:ext>
            </a:extLst>
          </p:cNvPr>
          <p:cNvSpPr>
            <a:spLocks noGrp="1"/>
          </p:cNvSpPr>
          <p:nvPr>
            <p:ph idx="1"/>
          </p:nvPr>
        </p:nvSpPr>
        <p:spPr>
          <a:xfrm>
            <a:off x="322924" y="1262993"/>
            <a:ext cx="7998116" cy="3674644"/>
          </a:xfrm>
        </p:spPr>
        <p:txBody>
          <a:bodyPr/>
          <a:lstStyle/>
          <a:p>
            <a:pPr marL="285750" indent="-285750">
              <a:lnSpc>
                <a:spcPct val="100000"/>
              </a:lnSpc>
              <a:buFont typeface="Arial" panose="020B0604020202020204" pitchFamily="34" charset="0"/>
              <a:buChar char="•"/>
            </a:pPr>
            <a:r>
              <a:rPr lang="en-AU" sz="1400" dirty="0"/>
              <a:t>Using a map of the world plot the Marek brother’s journey from Czechoslovakia, to </a:t>
            </a:r>
            <a:r>
              <a:rPr lang="en-AU" sz="1400" dirty="0" err="1"/>
              <a:t>Dillenburg</a:t>
            </a:r>
            <a:r>
              <a:rPr lang="en-AU" sz="1400" dirty="0"/>
              <a:t> in Germany and then to Australia. How far did they travel? </a:t>
            </a:r>
          </a:p>
          <a:p>
            <a:pPr>
              <a:lnSpc>
                <a:spcPct val="100000"/>
              </a:lnSpc>
            </a:pPr>
            <a:endParaRPr lang="en-AU" sz="1400" dirty="0"/>
          </a:p>
          <a:p>
            <a:pPr marL="285750" indent="-285750">
              <a:lnSpc>
                <a:spcPct val="100000"/>
              </a:lnSpc>
              <a:buFont typeface="Arial" panose="020B0604020202020204" pitchFamily="34" charset="0"/>
              <a:buChar char="•"/>
            </a:pPr>
            <a:r>
              <a:rPr lang="en-AU" sz="1400" dirty="0"/>
              <a:t>Do you have siblings? What things do you have in common with your siblings – what things are different? If you don’t have any siblings, what other family member are you most like or share similar interests with. </a:t>
            </a:r>
          </a:p>
          <a:p>
            <a:pPr>
              <a:lnSpc>
                <a:spcPct val="100000"/>
              </a:lnSpc>
            </a:pPr>
            <a:endParaRPr lang="en-AU" sz="1400" dirty="0"/>
          </a:p>
          <a:p>
            <a:pPr marL="285750" indent="-285750">
              <a:lnSpc>
                <a:spcPct val="100000"/>
              </a:lnSpc>
              <a:buFont typeface="Arial" panose="020B0604020202020204" pitchFamily="34" charset="0"/>
              <a:buChar char="•"/>
            </a:pPr>
            <a:r>
              <a:rPr lang="en-AU" sz="1400" dirty="0"/>
              <a:t>Examine works of art created by </a:t>
            </a:r>
            <a:r>
              <a:rPr lang="en-AU" sz="1400" i="1" dirty="0" err="1"/>
              <a:t>Dušan</a:t>
            </a:r>
            <a:r>
              <a:rPr lang="en-AU" sz="1400" dirty="0"/>
              <a:t> and </a:t>
            </a:r>
            <a:r>
              <a:rPr lang="en-AU" sz="1400" dirty="0" err="1"/>
              <a:t>Voitre</a:t>
            </a:r>
            <a:r>
              <a:rPr lang="en-AU" sz="1400" dirty="0"/>
              <a:t> Marek. What do you notice that is similar and/or different about their work? </a:t>
            </a:r>
          </a:p>
          <a:p>
            <a:endParaRPr lang="en-AU" dirty="0"/>
          </a:p>
        </p:txBody>
      </p:sp>
      <p:sp>
        <p:nvSpPr>
          <p:cNvPr id="4" name="Title 3">
            <a:extLst>
              <a:ext uri="{FF2B5EF4-FFF2-40B4-BE49-F238E27FC236}">
                <a16:creationId xmlns:a16="http://schemas.microsoft.com/office/drawing/2014/main" id="{B9519E82-38FE-4A2E-AE47-7114E3DE4811}"/>
              </a:ext>
            </a:extLst>
          </p:cNvPr>
          <p:cNvSpPr>
            <a:spLocks noGrp="1"/>
          </p:cNvSpPr>
          <p:nvPr>
            <p:ph type="title"/>
          </p:nvPr>
        </p:nvSpPr>
        <p:spPr/>
        <p:txBody>
          <a:bodyPr/>
          <a:lstStyle/>
          <a:p>
            <a:r>
              <a:rPr lang="en-AU" dirty="0"/>
              <a:t>Getting started</a:t>
            </a:r>
          </a:p>
        </p:txBody>
      </p:sp>
    </p:spTree>
    <p:extLst>
      <p:ext uri="{BB962C8B-B14F-4D97-AF65-F5344CB8AC3E}">
        <p14:creationId xmlns:p14="http://schemas.microsoft.com/office/powerpoint/2010/main" val="213111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F8182A-A59E-450D-8B19-13EBC0425489}"/>
              </a:ext>
            </a:extLst>
          </p:cNvPr>
          <p:cNvSpPr>
            <a:spLocks noGrp="1"/>
          </p:cNvSpPr>
          <p:nvPr>
            <p:ph idx="1"/>
          </p:nvPr>
        </p:nvSpPr>
        <p:spPr>
          <a:xfrm>
            <a:off x="194217" y="896652"/>
            <a:ext cx="4428583" cy="3674644"/>
          </a:xfrm>
        </p:spPr>
        <p:txBody>
          <a:bodyPr/>
          <a:lstStyle/>
          <a:p>
            <a:pPr>
              <a:lnSpc>
                <a:spcPct val="100000"/>
              </a:lnSpc>
            </a:pPr>
            <a:r>
              <a:rPr lang="en-AU" sz="1400" dirty="0"/>
              <a:t>The Czechoslovakian Communist Party seized full power in a </a:t>
            </a:r>
            <a:r>
              <a:rPr lang="en-AU" sz="1400" i="1" dirty="0"/>
              <a:t>coup </a:t>
            </a:r>
            <a:r>
              <a:rPr lang="en-AU" sz="1400" i="1" dirty="0" err="1"/>
              <a:t>d’état</a:t>
            </a:r>
            <a:r>
              <a:rPr lang="en-AU" sz="1400" i="1" dirty="0"/>
              <a:t> (or coup) </a:t>
            </a:r>
            <a:r>
              <a:rPr lang="en-AU" sz="1400" dirty="0"/>
              <a:t>in February of 1948. This resulted in immediate repression of Czechoslovakia and was the beginning of four decades of communist rule in the country. During this time, thousands of Czechoslovakians faced political persecution for a variety of freedoms - freedoms which today are considered basic human rights. It was illegal to emigrate across the political boundary which divided Europe, essentially those controlled by the Soviet Union and non-Soviet controlled areas, this is known as the Iron Curtain. </a:t>
            </a:r>
          </a:p>
          <a:p>
            <a:endParaRPr lang="en-AU" dirty="0"/>
          </a:p>
        </p:txBody>
      </p:sp>
      <p:sp>
        <p:nvSpPr>
          <p:cNvPr id="3" name="Title 2">
            <a:extLst>
              <a:ext uri="{FF2B5EF4-FFF2-40B4-BE49-F238E27FC236}">
                <a16:creationId xmlns:a16="http://schemas.microsoft.com/office/drawing/2014/main" id="{008C44DE-34FA-44F7-B898-6B8E4807C8A3}"/>
              </a:ext>
            </a:extLst>
          </p:cNvPr>
          <p:cNvSpPr>
            <a:spLocks noGrp="1"/>
          </p:cNvSpPr>
          <p:nvPr>
            <p:ph type="title"/>
          </p:nvPr>
        </p:nvSpPr>
        <p:spPr/>
        <p:txBody>
          <a:bodyPr/>
          <a:lstStyle/>
          <a:p>
            <a:r>
              <a:rPr lang="en-AU" dirty="0"/>
              <a:t>Experiences of war</a:t>
            </a:r>
          </a:p>
        </p:txBody>
      </p:sp>
      <p:sp>
        <p:nvSpPr>
          <p:cNvPr id="4" name="Rectangle 3">
            <a:extLst>
              <a:ext uri="{FF2B5EF4-FFF2-40B4-BE49-F238E27FC236}">
                <a16:creationId xmlns:a16="http://schemas.microsoft.com/office/drawing/2014/main" id="{17DC3857-B5EA-42FC-9E38-B063EFC79FD3}"/>
              </a:ext>
            </a:extLst>
          </p:cNvPr>
          <p:cNvSpPr/>
          <p:nvPr/>
        </p:nvSpPr>
        <p:spPr>
          <a:xfrm>
            <a:off x="5100320" y="896652"/>
            <a:ext cx="3505200"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0000"/>
              </a:lnSpc>
            </a:pPr>
            <a:r>
              <a:rPr lang="en-AU" sz="1400" b="1" dirty="0">
                <a:latin typeface="Arial" panose="020B0604020202020204" pitchFamily="34" charset="0"/>
                <a:cs typeface="Arial" panose="020B0604020202020204" pitchFamily="34" charset="0"/>
              </a:rPr>
              <a:t>What is a </a:t>
            </a:r>
            <a:r>
              <a:rPr lang="en-AU" sz="1400" b="1" i="1" dirty="0">
                <a:latin typeface="Arial" panose="020B0604020202020204" pitchFamily="34" charset="0"/>
                <a:cs typeface="Arial" panose="020B0604020202020204" pitchFamily="34" charset="0"/>
              </a:rPr>
              <a:t>coup </a:t>
            </a:r>
            <a:r>
              <a:rPr lang="en-AU" sz="1400" b="1" i="1" dirty="0" err="1">
                <a:latin typeface="Arial" panose="020B0604020202020204" pitchFamily="34" charset="0"/>
                <a:cs typeface="Arial" panose="020B0604020202020204" pitchFamily="34" charset="0"/>
              </a:rPr>
              <a:t>d’état</a:t>
            </a:r>
            <a:r>
              <a:rPr lang="en-AU" sz="1400" b="1" i="1" dirty="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p>
            <a:pPr>
              <a:lnSpc>
                <a:spcPct val="100000"/>
              </a:lnSpc>
            </a:pPr>
            <a:r>
              <a:rPr lang="en-AU" sz="1400" dirty="0">
                <a:latin typeface="Arial" panose="020B0604020202020204" pitchFamily="34" charset="0"/>
                <a:cs typeface="Arial" panose="020B0604020202020204" pitchFamily="34" charset="0"/>
              </a:rPr>
              <a:t>A coup is the seizure of a government and its powers by another political group or dictator. Coups are usually considered an illegal move. Although coups still do happen today, due to the increase of democracy around the world, they occur less often. </a:t>
            </a:r>
            <a:br>
              <a:rPr lang="en-AU" sz="1400" dirty="0">
                <a:latin typeface="Arial" panose="020B0604020202020204" pitchFamily="34" charset="0"/>
                <a:cs typeface="Arial" panose="020B0604020202020204" pitchFamily="34" charset="0"/>
              </a:rPr>
            </a:br>
            <a:br>
              <a:rPr lang="en-AU" sz="1400" dirty="0">
                <a:latin typeface="Arial" panose="020B0604020202020204" pitchFamily="34" charset="0"/>
                <a:cs typeface="Arial" panose="020B0604020202020204" pitchFamily="34" charset="0"/>
              </a:rPr>
            </a:br>
            <a:r>
              <a:rPr lang="en-AU" sz="1400" b="1" dirty="0">
                <a:latin typeface="Arial" panose="020B0604020202020204" pitchFamily="34" charset="0"/>
                <a:cs typeface="Arial" panose="020B0604020202020204" pitchFamily="34" charset="0"/>
              </a:rPr>
              <a:t>Investigate </a:t>
            </a:r>
            <a:r>
              <a:rPr lang="en-AU" sz="1400" dirty="0">
                <a:latin typeface="Arial" panose="020B0604020202020204" pitchFamily="34" charset="0"/>
                <a:cs typeface="Arial" panose="020B0604020202020204" pitchFamily="34" charset="0"/>
              </a:rPr>
              <a:t>coups (successful or not) which have happened in recent times. </a:t>
            </a:r>
          </a:p>
        </p:txBody>
      </p:sp>
      <p:sp>
        <p:nvSpPr>
          <p:cNvPr id="5" name="Rectangle 4">
            <a:extLst>
              <a:ext uri="{FF2B5EF4-FFF2-40B4-BE49-F238E27FC236}">
                <a16:creationId xmlns:a16="http://schemas.microsoft.com/office/drawing/2014/main" id="{60DF853E-8726-45C0-A9E0-7DC3769776A5}"/>
              </a:ext>
            </a:extLst>
          </p:cNvPr>
          <p:cNvSpPr/>
          <p:nvPr/>
        </p:nvSpPr>
        <p:spPr>
          <a:xfrm>
            <a:off x="143417" y="5724902"/>
            <a:ext cx="8821076" cy="338554"/>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Dušan</a:t>
            </a:r>
            <a:r>
              <a:rPr lang="en-AU" sz="800" dirty="0">
                <a:latin typeface="Arial" panose="020B0604020202020204" pitchFamily="34" charset="0"/>
                <a:cs typeface="Arial" panose="020B0604020202020204" pitchFamily="34" charset="0"/>
              </a:rPr>
              <a:t> Marek, Australia, 1926 - 1993, Birth of Love, 1948, </a:t>
            </a:r>
            <a:r>
              <a:rPr lang="en-AU" sz="800" dirty="0" err="1">
                <a:latin typeface="Arial" panose="020B0604020202020204" pitchFamily="34" charset="0"/>
                <a:cs typeface="Arial" panose="020B0604020202020204" pitchFamily="34" charset="0"/>
              </a:rPr>
              <a:t>Dillenburg</a:t>
            </a:r>
            <a:r>
              <a:rPr lang="en-AU" sz="800" dirty="0">
                <a:latin typeface="Arial" panose="020B0604020202020204" pitchFamily="34" charset="0"/>
                <a:cs typeface="Arial" panose="020B0604020202020204" pitchFamily="34" charset="0"/>
              </a:rPr>
              <a:t>, oil on wood, 14.7 x 72.0 cm; Gift of the artist 1988, Art Gallery of South Australia, Adelaide, © Art Gallery of South Australia.</a:t>
            </a:r>
          </a:p>
        </p:txBody>
      </p:sp>
      <p:pic>
        <p:nvPicPr>
          <p:cNvPr id="7" name="Picture 6" descr="A picture containing text, grass, furniture, bedclothes&#10;&#10;Description automatically generated">
            <a:extLst>
              <a:ext uri="{FF2B5EF4-FFF2-40B4-BE49-F238E27FC236}">
                <a16:creationId xmlns:a16="http://schemas.microsoft.com/office/drawing/2014/main" id="{E1AA9C5A-3648-4A2D-9FE3-A5FF115A385F}"/>
              </a:ext>
            </a:extLst>
          </p:cNvPr>
          <p:cNvPicPr>
            <a:picLocks noChangeAspect="1"/>
          </p:cNvPicPr>
          <p:nvPr/>
        </p:nvPicPr>
        <p:blipFill>
          <a:blip r:embed="rId2"/>
          <a:stretch>
            <a:fillRect/>
          </a:stretch>
        </p:blipFill>
        <p:spPr>
          <a:xfrm>
            <a:off x="194217" y="3774029"/>
            <a:ext cx="8821076" cy="1784611"/>
          </a:xfrm>
          <a:prstGeom prst="rect">
            <a:avLst/>
          </a:prstGeom>
        </p:spPr>
      </p:pic>
    </p:spTree>
    <p:extLst>
      <p:ext uri="{BB962C8B-B14F-4D97-AF65-F5344CB8AC3E}">
        <p14:creationId xmlns:p14="http://schemas.microsoft.com/office/powerpoint/2010/main" val="196748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09A81D-B7AC-4CBD-B2E1-02C06649F7B1}"/>
              </a:ext>
            </a:extLst>
          </p:cNvPr>
          <p:cNvSpPr>
            <a:spLocks noGrp="1"/>
          </p:cNvSpPr>
          <p:nvPr>
            <p:ph idx="1"/>
          </p:nvPr>
        </p:nvSpPr>
        <p:spPr>
          <a:xfrm>
            <a:off x="273498" y="1130332"/>
            <a:ext cx="8189781" cy="3674644"/>
          </a:xfrm>
        </p:spPr>
        <p:txBody>
          <a:bodyPr/>
          <a:lstStyle/>
          <a:p>
            <a:pPr>
              <a:lnSpc>
                <a:spcPct val="100000"/>
              </a:lnSpc>
            </a:pPr>
            <a:r>
              <a:rPr lang="en-AU" sz="1400" dirty="0"/>
              <a:t>Prior to the Communist coup Czech artists created a variety of works from figurative to abstract as they were connected with the West and aware of such movements as Cubism and Surrealism. However, the Soviet influence on fine art was overwhelming. Travel and communication between the art worlds ceased and artists were forced to adapt to the new political climate, creating works that adhered to socialist ideals only. In essence, these works of art were considered propaganda; biased or misleading and used for political persuasion. </a:t>
            </a:r>
          </a:p>
          <a:p>
            <a:pPr>
              <a:lnSpc>
                <a:spcPct val="100000"/>
              </a:lnSpc>
            </a:pPr>
            <a:r>
              <a:rPr lang="en-AU" sz="1400" dirty="0"/>
              <a:t> </a:t>
            </a:r>
          </a:p>
          <a:p>
            <a:pPr>
              <a:lnSpc>
                <a:spcPct val="100000"/>
              </a:lnSpc>
            </a:pPr>
            <a:r>
              <a:rPr lang="en-AU" sz="1400" dirty="0"/>
              <a:t>After the coup, artists who challenged this new order by creating works of art that could make people politically aware were considered enemies, as they defied the Communist regime. Fearing the loss of their creative and personal freedoms, </a:t>
            </a:r>
            <a:r>
              <a:rPr lang="en-AU" sz="1400" i="1" dirty="0" err="1"/>
              <a:t>Dušan</a:t>
            </a:r>
            <a:r>
              <a:rPr lang="en-AU" sz="1400" dirty="0"/>
              <a:t> and </a:t>
            </a:r>
            <a:r>
              <a:rPr lang="en-AU" sz="1400" dirty="0" err="1"/>
              <a:t>Voitre</a:t>
            </a:r>
            <a:r>
              <a:rPr lang="en-AU" sz="1400" dirty="0"/>
              <a:t> Marek along with Vera </a:t>
            </a:r>
            <a:r>
              <a:rPr lang="en-AU" sz="1400" dirty="0" err="1"/>
              <a:t>Podpěrová</a:t>
            </a:r>
            <a:r>
              <a:rPr lang="en-AU" sz="1400" dirty="0"/>
              <a:t> (</a:t>
            </a:r>
            <a:r>
              <a:rPr lang="en-AU" sz="1400" dirty="0" err="1"/>
              <a:t>Voitre’s</a:t>
            </a:r>
            <a:r>
              <a:rPr lang="en-AU" sz="1400" dirty="0"/>
              <a:t> fiancé) decided to flee Czechoslovakia. They were helped across the border by two guides and the Marek’s paternal cousin Milena </a:t>
            </a:r>
            <a:r>
              <a:rPr lang="en-AU" sz="1400" dirty="0" err="1"/>
              <a:t>Koliašová</a:t>
            </a:r>
            <a:r>
              <a:rPr lang="en-AU" sz="1400" dirty="0"/>
              <a:t>. Milena worked for the Czech Resistance and helped hundreds of people flee before an informer reported her actions to the Communist Party. She received a sentence of twenty-two years, of which she served ten, her husband was sentenced to a year of heavy labour for not reporting his wife to authorities and their children were denied a tertiary education. </a:t>
            </a:r>
          </a:p>
          <a:p>
            <a:endParaRPr lang="en-AU" dirty="0"/>
          </a:p>
        </p:txBody>
      </p:sp>
      <p:sp>
        <p:nvSpPr>
          <p:cNvPr id="3" name="Title 2">
            <a:extLst>
              <a:ext uri="{FF2B5EF4-FFF2-40B4-BE49-F238E27FC236}">
                <a16:creationId xmlns:a16="http://schemas.microsoft.com/office/drawing/2014/main" id="{568D8140-FFFA-4E9C-9671-78CF5C6A8AB7}"/>
              </a:ext>
            </a:extLst>
          </p:cNvPr>
          <p:cNvSpPr>
            <a:spLocks noGrp="1"/>
          </p:cNvSpPr>
          <p:nvPr>
            <p:ph type="title"/>
          </p:nvPr>
        </p:nvSpPr>
        <p:spPr/>
        <p:txBody>
          <a:bodyPr/>
          <a:lstStyle/>
          <a:p>
            <a:r>
              <a:rPr lang="en-AU" dirty="0"/>
              <a:t>Experiences of war</a:t>
            </a:r>
          </a:p>
        </p:txBody>
      </p:sp>
    </p:spTree>
    <p:extLst>
      <p:ext uri="{BB962C8B-B14F-4D97-AF65-F5344CB8AC3E}">
        <p14:creationId xmlns:p14="http://schemas.microsoft.com/office/powerpoint/2010/main" val="3283655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SA_Arial_Revised" id="{5A3E82FE-B282-B34F-8240-3B6D6828FC5A}" vid="{07E1A593-8E3E-9D4B-891B-BDBE4504E6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AGSA_PowerPoint Template_SAVE YOUR OWN COPY_do not overwrite</Template>
  <TotalTime>4965</TotalTime>
  <Words>7711</Words>
  <Application>Microsoft Office PowerPoint</Application>
  <PresentationFormat>On-screen Show (4:3)</PresentationFormat>
  <Paragraphs>206</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Neutral 3</vt:lpstr>
      <vt:lpstr>Neutral BP</vt:lpstr>
      <vt:lpstr>Open Sans</vt:lpstr>
      <vt:lpstr>Office Theme</vt:lpstr>
      <vt:lpstr>Dušan and Voitre Marek: Surrealists at sea </vt:lpstr>
      <vt:lpstr>Introduction to resource  </vt:lpstr>
      <vt:lpstr>Dušan and Voitre Marek shared an unwavering commitment to their art. Although they were singular in their interpretations, they were united by their exploration of their own deeply personal and philosophical questioning about the world and their place within it. </vt:lpstr>
      <vt:lpstr>Introducing the Marek Brothers </vt:lpstr>
      <vt:lpstr>Introducing the Marek Brothers  (continued)</vt:lpstr>
      <vt:lpstr>‘I do not care. I shall paint things as I see them. I abandoned realism when I was fourteen’</vt:lpstr>
      <vt:lpstr>Getting started</vt:lpstr>
      <vt:lpstr>Experiences of war</vt:lpstr>
      <vt:lpstr>Experiences of war</vt:lpstr>
      <vt:lpstr>Experiences of war</vt:lpstr>
      <vt:lpstr>Responding </vt:lpstr>
      <vt:lpstr>History in focus – 1939  Elle Freak, Elle Freak, Associate Curator of Australian Paintings and Sculpture </vt:lpstr>
      <vt:lpstr>Drama, Art and English  </vt:lpstr>
      <vt:lpstr>Drama, Art and English  </vt:lpstr>
      <vt:lpstr>The voyage: immigration to Australia  </vt:lpstr>
      <vt:lpstr>The voyage: immigration to Australia  </vt:lpstr>
      <vt:lpstr>Take a closer look  </vt:lpstr>
      <vt:lpstr>Critical reception Elle Freak, Elle Freak, Associate Curator of Australian Paintings and Sculpture </vt:lpstr>
      <vt:lpstr>Responding  </vt:lpstr>
      <vt:lpstr>Making</vt:lpstr>
      <vt:lpstr>Life in Australia: Surrealism, dreams, travel and the ocean  </vt:lpstr>
      <vt:lpstr>Dušan Marek </vt:lpstr>
      <vt:lpstr>Dušan Marek </vt:lpstr>
      <vt:lpstr>Voitre Marek </vt:lpstr>
      <vt:lpstr>Voitre Marek </vt:lpstr>
      <vt:lpstr>Curator’s insight Elle Freak, Elle Freak, Associate Curator of Australian Paintings and Sculpture</vt:lpstr>
      <vt:lpstr>Responding  </vt:lpstr>
      <vt:lpstr>Responding  </vt:lpstr>
      <vt:lpstr>The Marek brothers and Surrealism </vt:lpstr>
      <vt:lpstr>The Marek brothers and nature  </vt:lpstr>
      <vt:lpstr>Making  </vt:lpstr>
      <vt:lpstr>Making</vt:lpstr>
      <vt:lpstr>Making </vt:lpstr>
      <vt:lpstr>What is surrealism?</vt:lpstr>
      <vt:lpstr>Making and responding</vt:lpstr>
      <vt:lpstr>Making and responding </vt:lpstr>
      <vt:lpstr>A surreal adventure in Dušan and Voitre Marek: Surrealists at sea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Tile</dc:title>
  <dc:creator>Davidson, Erin (AGSA)</dc:creator>
  <cp:lastModifiedBy>Kylie Neagle</cp:lastModifiedBy>
  <cp:revision>208</cp:revision>
  <cp:lastPrinted>2019-05-10T00:12:34Z</cp:lastPrinted>
  <dcterms:created xsi:type="dcterms:W3CDTF">2020-09-23T03:22:39Z</dcterms:created>
  <dcterms:modified xsi:type="dcterms:W3CDTF">2021-05-26T06:01:39Z</dcterms:modified>
</cp:coreProperties>
</file>