
<file path=[Content_Types].xml><?xml version="1.0" encoding="utf-8"?>
<Types xmlns="http://schemas.openxmlformats.org/package/2006/content-types">
  <Default Extension="xml" ContentType="application/xml"/>
  <Default Extension="jpeg" ContentType="image/jpeg"/>
  <Default Extension="tif" ContentType="image/tiff"/>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
  </p:notesMasterIdLst>
  <p:sldIdLst>
    <p:sldId id="405" r:id="rId2"/>
    <p:sldId id="355" r:id="rId3"/>
    <p:sldId id="358" r:id="rId4"/>
    <p:sldId id="359" r:id="rId5"/>
    <p:sldId id="360" r:id="rId6"/>
    <p:sldId id="406" r:id="rId7"/>
    <p:sldId id="357" r:id="rId8"/>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8A8B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89"/>
    <p:restoredTop sz="94717" autoAdjust="0"/>
  </p:normalViewPr>
  <p:slideViewPr>
    <p:cSldViewPr snapToGrid="0" snapToObjects="1">
      <p:cViewPr varScale="1">
        <p:scale>
          <a:sx n="61" d="100"/>
          <a:sy n="61" d="100"/>
        </p:scale>
        <p:origin x="216" y="181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vl1pPr>
          </a:lstStyle>
          <a:p>
            <a:fld id="{F7CA191D-1BCF-47C0-8650-B3E2A3105313}" type="datetimeFigureOut">
              <a:rPr lang="en-AU" smtClean="0"/>
              <a:t>16/2/20</a:t>
            </a:fld>
            <a:endParaRPr lang="en-AU"/>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vl1pPr>
          </a:lstStyle>
          <a:p>
            <a:fld id="{F1F25D6B-69E0-4818-AD7F-48B49DF5F93F}" type="slidenum">
              <a:rPr lang="en-AU" smtClean="0"/>
              <a:t>‹#›</a:t>
            </a:fld>
            <a:endParaRPr lang="en-AU"/>
          </a:p>
        </p:txBody>
      </p:sp>
    </p:spTree>
    <p:extLst>
      <p:ext uri="{BB962C8B-B14F-4D97-AF65-F5344CB8AC3E}">
        <p14:creationId xmlns:p14="http://schemas.microsoft.com/office/powerpoint/2010/main" val="1116731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735C232-D205-A440-A65E-3C5A8DC2384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xmlns="" id="{0167D6EA-84EA-4148-A135-1ABA88E928DF}"/>
              </a:ext>
            </a:extLst>
          </p:cNvPr>
          <p:cNvSpPr>
            <a:spLocks noGrp="1"/>
          </p:cNvSpPr>
          <p:nvPr>
            <p:ph type="title" hasCustomPrompt="1"/>
          </p:nvPr>
        </p:nvSpPr>
        <p:spPr>
          <a:xfrm>
            <a:off x="195512" y="447630"/>
            <a:ext cx="5765276" cy="1367420"/>
          </a:xfrm>
          <a:prstGeom prst="rect">
            <a:avLst/>
          </a:prstGeom>
        </p:spPr>
        <p:txBody>
          <a:bodyPr>
            <a:noAutofit/>
          </a:bodyPr>
          <a:lstStyle>
            <a:lvl1pPr>
              <a:defRPr sz="5000" spc="-40" baseline="0">
                <a:solidFill>
                  <a:schemeClr val="bg1"/>
                </a:solidFill>
              </a:defRPr>
            </a:lvl1pPr>
          </a:lstStyle>
          <a:p>
            <a:r>
              <a:rPr lang="en-US" dirty="0"/>
              <a:t>Presentation Title</a:t>
            </a:r>
          </a:p>
        </p:txBody>
      </p:sp>
    </p:spTree>
    <p:extLst>
      <p:ext uri="{BB962C8B-B14F-4D97-AF65-F5344CB8AC3E}">
        <p14:creationId xmlns:p14="http://schemas.microsoft.com/office/powerpoint/2010/main" val="16834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GHT 2 x Full Bleed Im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xmlns="" id="{C2165959-ED09-0544-9F9D-70620BF28079}"/>
              </a:ext>
            </a:extLst>
          </p:cNvPr>
          <p:cNvSpPr>
            <a:spLocks noGrp="1"/>
          </p:cNvSpPr>
          <p:nvPr>
            <p:ph type="pic" sz="quarter" idx="10" hasCustomPrompt="1"/>
          </p:nvPr>
        </p:nvSpPr>
        <p:spPr>
          <a:xfrm>
            <a:off x="1" y="0"/>
            <a:ext cx="4572000" cy="6858000"/>
          </a:xfrm>
          <a:prstGeom prst="rect">
            <a:avLst/>
          </a:prstGeom>
        </p:spPr>
        <p:txBody>
          <a:bodyPr anchor="ctr">
            <a:normAutofit/>
          </a:bodyPr>
          <a:lstStyle>
            <a:lvl1pPr algn="ctr">
              <a:defRPr sz="1000">
                <a:solidFill>
                  <a:schemeClr val="bg1">
                    <a:lumMod val="65000"/>
                  </a:schemeClr>
                </a:solidFill>
              </a:defRPr>
            </a:lvl1pPr>
          </a:lstStyle>
          <a:p>
            <a:r>
              <a:rPr lang="en-US" dirty="0"/>
              <a:t>Insert Picture</a:t>
            </a:r>
          </a:p>
        </p:txBody>
      </p:sp>
      <p:sp>
        <p:nvSpPr>
          <p:cNvPr id="6" name="Picture Placeholder 5">
            <a:extLst>
              <a:ext uri="{FF2B5EF4-FFF2-40B4-BE49-F238E27FC236}">
                <a16:creationId xmlns:a16="http://schemas.microsoft.com/office/drawing/2014/main" xmlns="" id="{79179511-226A-8B45-A550-0994C76FFB75}"/>
              </a:ext>
            </a:extLst>
          </p:cNvPr>
          <p:cNvSpPr>
            <a:spLocks noGrp="1"/>
          </p:cNvSpPr>
          <p:nvPr>
            <p:ph type="pic" sz="quarter" idx="11" hasCustomPrompt="1"/>
          </p:nvPr>
        </p:nvSpPr>
        <p:spPr>
          <a:xfrm>
            <a:off x="4572000" y="0"/>
            <a:ext cx="4572001" cy="6858000"/>
          </a:xfrm>
          <a:prstGeom prst="rect">
            <a:avLst/>
          </a:prstGeom>
        </p:spPr>
        <p:txBody>
          <a:bodyPr anchor="ctr">
            <a:normAutofit/>
          </a:bodyPr>
          <a:lstStyle>
            <a:lvl1pPr algn="ctr">
              <a:defRPr sz="1000">
                <a:solidFill>
                  <a:schemeClr val="bg1">
                    <a:lumMod val="65000"/>
                  </a:schemeClr>
                </a:solidFill>
              </a:defRPr>
            </a:lvl1pPr>
          </a:lstStyle>
          <a:p>
            <a:r>
              <a:rPr lang="en-US" dirty="0"/>
              <a:t>Insert Picture</a:t>
            </a:r>
          </a:p>
        </p:txBody>
      </p:sp>
    </p:spTree>
    <p:extLst>
      <p:ext uri="{BB962C8B-B14F-4D97-AF65-F5344CB8AC3E}">
        <p14:creationId xmlns:p14="http://schemas.microsoft.com/office/powerpoint/2010/main" val="4102209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ARK 2 x Full Bleed Im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xmlns="" id="{C2165959-ED09-0544-9F9D-70620BF28079}"/>
              </a:ext>
            </a:extLst>
          </p:cNvPr>
          <p:cNvSpPr>
            <a:spLocks noGrp="1"/>
          </p:cNvSpPr>
          <p:nvPr>
            <p:ph type="pic" sz="quarter" idx="10" hasCustomPrompt="1"/>
          </p:nvPr>
        </p:nvSpPr>
        <p:spPr>
          <a:xfrm>
            <a:off x="1" y="0"/>
            <a:ext cx="4572000" cy="6858000"/>
          </a:xfrm>
          <a:prstGeom prst="rect">
            <a:avLst/>
          </a:prstGeom>
          <a:solidFill>
            <a:schemeClr val="tx1"/>
          </a:solidFill>
        </p:spPr>
        <p:txBody>
          <a:bodyPr anchor="ctr">
            <a:normAutofit/>
          </a:bodyPr>
          <a:lstStyle>
            <a:lvl1pPr algn="ctr">
              <a:defRPr sz="1000">
                <a:solidFill>
                  <a:schemeClr val="bg1">
                    <a:lumMod val="65000"/>
                  </a:schemeClr>
                </a:solidFill>
              </a:defRPr>
            </a:lvl1pPr>
          </a:lstStyle>
          <a:p>
            <a:r>
              <a:rPr lang="en-US" dirty="0"/>
              <a:t>Insert Picture</a:t>
            </a:r>
          </a:p>
        </p:txBody>
      </p:sp>
      <p:sp>
        <p:nvSpPr>
          <p:cNvPr id="6" name="Picture Placeholder 5">
            <a:extLst>
              <a:ext uri="{FF2B5EF4-FFF2-40B4-BE49-F238E27FC236}">
                <a16:creationId xmlns:a16="http://schemas.microsoft.com/office/drawing/2014/main" xmlns="" id="{79179511-226A-8B45-A550-0994C76FFB75}"/>
              </a:ext>
            </a:extLst>
          </p:cNvPr>
          <p:cNvSpPr>
            <a:spLocks noGrp="1"/>
          </p:cNvSpPr>
          <p:nvPr>
            <p:ph type="pic" sz="quarter" idx="11" hasCustomPrompt="1"/>
          </p:nvPr>
        </p:nvSpPr>
        <p:spPr>
          <a:xfrm>
            <a:off x="4572000" y="0"/>
            <a:ext cx="4572001" cy="6858000"/>
          </a:xfrm>
          <a:prstGeom prst="rect">
            <a:avLst/>
          </a:prstGeom>
          <a:solidFill>
            <a:schemeClr val="tx1"/>
          </a:solidFill>
        </p:spPr>
        <p:txBody>
          <a:bodyPr anchor="ctr">
            <a:normAutofit/>
          </a:bodyPr>
          <a:lstStyle>
            <a:lvl1pPr algn="ctr">
              <a:defRPr sz="1000">
                <a:solidFill>
                  <a:schemeClr val="bg1">
                    <a:lumMod val="65000"/>
                  </a:schemeClr>
                </a:solidFill>
              </a:defRPr>
            </a:lvl1pPr>
          </a:lstStyle>
          <a:p>
            <a:r>
              <a:rPr lang="en-US" dirty="0"/>
              <a:t>Insert Picture</a:t>
            </a:r>
          </a:p>
        </p:txBody>
      </p:sp>
    </p:spTree>
    <p:extLst>
      <p:ext uri="{BB962C8B-B14F-4D97-AF65-F5344CB8AC3E}">
        <p14:creationId xmlns:p14="http://schemas.microsoft.com/office/powerpoint/2010/main" val="3102785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BE0E773E-7F99-7247-9017-CAD4BD2B0985}"/>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2" name="Content Placeholder 4">
            <a:extLst>
              <a:ext uri="{FF2B5EF4-FFF2-40B4-BE49-F238E27FC236}">
                <a16:creationId xmlns:a16="http://schemas.microsoft.com/office/drawing/2014/main" xmlns="" id="{F363EB5E-660A-8542-A343-FAE0CE00BA5A}"/>
              </a:ext>
            </a:extLst>
          </p:cNvPr>
          <p:cNvSpPr>
            <a:spLocks noGrp="1"/>
          </p:cNvSpPr>
          <p:nvPr>
            <p:ph sz="quarter" idx="11" hasCustomPrompt="1"/>
          </p:nvPr>
        </p:nvSpPr>
        <p:spPr>
          <a:xfrm>
            <a:off x="1044575" y="1384300"/>
            <a:ext cx="7054850" cy="4108450"/>
          </a:xfrm>
        </p:spPr>
        <p:txBody>
          <a:bodyPr anchor="ctr">
            <a:normAutofit/>
          </a:bodyPr>
          <a:lstStyle>
            <a:lvl1pPr algn="ctr">
              <a:defRPr sz="1000">
                <a:solidFill>
                  <a:schemeClr val="bg1">
                    <a:lumMod val="50000"/>
                  </a:schemeClr>
                </a:solidFill>
              </a:defRPr>
            </a:lvl1pPr>
          </a:lstStyle>
          <a:p>
            <a:pPr lvl="0"/>
            <a:r>
              <a:rPr lang="en-US" dirty="0"/>
              <a:t>Insert Picture</a:t>
            </a:r>
          </a:p>
        </p:txBody>
      </p:sp>
      <p:sp>
        <p:nvSpPr>
          <p:cNvPr id="5" name="Title 1">
            <a:extLst>
              <a:ext uri="{FF2B5EF4-FFF2-40B4-BE49-F238E27FC236}">
                <a16:creationId xmlns:a16="http://schemas.microsoft.com/office/drawing/2014/main" xmlns="" id="{1C5F0C03-BB56-DB42-A397-CC7569205ED7}"/>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761589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eature Image x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735C232-D205-A440-A65E-3C5A8DC2384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8" name="Content Placeholder 2">
            <a:extLst>
              <a:ext uri="{FF2B5EF4-FFF2-40B4-BE49-F238E27FC236}">
                <a16:creationId xmlns:a16="http://schemas.microsoft.com/office/drawing/2014/main" xmlns="" id="{E7D57E49-38CC-314B-9351-C80B7212E85F}"/>
              </a:ext>
            </a:extLst>
          </p:cNvPr>
          <p:cNvSpPr>
            <a:spLocks noGrp="1"/>
          </p:cNvSpPr>
          <p:nvPr>
            <p:ph sz="quarter" idx="12" hasCustomPrompt="1"/>
          </p:nvPr>
        </p:nvSpPr>
        <p:spPr>
          <a:xfrm>
            <a:off x="1039813" y="1379538"/>
            <a:ext cx="3490912" cy="4098925"/>
          </a:xfrm>
        </p:spPr>
        <p:txBody>
          <a:bodyPr anchor="ctr">
            <a:normAutofit/>
          </a:bodyPr>
          <a:lstStyle>
            <a:lvl1pPr algn="ctr">
              <a:defRPr sz="1000">
                <a:solidFill>
                  <a:schemeClr val="bg1">
                    <a:lumMod val="50000"/>
                  </a:schemeClr>
                </a:solidFill>
              </a:defRPr>
            </a:lvl1pPr>
          </a:lstStyle>
          <a:p>
            <a:pPr lvl="0"/>
            <a:r>
              <a:rPr lang="en-US" dirty="0"/>
              <a:t>Insert Picture</a:t>
            </a:r>
          </a:p>
        </p:txBody>
      </p:sp>
      <p:sp>
        <p:nvSpPr>
          <p:cNvPr id="9" name="Content Placeholder 2">
            <a:extLst>
              <a:ext uri="{FF2B5EF4-FFF2-40B4-BE49-F238E27FC236}">
                <a16:creationId xmlns:a16="http://schemas.microsoft.com/office/drawing/2014/main" xmlns="" id="{F3E1C20E-3CBB-2C42-A5CC-71D20BCE64E0}"/>
              </a:ext>
            </a:extLst>
          </p:cNvPr>
          <p:cNvSpPr>
            <a:spLocks noGrp="1"/>
          </p:cNvSpPr>
          <p:nvPr>
            <p:ph sz="quarter" idx="13" hasCustomPrompt="1"/>
          </p:nvPr>
        </p:nvSpPr>
        <p:spPr>
          <a:xfrm>
            <a:off x="4617094" y="1379538"/>
            <a:ext cx="3490912" cy="4098925"/>
          </a:xfrm>
        </p:spPr>
        <p:txBody>
          <a:bodyPr anchor="ctr">
            <a:normAutofit/>
          </a:bodyPr>
          <a:lstStyle>
            <a:lvl1pPr algn="ctr">
              <a:defRPr sz="1000">
                <a:solidFill>
                  <a:schemeClr val="bg1">
                    <a:lumMod val="50000"/>
                  </a:schemeClr>
                </a:solidFill>
              </a:defRPr>
            </a:lvl1pPr>
          </a:lstStyle>
          <a:p>
            <a:pPr lvl="0"/>
            <a:r>
              <a:rPr lang="en-US" dirty="0"/>
              <a:t>Insert Picture</a:t>
            </a:r>
          </a:p>
        </p:txBody>
      </p:sp>
      <p:sp>
        <p:nvSpPr>
          <p:cNvPr id="6" name="Title 1">
            <a:extLst>
              <a:ext uri="{FF2B5EF4-FFF2-40B4-BE49-F238E27FC236}">
                <a16:creationId xmlns:a16="http://schemas.microsoft.com/office/drawing/2014/main" xmlns="" id="{71960975-9168-F04B-A674-CBDD700BA0EC}"/>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424997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ple Image Slide with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DF9A363-119D-3941-BA80-237455DB62B7}"/>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6" name="Picture Placeholder 5">
            <a:extLst>
              <a:ext uri="{FF2B5EF4-FFF2-40B4-BE49-F238E27FC236}">
                <a16:creationId xmlns:a16="http://schemas.microsoft.com/office/drawing/2014/main" xmlns="" id="{B59AB82B-55EE-E841-92A7-288E8D69F1AD}"/>
              </a:ext>
            </a:extLst>
          </p:cNvPr>
          <p:cNvSpPr>
            <a:spLocks noGrp="1"/>
          </p:cNvSpPr>
          <p:nvPr>
            <p:ph type="pic" sz="quarter" idx="10" hasCustomPrompt="1"/>
          </p:nvPr>
        </p:nvSpPr>
        <p:spPr>
          <a:xfrm>
            <a:off x="333375"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7" name="Picture Placeholder 5">
            <a:extLst>
              <a:ext uri="{FF2B5EF4-FFF2-40B4-BE49-F238E27FC236}">
                <a16:creationId xmlns:a16="http://schemas.microsoft.com/office/drawing/2014/main" xmlns="" id="{F58146BA-70F2-8244-8588-9C0F28E5CAA7}"/>
              </a:ext>
            </a:extLst>
          </p:cNvPr>
          <p:cNvSpPr>
            <a:spLocks noGrp="1"/>
          </p:cNvSpPr>
          <p:nvPr>
            <p:ph type="pic" sz="quarter" idx="11" hasCustomPrompt="1"/>
          </p:nvPr>
        </p:nvSpPr>
        <p:spPr>
          <a:xfrm>
            <a:off x="3187786"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8" name="Picture Placeholder 5">
            <a:extLst>
              <a:ext uri="{FF2B5EF4-FFF2-40B4-BE49-F238E27FC236}">
                <a16:creationId xmlns:a16="http://schemas.microsoft.com/office/drawing/2014/main" xmlns="" id="{663BC936-5DA8-D24F-9727-FAF6D2028086}"/>
              </a:ext>
            </a:extLst>
          </p:cNvPr>
          <p:cNvSpPr>
            <a:spLocks noGrp="1"/>
          </p:cNvSpPr>
          <p:nvPr>
            <p:ph type="pic" sz="quarter" idx="12" hasCustomPrompt="1"/>
          </p:nvPr>
        </p:nvSpPr>
        <p:spPr>
          <a:xfrm>
            <a:off x="6048375"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9" name="Picture Placeholder 5">
            <a:extLst>
              <a:ext uri="{FF2B5EF4-FFF2-40B4-BE49-F238E27FC236}">
                <a16:creationId xmlns:a16="http://schemas.microsoft.com/office/drawing/2014/main" xmlns="" id="{539540B6-A2D2-D548-BAC3-E4A5A8B38390}"/>
              </a:ext>
            </a:extLst>
          </p:cNvPr>
          <p:cNvSpPr>
            <a:spLocks noGrp="1"/>
          </p:cNvSpPr>
          <p:nvPr>
            <p:ph type="pic" sz="quarter" idx="13" hasCustomPrompt="1"/>
          </p:nvPr>
        </p:nvSpPr>
        <p:spPr>
          <a:xfrm>
            <a:off x="333375"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10" name="Picture Placeholder 5">
            <a:extLst>
              <a:ext uri="{FF2B5EF4-FFF2-40B4-BE49-F238E27FC236}">
                <a16:creationId xmlns:a16="http://schemas.microsoft.com/office/drawing/2014/main" xmlns="" id="{114C9859-A412-614E-8428-7B16CB49993F}"/>
              </a:ext>
            </a:extLst>
          </p:cNvPr>
          <p:cNvSpPr>
            <a:spLocks noGrp="1"/>
          </p:cNvSpPr>
          <p:nvPr>
            <p:ph type="pic" sz="quarter" idx="14" hasCustomPrompt="1"/>
          </p:nvPr>
        </p:nvSpPr>
        <p:spPr>
          <a:xfrm>
            <a:off x="3187786"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11" name="Picture Placeholder 5">
            <a:extLst>
              <a:ext uri="{FF2B5EF4-FFF2-40B4-BE49-F238E27FC236}">
                <a16:creationId xmlns:a16="http://schemas.microsoft.com/office/drawing/2014/main" xmlns="" id="{A25BCA76-2B53-9843-AD1D-37D567F7E4AC}"/>
              </a:ext>
            </a:extLst>
          </p:cNvPr>
          <p:cNvSpPr>
            <a:spLocks noGrp="1"/>
          </p:cNvSpPr>
          <p:nvPr>
            <p:ph type="pic" sz="quarter" idx="15" hasCustomPrompt="1"/>
          </p:nvPr>
        </p:nvSpPr>
        <p:spPr>
          <a:xfrm>
            <a:off x="6048375"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12" name="Title 1">
            <a:extLst>
              <a:ext uri="{FF2B5EF4-FFF2-40B4-BE49-F238E27FC236}">
                <a16:creationId xmlns:a16="http://schemas.microsoft.com/office/drawing/2014/main" xmlns="" id="{016B38A0-AE36-6042-8D99-4F0C80064ECB}"/>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18155601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ultiple Imag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DF9A363-119D-3941-BA80-237455DB62B7}"/>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3" name="Title 1">
            <a:extLst>
              <a:ext uri="{FF2B5EF4-FFF2-40B4-BE49-F238E27FC236}">
                <a16:creationId xmlns:a16="http://schemas.microsoft.com/office/drawing/2014/main" xmlns="" id="{4751476F-FEEE-EA4F-A29C-44B768A2F12E}"/>
              </a:ext>
            </a:extLst>
          </p:cNvPr>
          <p:cNvSpPr>
            <a:spLocks noGrp="1"/>
          </p:cNvSpPr>
          <p:nvPr>
            <p:ph type="title" hasCustomPrompt="1"/>
          </p:nvPr>
        </p:nvSpPr>
        <p:spPr>
          <a:xfrm>
            <a:off x="235839" y="258023"/>
            <a:ext cx="8574786" cy="1651696"/>
          </a:xfrm>
          <a:prstGeom prst="rect">
            <a:avLst/>
          </a:prstGeom>
        </p:spPr>
        <p:txBody>
          <a:bodyPr numCol="3" anchor="t">
            <a:normAutofit/>
          </a:bodyPr>
          <a:lstStyle>
            <a:lvl1pPr marL="84600" indent="-84600">
              <a:lnSpc>
                <a:spcPct val="100000"/>
              </a:lnSpc>
              <a:buFont typeface="+mj-lt"/>
              <a:buAutoNum type="arabicPeriod"/>
              <a:defRPr sz="800" b="0" i="0" spc="-60" baseline="0">
                <a:latin typeface="Neutral BP" panose="02000000000000000000" pitchFamily="2" charset="0"/>
              </a:defRPr>
            </a:lvl1pPr>
          </a:lstStyle>
          <a:p>
            <a:r>
              <a:rPr lang="en-US" dirty="0"/>
              <a:t>Insert Copy here</a:t>
            </a:r>
            <a:br>
              <a:rPr lang="en-US" dirty="0"/>
            </a:br>
            <a:endParaRPr lang="en-US" dirty="0"/>
          </a:p>
        </p:txBody>
      </p:sp>
      <p:sp>
        <p:nvSpPr>
          <p:cNvPr id="6" name="Picture Placeholder 5">
            <a:extLst>
              <a:ext uri="{FF2B5EF4-FFF2-40B4-BE49-F238E27FC236}">
                <a16:creationId xmlns:a16="http://schemas.microsoft.com/office/drawing/2014/main" xmlns="" id="{B59AB82B-55EE-E841-92A7-288E8D69F1AD}"/>
              </a:ext>
            </a:extLst>
          </p:cNvPr>
          <p:cNvSpPr>
            <a:spLocks noGrp="1"/>
          </p:cNvSpPr>
          <p:nvPr>
            <p:ph type="pic" sz="quarter" idx="10" hasCustomPrompt="1"/>
          </p:nvPr>
        </p:nvSpPr>
        <p:spPr>
          <a:xfrm>
            <a:off x="333375"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7" name="Picture Placeholder 5">
            <a:extLst>
              <a:ext uri="{FF2B5EF4-FFF2-40B4-BE49-F238E27FC236}">
                <a16:creationId xmlns:a16="http://schemas.microsoft.com/office/drawing/2014/main" xmlns="" id="{F58146BA-70F2-8244-8588-9C0F28E5CAA7}"/>
              </a:ext>
            </a:extLst>
          </p:cNvPr>
          <p:cNvSpPr>
            <a:spLocks noGrp="1"/>
          </p:cNvSpPr>
          <p:nvPr>
            <p:ph type="pic" sz="quarter" idx="11" hasCustomPrompt="1"/>
          </p:nvPr>
        </p:nvSpPr>
        <p:spPr>
          <a:xfrm>
            <a:off x="3187786"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8" name="Picture Placeholder 5">
            <a:extLst>
              <a:ext uri="{FF2B5EF4-FFF2-40B4-BE49-F238E27FC236}">
                <a16:creationId xmlns:a16="http://schemas.microsoft.com/office/drawing/2014/main" xmlns="" id="{663BC936-5DA8-D24F-9727-FAF6D2028086}"/>
              </a:ext>
            </a:extLst>
          </p:cNvPr>
          <p:cNvSpPr>
            <a:spLocks noGrp="1"/>
          </p:cNvSpPr>
          <p:nvPr>
            <p:ph type="pic" sz="quarter" idx="12" hasCustomPrompt="1"/>
          </p:nvPr>
        </p:nvSpPr>
        <p:spPr>
          <a:xfrm>
            <a:off x="6048375" y="1909719"/>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9" name="Picture Placeholder 5">
            <a:extLst>
              <a:ext uri="{FF2B5EF4-FFF2-40B4-BE49-F238E27FC236}">
                <a16:creationId xmlns:a16="http://schemas.microsoft.com/office/drawing/2014/main" xmlns="" id="{539540B6-A2D2-D548-BAC3-E4A5A8B38390}"/>
              </a:ext>
            </a:extLst>
          </p:cNvPr>
          <p:cNvSpPr>
            <a:spLocks noGrp="1"/>
          </p:cNvSpPr>
          <p:nvPr>
            <p:ph type="pic" sz="quarter" idx="13" hasCustomPrompt="1"/>
          </p:nvPr>
        </p:nvSpPr>
        <p:spPr>
          <a:xfrm>
            <a:off x="333375"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10" name="Picture Placeholder 5">
            <a:extLst>
              <a:ext uri="{FF2B5EF4-FFF2-40B4-BE49-F238E27FC236}">
                <a16:creationId xmlns:a16="http://schemas.microsoft.com/office/drawing/2014/main" xmlns="" id="{114C9859-A412-614E-8428-7B16CB49993F}"/>
              </a:ext>
            </a:extLst>
          </p:cNvPr>
          <p:cNvSpPr>
            <a:spLocks noGrp="1"/>
          </p:cNvSpPr>
          <p:nvPr>
            <p:ph type="pic" sz="quarter" idx="14" hasCustomPrompt="1"/>
          </p:nvPr>
        </p:nvSpPr>
        <p:spPr>
          <a:xfrm>
            <a:off x="3187786"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
        <p:nvSpPr>
          <p:cNvPr id="11" name="Picture Placeholder 5">
            <a:extLst>
              <a:ext uri="{FF2B5EF4-FFF2-40B4-BE49-F238E27FC236}">
                <a16:creationId xmlns:a16="http://schemas.microsoft.com/office/drawing/2014/main" xmlns="" id="{A25BCA76-2B53-9843-AD1D-37D567F7E4AC}"/>
              </a:ext>
            </a:extLst>
          </p:cNvPr>
          <p:cNvSpPr>
            <a:spLocks noGrp="1"/>
          </p:cNvSpPr>
          <p:nvPr>
            <p:ph type="pic" sz="quarter" idx="15" hasCustomPrompt="1"/>
          </p:nvPr>
        </p:nvSpPr>
        <p:spPr>
          <a:xfrm>
            <a:off x="6048375" y="3998010"/>
            <a:ext cx="2762250" cy="2001838"/>
          </a:xfrm>
        </p:spPr>
        <p:txBody>
          <a:bodyPr anchor="ctr">
            <a:normAutofit/>
          </a:bodyPr>
          <a:lstStyle>
            <a:lvl1pPr algn="ctr">
              <a:defRPr sz="1000">
                <a:solidFill>
                  <a:schemeClr val="bg1">
                    <a:lumMod val="50000"/>
                  </a:schemeClr>
                </a:solidFill>
              </a:defRPr>
            </a:lvl1pPr>
          </a:lstStyle>
          <a:p>
            <a:r>
              <a:rPr lang="en-US" sz="1000" dirty="0"/>
              <a:t>Insert Picture</a:t>
            </a:r>
            <a:endParaRPr lang="en-US" dirty="0"/>
          </a:p>
        </p:txBody>
      </p:sp>
    </p:spTree>
    <p:extLst>
      <p:ext uri="{BB962C8B-B14F-4D97-AF65-F5344CB8AC3E}">
        <p14:creationId xmlns:p14="http://schemas.microsoft.com/office/powerpoint/2010/main" val="2097573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547FB7A0-6F84-9842-A006-DC908ACFF816}"/>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xmlns="" id="{18C9F31D-10DD-6442-AEC6-4BCAE918C5F1}"/>
              </a:ext>
            </a:extLst>
          </p:cNvPr>
          <p:cNvSpPr>
            <a:spLocks noGrp="1"/>
          </p:cNvSpPr>
          <p:nvPr>
            <p:ph type="title" hasCustomPrompt="1"/>
          </p:nvPr>
        </p:nvSpPr>
        <p:spPr>
          <a:xfrm>
            <a:off x="195512" y="447630"/>
            <a:ext cx="5765276" cy="1367420"/>
          </a:xfrm>
          <a:prstGeom prst="rect">
            <a:avLst/>
          </a:prstGeom>
        </p:spPr>
        <p:txBody>
          <a:bodyPr>
            <a:noAutofit/>
          </a:bodyPr>
          <a:lstStyle>
            <a:lvl1pPr>
              <a:defRPr sz="5000" spc="-40" baseline="0">
                <a:solidFill>
                  <a:schemeClr val="bg1"/>
                </a:solidFill>
              </a:defRPr>
            </a:lvl1pPr>
          </a:lstStyle>
          <a:p>
            <a:r>
              <a:rPr lang="en-US" dirty="0"/>
              <a:t>Thank you</a:t>
            </a:r>
          </a:p>
        </p:txBody>
      </p:sp>
      <p:sp>
        <p:nvSpPr>
          <p:cNvPr id="5" name="Text Placeholder 8">
            <a:extLst>
              <a:ext uri="{FF2B5EF4-FFF2-40B4-BE49-F238E27FC236}">
                <a16:creationId xmlns:a16="http://schemas.microsoft.com/office/drawing/2014/main" xmlns="" id="{34D66A10-4E5B-BF4E-A7C6-7E0FC7059DE8}"/>
              </a:ext>
            </a:extLst>
          </p:cNvPr>
          <p:cNvSpPr>
            <a:spLocks noGrp="1"/>
          </p:cNvSpPr>
          <p:nvPr>
            <p:ph idx="1" hasCustomPrompt="1"/>
          </p:nvPr>
        </p:nvSpPr>
        <p:spPr>
          <a:xfrm>
            <a:off x="237760" y="1917444"/>
            <a:ext cx="2275285" cy="1130556"/>
          </a:xfrm>
          <a:prstGeom prst="rect">
            <a:avLst/>
          </a:prstGeom>
          <a:noFill/>
        </p:spPr>
        <p:txBody>
          <a:bodyPr vert="horz" lIns="0" tIns="45720" rIns="0" bIns="46800" rtlCol="0">
            <a:noAutofit/>
          </a:bodyPr>
          <a:lstStyle>
            <a:lvl1pPr>
              <a:lnSpc>
                <a:spcPts val="640"/>
              </a:lnSpc>
              <a:defRPr sz="1200" i="0">
                <a:solidFill>
                  <a:schemeClr val="bg1"/>
                </a:solidFill>
              </a:defRPr>
            </a:lvl1pPr>
            <a:lvl2pPr>
              <a:defRPr>
                <a:solidFill>
                  <a:schemeClr val="bg1"/>
                </a:solidFill>
              </a:defRPr>
            </a:lvl2pPr>
            <a:lvl3pPr>
              <a:defRPr>
                <a:solidFill>
                  <a:schemeClr val="bg1"/>
                </a:solidFill>
              </a:defRPr>
            </a:lvl3pPr>
          </a:lstStyle>
          <a:p>
            <a:pPr lvl="0"/>
            <a:r>
              <a:rPr lang="en-US" dirty="0"/>
              <a:t>John Smith</a:t>
            </a:r>
          </a:p>
          <a:p>
            <a:pPr lvl="0"/>
            <a:r>
              <a:rPr lang="en-US" dirty="0"/>
              <a:t>Curator of Asian Art</a:t>
            </a:r>
          </a:p>
          <a:p>
            <a:pPr lvl="0"/>
            <a:endParaRPr lang="en-US" dirty="0"/>
          </a:p>
          <a:p>
            <a:pPr lvl="0"/>
            <a:r>
              <a:rPr lang="en-US" dirty="0" err="1"/>
              <a:t>j.smith@agsa.sa.gov.au</a:t>
            </a:r>
            <a:endParaRPr lang="en-US" dirty="0"/>
          </a:p>
          <a:p>
            <a:pPr lvl="0"/>
            <a:r>
              <a:rPr lang="en-US" dirty="0"/>
              <a:t>(+61)401 945 388</a:t>
            </a:r>
          </a:p>
          <a:p>
            <a:pPr lvl="0"/>
            <a:r>
              <a:rPr lang="en-US" dirty="0" err="1"/>
              <a:t>Instagram.com</a:t>
            </a:r>
            <a:r>
              <a:rPr lang="en-US" dirty="0"/>
              <a:t>/</a:t>
            </a:r>
            <a:r>
              <a:rPr lang="en-US" dirty="0" err="1"/>
              <a:t>johnsmith</a:t>
            </a:r>
            <a:endParaRPr lang="en-US" dirty="0"/>
          </a:p>
        </p:txBody>
      </p:sp>
      <p:sp>
        <p:nvSpPr>
          <p:cNvPr id="6" name="Text Placeholder 8">
            <a:extLst>
              <a:ext uri="{FF2B5EF4-FFF2-40B4-BE49-F238E27FC236}">
                <a16:creationId xmlns:a16="http://schemas.microsoft.com/office/drawing/2014/main" xmlns="" id="{4F2C3694-1397-A34C-81BF-D30EDDA9ED8C}"/>
              </a:ext>
            </a:extLst>
          </p:cNvPr>
          <p:cNvSpPr>
            <a:spLocks noGrp="1"/>
          </p:cNvSpPr>
          <p:nvPr>
            <p:ph idx="10" hasCustomPrompt="1"/>
          </p:nvPr>
        </p:nvSpPr>
        <p:spPr>
          <a:xfrm>
            <a:off x="3092927" y="1917444"/>
            <a:ext cx="2275285" cy="1130556"/>
          </a:xfrm>
          <a:prstGeom prst="rect">
            <a:avLst/>
          </a:prstGeom>
          <a:noFill/>
        </p:spPr>
        <p:txBody>
          <a:bodyPr vert="horz" lIns="0" tIns="45720" rIns="0" bIns="46800" rtlCol="0">
            <a:noAutofit/>
          </a:bodyPr>
          <a:lstStyle>
            <a:lvl1pPr>
              <a:lnSpc>
                <a:spcPts val="640"/>
              </a:lnSpc>
              <a:defRPr sz="1200" i="0">
                <a:solidFill>
                  <a:schemeClr val="bg1"/>
                </a:solidFill>
              </a:defRPr>
            </a:lvl1pPr>
            <a:lvl2pPr>
              <a:defRPr>
                <a:solidFill>
                  <a:schemeClr val="bg1"/>
                </a:solidFill>
              </a:defRPr>
            </a:lvl2pPr>
            <a:lvl3pPr>
              <a:defRPr>
                <a:solidFill>
                  <a:schemeClr val="bg1"/>
                </a:solidFill>
              </a:defRPr>
            </a:lvl3pPr>
          </a:lstStyle>
          <a:p>
            <a:pPr lvl="0"/>
            <a:r>
              <a:rPr lang="en-US" dirty="0"/>
              <a:t>Jane Citizen</a:t>
            </a:r>
          </a:p>
          <a:p>
            <a:pPr lvl="0"/>
            <a:r>
              <a:rPr lang="en-US" dirty="0"/>
              <a:t>Artist</a:t>
            </a:r>
          </a:p>
          <a:p>
            <a:pPr lvl="0"/>
            <a:endParaRPr lang="en-US" dirty="0"/>
          </a:p>
          <a:p>
            <a:pPr lvl="0"/>
            <a:r>
              <a:rPr lang="en-US" dirty="0" err="1"/>
              <a:t>office@jand-citizen.com.au</a:t>
            </a:r>
            <a:endParaRPr lang="en-US" dirty="0"/>
          </a:p>
          <a:p>
            <a:pPr lvl="0"/>
            <a:r>
              <a:rPr lang="en-US" dirty="0"/>
              <a:t>(+61)409 294 820</a:t>
            </a:r>
          </a:p>
          <a:p>
            <a:pPr lvl="0"/>
            <a:r>
              <a:rPr lang="en-US" dirty="0" err="1"/>
              <a:t>Instagram.com</a:t>
            </a:r>
            <a:r>
              <a:rPr lang="en-US" dirty="0"/>
              <a:t>/</a:t>
            </a:r>
            <a:r>
              <a:rPr lang="en-US" dirty="0" err="1"/>
              <a:t>janecitizen</a:t>
            </a:r>
            <a:endParaRPr lang="en-US" dirty="0"/>
          </a:p>
        </p:txBody>
      </p:sp>
    </p:spTree>
    <p:extLst>
      <p:ext uri="{BB962C8B-B14F-4D97-AF65-F5344CB8AC3E}">
        <p14:creationId xmlns:p14="http://schemas.microsoft.com/office/powerpoint/2010/main" val="641393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body of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A479525-D7C1-DD40-8227-4DF8AC93B129}"/>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3" name="Text Placeholder 2">
            <a:extLst>
              <a:ext uri="{FF2B5EF4-FFF2-40B4-BE49-F238E27FC236}">
                <a16:creationId xmlns:a16="http://schemas.microsoft.com/office/drawing/2014/main" xmlns="" id="{9DBBBDD4-7EC1-C54B-9DF1-586D269BE968}"/>
              </a:ext>
            </a:extLst>
          </p:cNvPr>
          <p:cNvSpPr>
            <a:spLocks noGrp="1"/>
          </p:cNvSpPr>
          <p:nvPr>
            <p:ph idx="1" hasCustomPrompt="1"/>
          </p:nvPr>
        </p:nvSpPr>
        <p:spPr>
          <a:xfrm>
            <a:off x="194217" y="1800892"/>
            <a:ext cx="5761740" cy="3674644"/>
          </a:xfrm>
          <a:prstGeom prst="rect">
            <a:avLst/>
          </a:prstGeom>
        </p:spPr>
        <p:txBody>
          <a:bodyPr vert="horz" lIns="91440" tIns="45720" rIns="91440" bIns="45720" rtlCol="0">
            <a:noAutofit/>
          </a:bodyPr>
          <a:lstStyle>
            <a:lvl1pPr>
              <a:lnSpc>
                <a:spcPts val="2260"/>
              </a:lnSpc>
              <a:defRPr sz="1800"/>
            </a:lvl1pPr>
          </a:lstStyle>
          <a:p>
            <a:pPr lvl="0"/>
            <a:r>
              <a:rPr lang="en-US" dirty="0"/>
              <a:t>This is a text page.</a:t>
            </a:r>
          </a:p>
          <a:p>
            <a:pPr lvl="1"/>
            <a:r>
              <a:rPr lang="en-US" dirty="0"/>
              <a:t>Second level</a:t>
            </a:r>
          </a:p>
          <a:p>
            <a:pPr lvl="2"/>
            <a:r>
              <a:rPr lang="en-US" dirty="0"/>
              <a:t>Third level</a:t>
            </a:r>
          </a:p>
        </p:txBody>
      </p:sp>
      <p:sp>
        <p:nvSpPr>
          <p:cNvPr id="16" name="Title 1">
            <a:extLst>
              <a:ext uri="{FF2B5EF4-FFF2-40B4-BE49-F238E27FC236}">
                <a16:creationId xmlns:a16="http://schemas.microsoft.com/office/drawing/2014/main" xmlns="" id="{B853E8A8-E9F3-7645-B872-22ADA5FB5AFA}"/>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3287922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Point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735C232-D205-A440-A65E-3C5A8DC23842}"/>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3" name="Text Placeholder 2">
            <a:extLst>
              <a:ext uri="{FF2B5EF4-FFF2-40B4-BE49-F238E27FC236}">
                <a16:creationId xmlns:a16="http://schemas.microsoft.com/office/drawing/2014/main" xmlns="" id="{9DBBBDD4-7EC1-C54B-9DF1-586D269BE968}"/>
              </a:ext>
            </a:extLst>
          </p:cNvPr>
          <p:cNvSpPr>
            <a:spLocks noGrp="1"/>
          </p:cNvSpPr>
          <p:nvPr>
            <p:ph idx="1" hasCustomPrompt="1"/>
          </p:nvPr>
        </p:nvSpPr>
        <p:spPr>
          <a:xfrm>
            <a:off x="194217" y="1800892"/>
            <a:ext cx="5761740" cy="3674644"/>
          </a:xfrm>
          <a:prstGeom prst="rect">
            <a:avLst/>
          </a:prstGeom>
        </p:spPr>
        <p:txBody>
          <a:bodyPr vert="horz" lIns="91440" tIns="45720" rIns="91440" bIns="45720" rtlCol="0">
            <a:normAutofit/>
          </a:bodyPr>
          <a:lstStyle>
            <a:lvl1pPr marL="285750" indent="-285750">
              <a:lnSpc>
                <a:spcPts val="2260"/>
              </a:lnSpc>
              <a:buFont typeface="Arial" panose="020B0604020202020204" pitchFamily="34" charset="0"/>
              <a:buChar char="•"/>
              <a:defRPr sz="1800"/>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stStyle>
          <a:p>
            <a:pPr lvl="0"/>
            <a:r>
              <a:rPr lang="en-US" dirty="0"/>
              <a:t>This is a text page.</a:t>
            </a:r>
          </a:p>
          <a:p>
            <a:pPr lvl="1"/>
            <a:r>
              <a:rPr lang="en-US" dirty="0"/>
              <a:t>Second level</a:t>
            </a:r>
          </a:p>
          <a:p>
            <a:pPr lvl="2"/>
            <a:r>
              <a:rPr lang="en-US" dirty="0"/>
              <a:t>Third level</a:t>
            </a:r>
          </a:p>
        </p:txBody>
      </p:sp>
      <p:sp>
        <p:nvSpPr>
          <p:cNvPr id="6" name="Title 1">
            <a:extLst>
              <a:ext uri="{FF2B5EF4-FFF2-40B4-BE49-F238E27FC236}">
                <a16:creationId xmlns:a16="http://schemas.microsoft.com/office/drawing/2014/main" xmlns="" id="{81D8B70D-7871-A34A-859D-481C39EF7B13}"/>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185503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Horizontal Im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C749304E-6297-BC4B-9F36-92A8F0E57E6B}"/>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6" name="Picture Placeholder 5">
            <a:extLst>
              <a:ext uri="{FF2B5EF4-FFF2-40B4-BE49-F238E27FC236}">
                <a16:creationId xmlns:a16="http://schemas.microsoft.com/office/drawing/2014/main" xmlns="" id="{C08EBFDA-C8EE-8341-94CA-8531EE2B4060}"/>
              </a:ext>
            </a:extLst>
          </p:cNvPr>
          <p:cNvSpPr>
            <a:spLocks noGrp="1"/>
          </p:cNvSpPr>
          <p:nvPr>
            <p:ph type="pic" sz="quarter" idx="10" hasCustomPrompt="1"/>
          </p:nvPr>
        </p:nvSpPr>
        <p:spPr>
          <a:xfrm>
            <a:off x="6041550" y="1890960"/>
            <a:ext cx="2764653" cy="1492942"/>
          </a:xfrm>
          <a:prstGeom prst="rect">
            <a:avLst/>
          </a:prstGeom>
        </p:spPr>
        <p:txBody>
          <a:bodyPr anchor="ctr">
            <a:normAutofit/>
          </a:bodyPr>
          <a:lstStyle>
            <a:lvl1pPr algn="ctr">
              <a:defRPr sz="1000">
                <a:solidFill>
                  <a:schemeClr val="bg1">
                    <a:lumMod val="65000"/>
                  </a:schemeClr>
                </a:solidFill>
              </a:defRPr>
            </a:lvl1pPr>
          </a:lstStyle>
          <a:p>
            <a:r>
              <a:rPr lang="en-US" dirty="0"/>
              <a:t>Insert Picture</a:t>
            </a:r>
          </a:p>
        </p:txBody>
      </p:sp>
      <p:sp>
        <p:nvSpPr>
          <p:cNvPr id="9" name="Text Placeholder 2">
            <a:extLst>
              <a:ext uri="{FF2B5EF4-FFF2-40B4-BE49-F238E27FC236}">
                <a16:creationId xmlns:a16="http://schemas.microsoft.com/office/drawing/2014/main" xmlns="" id="{3CD713FE-F261-C44C-BEC7-2D4B1A583B7D}"/>
              </a:ext>
            </a:extLst>
          </p:cNvPr>
          <p:cNvSpPr>
            <a:spLocks noGrp="1"/>
          </p:cNvSpPr>
          <p:nvPr>
            <p:ph idx="1" hasCustomPrompt="1"/>
          </p:nvPr>
        </p:nvSpPr>
        <p:spPr>
          <a:xfrm>
            <a:off x="194217" y="1800892"/>
            <a:ext cx="5761740" cy="3674644"/>
          </a:xfrm>
          <a:prstGeom prst="rect">
            <a:avLst/>
          </a:prstGeom>
        </p:spPr>
        <p:txBody>
          <a:bodyPr vert="horz" lIns="91440" tIns="45720" rIns="91440" bIns="45720" rtlCol="0">
            <a:normAutofit/>
          </a:bodyPr>
          <a:lstStyle>
            <a:lvl1pPr>
              <a:lnSpc>
                <a:spcPts val="2260"/>
              </a:lnSpc>
              <a:defRPr sz="1800"/>
            </a:lvl1pPr>
          </a:lstStyle>
          <a:p>
            <a:pPr lvl="0"/>
            <a:r>
              <a:rPr lang="en-US" dirty="0"/>
              <a:t>This is a text page.</a:t>
            </a:r>
          </a:p>
          <a:p>
            <a:pPr lvl="1"/>
            <a:r>
              <a:rPr lang="en-US" dirty="0"/>
              <a:t>Second level</a:t>
            </a:r>
          </a:p>
          <a:p>
            <a:pPr lvl="2"/>
            <a:r>
              <a:rPr lang="en-US" dirty="0"/>
              <a:t>Third level</a:t>
            </a:r>
          </a:p>
        </p:txBody>
      </p:sp>
      <p:sp>
        <p:nvSpPr>
          <p:cNvPr id="8" name="Title 1">
            <a:extLst>
              <a:ext uri="{FF2B5EF4-FFF2-40B4-BE49-F238E27FC236}">
                <a16:creationId xmlns:a16="http://schemas.microsoft.com/office/drawing/2014/main" xmlns="" id="{B5BF90F9-1081-6D41-B551-D04BBA2A003A}"/>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328226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Vertical Im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C749304E-6297-BC4B-9F36-92A8F0E57E6B}"/>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6" name="Picture Placeholder 5">
            <a:extLst>
              <a:ext uri="{FF2B5EF4-FFF2-40B4-BE49-F238E27FC236}">
                <a16:creationId xmlns:a16="http://schemas.microsoft.com/office/drawing/2014/main" xmlns="" id="{C08EBFDA-C8EE-8341-94CA-8531EE2B4060}"/>
              </a:ext>
            </a:extLst>
          </p:cNvPr>
          <p:cNvSpPr>
            <a:spLocks noGrp="1"/>
          </p:cNvSpPr>
          <p:nvPr>
            <p:ph type="pic" sz="quarter" idx="10" hasCustomPrompt="1"/>
          </p:nvPr>
        </p:nvSpPr>
        <p:spPr>
          <a:xfrm>
            <a:off x="6047771" y="1901824"/>
            <a:ext cx="2764653" cy="3584576"/>
          </a:xfrm>
          <a:prstGeom prst="rect">
            <a:avLst/>
          </a:prstGeom>
        </p:spPr>
        <p:txBody>
          <a:bodyPr anchor="ctr">
            <a:normAutofit/>
          </a:bodyPr>
          <a:lstStyle>
            <a:lvl1pPr algn="ctr">
              <a:defRPr sz="1000">
                <a:solidFill>
                  <a:schemeClr val="bg1">
                    <a:lumMod val="65000"/>
                  </a:schemeClr>
                </a:solidFill>
              </a:defRPr>
            </a:lvl1pPr>
          </a:lstStyle>
          <a:p>
            <a:r>
              <a:rPr lang="en-US" dirty="0"/>
              <a:t>Insert Picture</a:t>
            </a:r>
          </a:p>
        </p:txBody>
      </p:sp>
      <p:sp>
        <p:nvSpPr>
          <p:cNvPr id="9" name="Text Placeholder 2">
            <a:extLst>
              <a:ext uri="{FF2B5EF4-FFF2-40B4-BE49-F238E27FC236}">
                <a16:creationId xmlns:a16="http://schemas.microsoft.com/office/drawing/2014/main" xmlns="" id="{3CD713FE-F261-C44C-BEC7-2D4B1A583B7D}"/>
              </a:ext>
            </a:extLst>
          </p:cNvPr>
          <p:cNvSpPr>
            <a:spLocks noGrp="1"/>
          </p:cNvSpPr>
          <p:nvPr>
            <p:ph idx="1" hasCustomPrompt="1"/>
          </p:nvPr>
        </p:nvSpPr>
        <p:spPr>
          <a:xfrm>
            <a:off x="194217" y="1800892"/>
            <a:ext cx="5761740" cy="3674644"/>
          </a:xfrm>
          <a:prstGeom prst="rect">
            <a:avLst/>
          </a:prstGeom>
        </p:spPr>
        <p:txBody>
          <a:bodyPr vert="horz" lIns="91440" tIns="45720" rIns="91440" bIns="45720" rtlCol="0">
            <a:normAutofit/>
          </a:bodyPr>
          <a:lstStyle>
            <a:lvl1pPr>
              <a:lnSpc>
                <a:spcPts val="2260"/>
              </a:lnSpc>
              <a:defRPr sz="1800"/>
            </a:lvl1pPr>
          </a:lstStyle>
          <a:p>
            <a:pPr lvl="0"/>
            <a:r>
              <a:rPr lang="en-US" dirty="0"/>
              <a:t>This is a text page.</a:t>
            </a:r>
          </a:p>
          <a:p>
            <a:pPr lvl="1"/>
            <a:r>
              <a:rPr lang="en-US" dirty="0"/>
              <a:t>Second level</a:t>
            </a:r>
          </a:p>
          <a:p>
            <a:pPr lvl="2"/>
            <a:r>
              <a:rPr lang="en-US" dirty="0"/>
              <a:t>Third level</a:t>
            </a:r>
          </a:p>
        </p:txBody>
      </p:sp>
      <p:sp>
        <p:nvSpPr>
          <p:cNvPr id="8" name="Title 1">
            <a:extLst>
              <a:ext uri="{FF2B5EF4-FFF2-40B4-BE49-F238E27FC236}">
                <a16:creationId xmlns:a16="http://schemas.microsoft.com/office/drawing/2014/main" xmlns="" id="{2C6EFE4E-04F3-8440-AC44-3DFD7C92B058}"/>
              </a:ext>
            </a:extLst>
          </p:cNvPr>
          <p:cNvSpPr>
            <a:spLocks noGrp="1"/>
          </p:cNvSpPr>
          <p:nvPr>
            <p:ph type="title" hasCustomPrompt="1"/>
          </p:nvPr>
        </p:nvSpPr>
        <p:spPr>
          <a:xfrm>
            <a:off x="322924" y="291761"/>
            <a:ext cx="5712315" cy="968660"/>
          </a:xfrm>
          <a:prstGeom prst="rect">
            <a:avLst/>
          </a:prstGeom>
        </p:spPr>
        <p:txBody>
          <a:bodyPr anchor="t">
            <a:noAutofit/>
          </a:bodyPr>
          <a:lstStyle>
            <a:lvl1pPr>
              <a:lnSpc>
                <a:spcPts val="2260"/>
              </a:lnSpc>
              <a:defRPr sz="2000" spc="-40" baseline="0"/>
            </a:lvl1pPr>
          </a:lstStyle>
          <a:p>
            <a:r>
              <a:rPr lang="en-US" dirty="0"/>
              <a:t>Page Header</a:t>
            </a:r>
          </a:p>
        </p:txBody>
      </p:sp>
    </p:spTree>
    <p:extLst>
      <p:ext uri="{BB962C8B-B14F-4D97-AF65-F5344CB8AC3E}">
        <p14:creationId xmlns:p14="http://schemas.microsoft.com/office/powerpoint/2010/main" val="2908300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inuing body of tex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6B34E50-B6AB-2A43-BF85-6E4F50D8316E}"/>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3" name="Text Placeholder 2">
            <a:extLst>
              <a:ext uri="{FF2B5EF4-FFF2-40B4-BE49-F238E27FC236}">
                <a16:creationId xmlns:a16="http://schemas.microsoft.com/office/drawing/2014/main" xmlns="" id="{9DBBBDD4-7EC1-C54B-9DF1-586D269BE968}"/>
              </a:ext>
            </a:extLst>
          </p:cNvPr>
          <p:cNvSpPr>
            <a:spLocks noGrp="1"/>
          </p:cNvSpPr>
          <p:nvPr>
            <p:ph idx="1" hasCustomPrompt="1"/>
          </p:nvPr>
        </p:nvSpPr>
        <p:spPr>
          <a:xfrm>
            <a:off x="194217" y="234778"/>
            <a:ext cx="5761740" cy="5240758"/>
          </a:xfrm>
          <a:prstGeom prst="rect">
            <a:avLst/>
          </a:prstGeom>
        </p:spPr>
        <p:txBody>
          <a:bodyPr vert="horz" lIns="91440" tIns="45720" rIns="91440" bIns="45720" rtlCol="0">
            <a:normAutofit/>
          </a:bodyPr>
          <a:lstStyle>
            <a:lvl1pPr>
              <a:lnSpc>
                <a:spcPts val="2260"/>
              </a:lnSpc>
              <a:defRPr sz="1800"/>
            </a:lvl1pPr>
          </a:lstStyle>
          <a:p>
            <a:pPr lvl="0"/>
            <a:r>
              <a:rPr lang="en-US" dirty="0"/>
              <a:t>This is a text page.</a:t>
            </a:r>
          </a:p>
          <a:p>
            <a:pPr lvl="1"/>
            <a:r>
              <a:rPr lang="en-US" dirty="0"/>
              <a:t>Second level</a:t>
            </a:r>
          </a:p>
          <a:p>
            <a:pPr lvl="2"/>
            <a:r>
              <a:rPr lang="en-US" dirty="0"/>
              <a:t>Third level</a:t>
            </a:r>
          </a:p>
        </p:txBody>
      </p:sp>
    </p:spTree>
    <p:extLst>
      <p:ext uri="{BB962C8B-B14F-4D97-AF65-F5344CB8AC3E}">
        <p14:creationId xmlns:p14="http://schemas.microsoft.com/office/powerpoint/2010/main" val="1441870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94460B2-902C-1245-B542-B2269AE0193F}"/>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xmlns="" id="{B2CB2171-51DE-414A-A372-33C870B7E26E}"/>
              </a:ext>
            </a:extLst>
          </p:cNvPr>
          <p:cNvSpPr>
            <a:spLocks noGrp="1"/>
          </p:cNvSpPr>
          <p:nvPr>
            <p:ph type="title" hasCustomPrompt="1"/>
          </p:nvPr>
        </p:nvSpPr>
        <p:spPr>
          <a:xfrm>
            <a:off x="234778" y="2145031"/>
            <a:ext cx="8816546" cy="3050993"/>
          </a:xfrm>
          <a:prstGeom prst="rect">
            <a:avLst/>
          </a:prstGeom>
        </p:spPr>
        <p:txBody>
          <a:bodyPr anchor="t">
            <a:noAutofit/>
          </a:bodyPr>
          <a:lstStyle>
            <a:lvl1pPr algn="ctr">
              <a:lnSpc>
                <a:spcPts val="5260"/>
              </a:lnSpc>
              <a:defRPr sz="5000" spc="-60" baseline="0"/>
            </a:lvl1pPr>
          </a:lstStyle>
          <a:p>
            <a:r>
              <a:rPr lang="en-US" dirty="0"/>
              <a:t>“</a:t>
            </a:r>
            <a:r>
              <a:rPr lang="en-US" dirty="0" err="1"/>
              <a:t>Nimillita</a:t>
            </a:r>
            <a:r>
              <a:rPr lang="en-US" dirty="0"/>
              <a:t> </a:t>
            </a:r>
            <a:r>
              <a:rPr lang="en-US" dirty="0" err="1"/>
              <a:t>vopta</a:t>
            </a:r>
            <a:r>
              <a:rPr lang="en-US" dirty="0"/>
              <a:t> temulent </a:t>
            </a:r>
            <a:r>
              <a:rPr lang="en-US" dirty="0" err="1"/>
              <a:t>omnis</a:t>
            </a:r>
            <a:r>
              <a:rPr lang="en-US" dirty="0"/>
              <a:t> rem </a:t>
            </a:r>
            <a:r>
              <a:rPr lang="en-US" dirty="0" err="1"/>
              <a:t>quaspidus</a:t>
            </a:r>
            <a:r>
              <a:rPr lang="en-US" dirty="0"/>
              <a:t> </a:t>
            </a:r>
            <a:r>
              <a:rPr lang="en-US" dirty="0" err="1"/>
              <a:t>eum</a:t>
            </a:r>
            <a:r>
              <a:rPr lang="en-US" dirty="0"/>
              <a:t> </a:t>
            </a:r>
            <a:r>
              <a:rPr lang="en-US" dirty="0" err="1"/>
              <a:t>autem</a:t>
            </a:r>
            <a:r>
              <a:rPr lang="en-US" dirty="0"/>
              <a:t> sit </a:t>
            </a:r>
            <a:r>
              <a:rPr lang="en-US" dirty="0" err="1"/>
              <a:t>liquodi</a:t>
            </a:r>
            <a:r>
              <a:rPr lang="en-US" dirty="0"/>
              <a:t> </a:t>
            </a:r>
            <a:r>
              <a:rPr lang="en-US" dirty="0" err="1"/>
              <a:t>ipicide</a:t>
            </a:r>
            <a:r>
              <a:rPr lang="en-US" dirty="0"/>
              <a:t> </a:t>
            </a:r>
            <a:br>
              <a:rPr lang="en-US" dirty="0"/>
            </a:br>
            <a:r>
              <a:rPr lang="en-US" dirty="0" err="1"/>
              <a:t>dolo</a:t>
            </a:r>
            <a:r>
              <a:rPr lang="en-US" dirty="0"/>
              <a:t> culpa </a:t>
            </a:r>
            <a:r>
              <a:rPr lang="en-US" dirty="0" err="1"/>
              <a:t>sapicia</a:t>
            </a:r>
            <a:r>
              <a:rPr lang="en-US" dirty="0"/>
              <a:t>”</a:t>
            </a:r>
          </a:p>
        </p:txBody>
      </p:sp>
      <p:sp>
        <p:nvSpPr>
          <p:cNvPr id="5" name="Text Placeholder 2">
            <a:extLst>
              <a:ext uri="{FF2B5EF4-FFF2-40B4-BE49-F238E27FC236}">
                <a16:creationId xmlns:a16="http://schemas.microsoft.com/office/drawing/2014/main" xmlns="" id="{37F159E0-66D9-2C4D-9367-533F2ED68957}"/>
              </a:ext>
            </a:extLst>
          </p:cNvPr>
          <p:cNvSpPr>
            <a:spLocks noGrp="1"/>
          </p:cNvSpPr>
          <p:nvPr>
            <p:ph idx="1" hasCustomPrompt="1"/>
          </p:nvPr>
        </p:nvSpPr>
        <p:spPr>
          <a:xfrm>
            <a:off x="234777" y="5196024"/>
            <a:ext cx="8816545" cy="410548"/>
          </a:xfrm>
          <a:prstGeom prst="rect">
            <a:avLst/>
          </a:prstGeom>
        </p:spPr>
        <p:txBody>
          <a:bodyPr vert="horz" lIns="91440" tIns="45720" rIns="91440" bIns="45720" rtlCol="0">
            <a:normAutofit/>
          </a:bodyPr>
          <a:lstStyle>
            <a:lvl1pPr algn="ctr">
              <a:lnSpc>
                <a:spcPts val="2260"/>
              </a:lnSpc>
              <a:defRPr sz="1000"/>
            </a:lvl1pPr>
            <a:lvl2pPr algn="ctr">
              <a:defRPr sz="1000"/>
            </a:lvl2pPr>
            <a:lvl3pPr algn="ctr">
              <a:defRPr sz="1000"/>
            </a:lvl3pPr>
          </a:lstStyle>
          <a:p>
            <a:pPr lvl="0"/>
            <a:r>
              <a:rPr lang="en-US" dirty="0"/>
              <a:t>Name Lorem Ipsum</a:t>
            </a:r>
          </a:p>
        </p:txBody>
      </p:sp>
    </p:spTree>
    <p:extLst>
      <p:ext uri="{BB962C8B-B14F-4D97-AF65-F5344CB8AC3E}">
        <p14:creationId xmlns:p14="http://schemas.microsoft.com/office/powerpoint/2010/main" val="3560941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GHT Full Bleed Im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xmlns="" id="{C2165959-ED09-0544-9F9D-70620BF28079}"/>
              </a:ext>
            </a:extLst>
          </p:cNvPr>
          <p:cNvSpPr>
            <a:spLocks noGrp="1"/>
          </p:cNvSpPr>
          <p:nvPr>
            <p:ph type="pic" sz="quarter" idx="10" hasCustomPrompt="1"/>
          </p:nvPr>
        </p:nvSpPr>
        <p:spPr>
          <a:xfrm>
            <a:off x="0" y="0"/>
            <a:ext cx="9143999" cy="6858000"/>
          </a:xfrm>
          <a:prstGeom prst="rect">
            <a:avLst/>
          </a:prstGeom>
        </p:spPr>
        <p:txBody>
          <a:bodyPr anchor="ctr">
            <a:normAutofit/>
          </a:bodyPr>
          <a:lstStyle>
            <a:lvl1pPr algn="ctr">
              <a:defRPr sz="1000">
                <a:solidFill>
                  <a:schemeClr val="bg1">
                    <a:lumMod val="65000"/>
                  </a:schemeClr>
                </a:solidFill>
              </a:defRPr>
            </a:lvl1pPr>
          </a:lstStyle>
          <a:p>
            <a:r>
              <a:rPr lang="en-US" dirty="0"/>
              <a:t>Insert Picture</a:t>
            </a:r>
          </a:p>
        </p:txBody>
      </p:sp>
    </p:spTree>
    <p:extLst>
      <p:ext uri="{BB962C8B-B14F-4D97-AF65-F5344CB8AC3E}">
        <p14:creationId xmlns:p14="http://schemas.microsoft.com/office/powerpoint/2010/main" val="3403877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ARK Full Bleed Image">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xmlns="" id="{C2165959-ED09-0544-9F9D-70620BF28079}"/>
              </a:ext>
            </a:extLst>
          </p:cNvPr>
          <p:cNvSpPr>
            <a:spLocks noGrp="1"/>
          </p:cNvSpPr>
          <p:nvPr>
            <p:ph type="pic" sz="quarter" idx="10" hasCustomPrompt="1"/>
          </p:nvPr>
        </p:nvSpPr>
        <p:spPr>
          <a:xfrm>
            <a:off x="1" y="0"/>
            <a:ext cx="9143999" cy="6858000"/>
          </a:xfrm>
          <a:prstGeom prst="rect">
            <a:avLst/>
          </a:prstGeom>
          <a:solidFill>
            <a:schemeClr val="tx1"/>
          </a:solidFill>
        </p:spPr>
        <p:txBody>
          <a:bodyPr anchor="ctr">
            <a:normAutofit/>
          </a:bodyPr>
          <a:lstStyle>
            <a:lvl1pPr algn="ctr">
              <a:defRPr sz="1000">
                <a:solidFill>
                  <a:schemeClr val="bg1">
                    <a:lumMod val="65000"/>
                  </a:schemeClr>
                </a:solidFill>
              </a:defRPr>
            </a:lvl1pPr>
          </a:lstStyle>
          <a:p>
            <a:r>
              <a:rPr lang="en-US" dirty="0"/>
              <a:t>Insert Picture</a:t>
            </a:r>
          </a:p>
        </p:txBody>
      </p:sp>
    </p:spTree>
    <p:extLst>
      <p:ext uri="{BB962C8B-B14F-4D97-AF65-F5344CB8AC3E}">
        <p14:creationId xmlns:p14="http://schemas.microsoft.com/office/powerpoint/2010/main" val="92458714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2BE12E1A-BD13-C640-9237-1111AAD7B8E5}"/>
              </a:ext>
            </a:extLst>
          </p:cNvPr>
          <p:cNvSpPr txBox="1"/>
          <p:nvPr/>
        </p:nvSpPr>
        <p:spPr>
          <a:xfrm>
            <a:off x="8263974" y="6383449"/>
            <a:ext cx="632517" cy="215444"/>
          </a:xfrm>
          <a:prstGeom prst="rect">
            <a:avLst/>
          </a:prstGeom>
          <a:noFill/>
        </p:spPr>
        <p:txBody>
          <a:bodyPr wrap="square" rtlCol="0" anchor="b">
            <a:spAutoFit/>
          </a:bodyPr>
          <a:lstStyle/>
          <a:p>
            <a:pPr algn="r"/>
            <a:fld id="{C20A4EAC-B341-C945-AF29-CFB303B25672}" type="slidenum">
              <a:rPr lang="en-US" sz="800" b="0" i="0" smtClean="0">
                <a:latin typeface="Arial" panose="020B0604020202020204" pitchFamily="34" charset="0"/>
                <a:cs typeface="Arial" panose="020B0604020202020204" pitchFamily="34" charset="0"/>
              </a:rPr>
              <a:t>‹#›</a:t>
            </a:fld>
            <a:endParaRPr lang="en-US" sz="800" b="0" i="0" dirty="0">
              <a:latin typeface="Arial" panose="020B0604020202020204" pitchFamily="34" charset="0"/>
              <a:cs typeface="Arial" panose="020B0604020202020204" pitchFamily="34" charset="0"/>
            </a:endParaRPr>
          </a:p>
        </p:txBody>
      </p:sp>
      <p:sp>
        <p:nvSpPr>
          <p:cNvPr id="11" name="Text Placeholder 8">
            <a:extLst>
              <a:ext uri="{FF2B5EF4-FFF2-40B4-BE49-F238E27FC236}">
                <a16:creationId xmlns:a16="http://schemas.microsoft.com/office/drawing/2014/main" xmlns="" id="{09535443-DCC8-8D4E-9FC8-2B4678B3827F}"/>
              </a:ext>
            </a:extLst>
          </p:cNvPr>
          <p:cNvSpPr>
            <a:spLocks noGrp="1"/>
          </p:cNvSpPr>
          <p:nvPr>
            <p:ph type="body" idx="1"/>
          </p:nvPr>
        </p:nvSpPr>
        <p:spPr>
          <a:xfrm>
            <a:off x="194217" y="1825625"/>
            <a:ext cx="5759696" cy="4351338"/>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p:txBody>
      </p:sp>
      <p:sp>
        <p:nvSpPr>
          <p:cNvPr id="18" name="Title Placeholder 17">
            <a:extLst>
              <a:ext uri="{FF2B5EF4-FFF2-40B4-BE49-F238E27FC236}">
                <a16:creationId xmlns:a16="http://schemas.microsoft.com/office/drawing/2014/main" xmlns="" id="{276A3D6F-9C65-F241-9C51-CDEFC16A8F1A}"/>
              </a:ext>
            </a:extLst>
          </p:cNvPr>
          <p:cNvSpPr>
            <a:spLocks noGrp="1"/>
          </p:cNvSpPr>
          <p:nvPr>
            <p:ph type="title"/>
          </p:nvPr>
        </p:nvSpPr>
        <p:spPr>
          <a:xfrm>
            <a:off x="194217" y="365125"/>
            <a:ext cx="7886700" cy="1325563"/>
          </a:xfrm>
          <a:prstGeom prst="rect">
            <a:avLst/>
          </a:prstGeom>
        </p:spPr>
        <p:txBody>
          <a:bodyPr vert="horz" lIns="0" tIns="0" rIns="0" bIns="0" rtlCol="0" anchor="t">
            <a:normAutofit/>
          </a:bodyPr>
          <a:lstStyle/>
          <a:p>
            <a:r>
              <a:rPr lang="en-US"/>
              <a:t>Click to edit Master title style</a:t>
            </a:r>
            <a:endParaRPr lang="en-US" dirty="0"/>
          </a:p>
        </p:txBody>
      </p:sp>
    </p:spTree>
    <p:extLst>
      <p:ext uri="{BB962C8B-B14F-4D97-AF65-F5344CB8AC3E}">
        <p14:creationId xmlns:p14="http://schemas.microsoft.com/office/powerpoint/2010/main" val="519058495"/>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73" r:id="rId3"/>
    <p:sldLayoutId id="2147483666" r:id="rId4"/>
    <p:sldLayoutId id="2147483661" r:id="rId5"/>
    <p:sldLayoutId id="2147483664" r:id="rId6"/>
    <p:sldLayoutId id="2147483675" r:id="rId7"/>
    <p:sldLayoutId id="2147483665" r:id="rId8"/>
    <p:sldLayoutId id="2147483667" r:id="rId9"/>
    <p:sldLayoutId id="2147483668" r:id="rId10"/>
    <p:sldLayoutId id="2147483669" r:id="rId11"/>
    <p:sldLayoutId id="2147483671" r:id="rId12"/>
    <p:sldLayoutId id="2147483672" r:id="rId13"/>
    <p:sldLayoutId id="2147483677" r:id="rId14"/>
    <p:sldLayoutId id="2147483674" r:id="rId15"/>
    <p:sldLayoutId id="2147483676" r:id="rId16"/>
  </p:sldLayoutIdLst>
  <p:txStyles>
    <p:titleStyle>
      <a:lvl1pPr algn="l" defTabSz="914400" rtl="0" eaLnBrk="1" latinLnBrk="0" hangingPunct="1">
        <a:lnSpc>
          <a:spcPts val="3260"/>
        </a:lnSpc>
        <a:spcBef>
          <a:spcPct val="0"/>
        </a:spcBef>
        <a:buNone/>
        <a:defRPr sz="20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8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Neutral BP"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t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1" Type="http://schemas.openxmlformats.org/officeDocument/2006/relationships/hyperlink" Target="https://vimeo.com/michaelcandy" TargetMode="External"/><Relationship Id="rId12" Type="http://schemas.openxmlformats.org/officeDocument/2006/relationships/hyperlink" Target="https://www.abc.net.au/local/videos/2011/08/23/3338671.htm" TargetMode="External"/><Relationship Id="rId1" Type="http://schemas.openxmlformats.org/officeDocument/2006/relationships/slideLayout" Target="../slideLayouts/slideLayout2.xml"/><Relationship Id="rId2" Type="http://schemas.openxmlformats.org/officeDocument/2006/relationships/hyperlink" Target="https://www.artlink.com.au/articles/4586/digital-the-world-of-alternative-realities/" TargetMode="External"/><Relationship Id="rId3" Type="http://schemas.openxmlformats.org/officeDocument/2006/relationships/hyperlink" Target="https://www.artlink.com.au/articles/4558/superfictions-and-adventurism-the-art-in-everyday-/" TargetMode="External"/><Relationship Id="rId4" Type="http://schemas.openxmlformats.org/officeDocument/2006/relationships/hyperlink" Target="https://www.artistprofile.com.au/michael-candy/" TargetMode="External"/><Relationship Id="rId5" Type="http://schemas.openxmlformats.org/officeDocument/2006/relationships/hyperlink" Target="https://asialink.unimelb.edu.au/stories/art-and-robotics-at-the-kathmandu-triennale" TargetMode="External"/><Relationship Id="rId6" Type="http://schemas.openxmlformats.org/officeDocument/2006/relationships/hyperlink" Target="https://michaelcandy.com/" TargetMode="External"/><Relationship Id="rId7" Type="http://schemas.openxmlformats.org/officeDocument/2006/relationships/hyperlink" Target="https://www.atlasobscura.com/articles/robotic-bee-restaurant" TargetMode="External"/><Relationship Id="rId8" Type="http://schemas.openxmlformats.org/officeDocument/2006/relationships/hyperlink" Target="https://vimeo.com/250782302" TargetMode="External"/><Relationship Id="rId9" Type="http://schemas.openxmlformats.org/officeDocument/2006/relationships/hyperlink" Target="https://www.youtube.com/watch?v=VKRKCnGThhE" TargetMode="External"/><Relationship Id="rId10" Type="http://schemas.openxmlformats.org/officeDocument/2006/relationships/hyperlink" Target="https://www.youtube.com/user/Michaelcandyart/featur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2">
            <a:extLst>
              <a:ext uri="{28A0092B-C50C-407E-A947-70E740481C1C}">
                <a14:useLocalDpi xmlns:a14="http://schemas.microsoft.com/office/drawing/2010/main"/>
              </a:ext>
            </a:extLst>
          </a:blip>
          <a:srcRect/>
          <a:stretch>
            <a:fillRect/>
          </a:stretch>
        </p:blipFill>
        <p:spPr>
          <a:xfrm>
            <a:off x="0" y="0"/>
            <a:ext cx="9143999" cy="6858000"/>
          </a:xfrm>
        </p:spPr>
      </p:pic>
      <p:sp>
        <p:nvSpPr>
          <p:cNvPr id="3" name="Title 2"/>
          <p:cNvSpPr txBox="1">
            <a:spLocks/>
          </p:cNvSpPr>
          <p:nvPr/>
        </p:nvSpPr>
        <p:spPr>
          <a:xfrm>
            <a:off x="1470787" y="4737301"/>
            <a:ext cx="6021315" cy="968660"/>
          </a:xfrm>
          <a:prstGeom prst="rect">
            <a:avLst/>
          </a:prstGeom>
        </p:spPr>
        <p:txBody>
          <a:bodyPr/>
          <a:lstStyle>
            <a:lvl1pPr algn="l" defTabSz="914400" rtl="0" eaLnBrk="1" latinLnBrk="0" hangingPunct="1">
              <a:lnSpc>
                <a:spcPts val="3260"/>
              </a:lnSpc>
              <a:spcBef>
                <a:spcPct val="0"/>
              </a:spcBef>
              <a:buNone/>
              <a:defRPr sz="2000" b="1" i="0" kern="1200">
                <a:solidFill>
                  <a:schemeClr val="tx1"/>
                </a:solidFill>
                <a:latin typeface="Arial" panose="020B0604020202020204" pitchFamily="34" charset="0"/>
                <a:ea typeface="+mj-ea"/>
                <a:cs typeface="Arial" panose="020B0604020202020204" pitchFamily="34" charset="0"/>
              </a:defRPr>
            </a:lvl1pPr>
          </a:lstStyle>
          <a:p>
            <a:pPr algn="ctr"/>
            <a:r>
              <a:rPr lang="en-US" dirty="0">
                <a:solidFill>
                  <a:schemeClr val="bg1"/>
                </a:solidFill>
              </a:rPr>
              <a:t>Michael Candy </a:t>
            </a:r>
            <a:r>
              <a:rPr lang="en-US">
                <a:solidFill>
                  <a:schemeClr val="bg1"/>
                </a:solidFill>
              </a:rPr>
              <a:t>Interpretive Resource</a:t>
            </a:r>
            <a:br>
              <a:rPr lang="en-US">
                <a:solidFill>
                  <a:schemeClr val="bg1"/>
                </a:solidFill>
              </a:rPr>
            </a:br>
            <a:r>
              <a:rPr lang="en-US">
                <a:solidFill>
                  <a:schemeClr val="bg1"/>
                </a:solidFill>
              </a:rPr>
              <a:t>Technology </a:t>
            </a:r>
            <a:r>
              <a:rPr lang="en-US" dirty="0">
                <a:solidFill>
                  <a:schemeClr val="bg1"/>
                </a:solidFill>
              </a:rPr>
              <a:t>| Robotics </a:t>
            </a:r>
          </a:p>
        </p:txBody>
      </p:sp>
    </p:spTree>
    <p:extLst>
      <p:ext uri="{BB962C8B-B14F-4D97-AF65-F5344CB8AC3E}">
        <p14:creationId xmlns:p14="http://schemas.microsoft.com/office/powerpoint/2010/main" val="1168245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2923" y="1060395"/>
            <a:ext cx="4563402" cy="4694821"/>
          </a:xfrm>
        </p:spPr>
        <p:txBody>
          <a:bodyPr/>
          <a:lstStyle/>
          <a:p>
            <a:pPr>
              <a:lnSpc>
                <a:spcPct val="100000"/>
              </a:lnSpc>
            </a:pPr>
            <a:r>
              <a:rPr lang="en-AU" sz="1400" dirty="0"/>
              <a:t>Born in Durban (South Africa) in 1990, Michael Candy currently lives and works on the Gold Coast in Queensland. Having studied fine art and industrial design, Candy breaks down everyday machines and devices to re-build them as kinetic sculpture. He describes his approach towards robotics and technology as “instinctive engineering”, an intuitive method of construction and design.</a:t>
            </a:r>
            <a:endParaRPr lang="en-GB" sz="1400" dirty="0"/>
          </a:p>
          <a:p>
            <a:pPr>
              <a:lnSpc>
                <a:spcPct val="100000"/>
              </a:lnSpc>
            </a:pPr>
            <a:r>
              <a:rPr lang="en-AU" sz="1400" dirty="0"/>
              <a:t>Kinetic art is a term used to describe works of art that move, have moving parts or can be perceived to be in motion. In Western art history, kinetic art traces back to the early twentieth-century. As modern modes of transport such as cars, trains and aeroplanes were invented, artists strived to reflect the changing world around them. In particular, they wanted their art to capture concepts of speed, movement and time. Candy’s sculptures echo these sentiments. His art makes use of twenty-first century technologies, software and hardware that is now essential to navigating our daily lives.</a:t>
            </a:r>
            <a:endParaRPr lang="en-GB" sz="1400" dirty="0"/>
          </a:p>
          <a:p>
            <a:endParaRPr lang="en-US" dirty="0"/>
          </a:p>
        </p:txBody>
      </p:sp>
      <p:sp>
        <p:nvSpPr>
          <p:cNvPr id="3" name="Title 2"/>
          <p:cNvSpPr>
            <a:spLocks noGrp="1"/>
          </p:cNvSpPr>
          <p:nvPr>
            <p:ph type="title"/>
          </p:nvPr>
        </p:nvSpPr>
        <p:spPr>
          <a:xfrm>
            <a:off x="322923" y="291761"/>
            <a:ext cx="6021315" cy="968660"/>
          </a:xfrm>
        </p:spPr>
        <p:txBody>
          <a:bodyPr/>
          <a:lstStyle/>
          <a:p>
            <a:r>
              <a:rPr lang="en-US" dirty="0"/>
              <a:t>Michael Candy </a:t>
            </a:r>
            <a:br>
              <a:rPr lang="en-US" dirty="0"/>
            </a:br>
            <a:r>
              <a:rPr lang="en-US" dirty="0">
                <a:solidFill>
                  <a:schemeClr val="bg1">
                    <a:lumMod val="50000"/>
                  </a:schemeClr>
                </a:solidFill>
              </a:rPr>
              <a:t>Technology | Robotics </a:t>
            </a:r>
          </a:p>
        </p:txBody>
      </p:sp>
      <p:sp>
        <p:nvSpPr>
          <p:cNvPr id="7" name="Rectangle 6"/>
          <p:cNvSpPr/>
          <p:nvPr/>
        </p:nvSpPr>
        <p:spPr>
          <a:xfrm>
            <a:off x="5043488" y="5863438"/>
            <a:ext cx="3543300" cy="337743"/>
          </a:xfrm>
          <a:prstGeom prst="rect">
            <a:avLst/>
          </a:prstGeom>
        </p:spPr>
        <p:txBody>
          <a:bodyPr wrap="square">
            <a:spAutoFit/>
          </a:bodyPr>
          <a:lstStyle/>
          <a:p>
            <a:r>
              <a:rPr lang="en-US" sz="800" dirty="0">
                <a:latin typeface="Arial" charset="0"/>
                <a:ea typeface="Arial" charset="0"/>
                <a:cs typeface="Arial" charset="0"/>
              </a:rPr>
              <a:t>installation view: A Forest featuring </a:t>
            </a:r>
            <a:r>
              <a:rPr lang="en-US" sz="800" i="1" dirty="0">
                <a:latin typeface="Arial" charset="0"/>
                <a:ea typeface="Arial" charset="0"/>
                <a:cs typeface="Arial" charset="0"/>
              </a:rPr>
              <a:t>Cryptid</a:t>
            </a:r>
            <a:r>
              <a:rPr lang="en-US" sz="800" dirty="0">
                <a:latin typeface="Arial" charset="0"/>
                <a:ea typeface="Arial" charset="0"/>
                <a:cs typeface="Arial" charset="0"/>
              </a:rPr>
              <a:t> by Michael Candy, Dark </a:t>
            </a:r>
            <a:r>
              <a:rPr lang="en-US" sz="800" dirty="0" err="1">
                <a:latin typeface="Arial" charset="0"/>
                <a:ea typeface="Arial" charset="0"/>
                <a:cs typeface="Arial" charset="0"/>
              </a:rPr>
              <a:t>Mofo</a:t>
            </a:r>
            <a:r>
              <a:rPr lang="en-US" sz="800" dirty="0">
                <a:latin typeface="Arial" charset="0"/>
                <a:ea typeface="Arial" charset="0"/>
                <a:cs typeface="Arial" charset="0"/>
              </a:rPr>
              <a:t>, Hobart; Courtesy Dark </a:t>
            </a:r>
            <a:r>
              <a:rPr lang="en-US" sz="800" dirty="0" err="1">
                <a:latin typeface="Arial" charset="0"/>
                <a:ea typeface="Arial" charset="0"/>
                <a:cs typeface="Arial" charset="0"/>
              </a:rPr>
              <a:t>Mofo</a:t>
            </a:r>
            <a:r>
              <a:rPr lang="en-US" sz="800" dirty="0">
                <a:latin typeface="Arial" charset="0"/>
                <a:ea typeface="Arial" charset="0"/>
                <a:cs typeface="Arial" charset="0"/>
              </a:rPr>
              <a:t>.</a:t>
            </a:r>
          </a:p>
        </p:txBody>
      </p:sp>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43488" y="568854"/>
            <a:ext cx="3457575" cy="5186363"/>
          </a:xfrm>
          <a:prstGeom prst="rect">
            <a:avLst/>
          </a:prstGeom>
        </p:spPr>
      </p:pic>
    </p:spTree>
    <p:extLst>
      <p:ext uri="{BB962C8B-B14F-4D97-AF65-F5344CB8AC3E}">
        <p14:creationId xmlns:p14="http://schemas.microsoft.com/office/powerpoint/2010/main" val="382794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4820173" y="1385887"/>
            <a:ext cx="3767678" cy="3675063"/>
          </a:xfrm>
        </p:spPr>
      </p:pic>
      <p:sp>
        <p:nvSpPr>
          <p:cNvPr id="5" name="Rectangle 4"/>
          <p:cNvSpPr/>
          <p:nvPr/>
        </p:nvSpPr>
        <p:spPr>
          <a:xfrm>
            <a:off x="4820173" y="5186415"/>
            <a:ext cx="3767678" cy="338554"/>
          </a:xfrm>
          <a:prstGeom prst="rect">
            <a:avLst/>
          </a:prstGeom>
        </p:spPr>
        <p:txBody>
          <a:bodyPr wrap="square">
            <a:spAutoFit/>
          </a:bodyPr>
          <a:lstStyle/>
          <a:p>
            <a:r>
              <a:rPr lang="en-US" sz="800" dirty="0">
                <a:latin typeface="Arial" charset="0"/>
                <a:ea typeface="Arial" charset="0"/>
                <a:cs typeface="Arial" charset="0"/>
              </a:rPr>
              <a:t>installation view: A Forest featuring </a:t>
            </a:r>
            <a:r>
              <a:rPr lang="en-US" sz="800" i="1" dirty="0">
                <a:latin typeface="Arial" charset="0"/>
                <a:ea typeface="Arial" charset="0"/>
                <a:cs typeface="Arial" charset="0"/>
              </a:rPr>
              <a:t>Big Dipper </a:t>
            </a:r>
            <a:r>
              <a:rPr lang="en-US" sz="800" dirty="0">
                <a:latin typeface="Arial" charset="0"/>
                <a:ea typeface="Arial" charset="0"/>
                <a:cs typeface="Arial" charset="0"/>
              </a:rPr>
              <a:t>by Michael Candy, Dark </a:t>
            </a:r>
            <a:r>
              <a:rPr lang="en-US" sz="800" dirty="0" err="1">
                <a:latin typeface="Arial" charset="0"/>
                <a:ea typeface="Arial" charset="0"/>
                <a:cs typeface="Arial" charset="0"/>
              </a:rPr>
              <a:t>Mofo</a:t>
            </a:r>
            <a:r>
              <a:rPr lang="en-US" sz="800" dirty="0">
                <a:latin typeface="Arial" charset="0"/>
                <a:ea typeface="Arial" charset="0"/>
                <a:cs typeface="Arial" charset="0"/>
              </a:rPr>
              <a:t>, Hobart; Courtesy Dark </a:t>
            </a:r>
            <a:r>
              <a:rPr lang="en-US" sz="800" dirty="0" err="1">
                <a:latin typeface="Arial" charset="0"/>
                <a:ea typeface="Arial" charset="0"/>
                <a:cs typeface="Arial" charset="0"/>
              </a:rPr>
              <a:t>Mofo</a:t>
            </a:r>
            <a:r>
              <a:rPr lang="en-US" sz="800" dirty="0">
                <a:latin typeface="Arial" charset="0"/>
                <a:ea typeface="Arial" charset="0"/>
                <a:cs typeface="Arial" charset="0"/>
              </a:rPr>
              <a:t>, photo: Remi </a:t>
            </a:r>
            <a:r>
              <a:rPr lang="en-US" sz="800" dirty="0" err="1">
                <a:latin typeface="Arial" charset="0"/>
                <a:ea typeface="Arial" charset="0"/>
                <a:cs typeface="Arial" charset="0"/>
              </a:rPr>
              <a:t>Chavvin</a:t>
            </a:r>
            <a:endParaRPr lang="en-US" sz="800" dirty="0">
              <a:latin typeface="Arial" charset="0"/>
              <a:ea typeface="Arial" charset="0"/>
              <a:cs typeface="Arial" charset="0"/>
            </a:endParaRPr>
          </a:p>
        </p:txBody>
      </p:sp>
      <p:sp>
        <p:nvSpPr>
          <p:cNvPr id="7" name="Rectangle 6"/>
          <p:cNvSpPr/>
          <p:nvPr/>
        </p:nvSpPr>
        <p:spPr>
          <a:xfrm>
            <a:off x="251486" y="573102"/>
            <a:ext cx="4263365" cy="4401205"/>
          </a:xfrm>
          <a:prstGeom prst="rect">
            <a:avLst/>
          </a:prstGeom>
        </p:spPr>
        <p:txBody>
          <a:bodyPr wrap="square">
            <a:spAutoFit/>
          </a:bodyPr>
          <a:lstStyle/>
          <a:p>
            <a:pPr>
              <a:spcAft>
                <a:spcPts val="0"/>
              </a:spcAft>
            </a:pPr>
            <a:r>
              <a:rPr lang="en-AU" sz="1400" b="1" i="1" dirty="0">
                <a:latin typeface="Arial" charset="0"/>
                <a:ea typeface="Arial" charset="0"/>
                <a:cs typeface="Arial" charset="0"/>
              </a:rPr>
              <a:t>Big Dipper </a:t>
            </a:r>
            <a:r>
              <a:rPr lang="en-AU" sz="1400" b="1" dirty="0">
                <a:latin typeface="Arial" charset="0"/>
                <a:ea typeface="Arial" charset="0"/>
                <a:cs typeface="Arial" charset="0"/>
              </a:rPr>
              <a:t>(2014)</a:t>
            </a:r>
            <a:endParaRPr lang="en-GB" sz="1400" b="1" dirty="0">
              <a:latin typeface="Arial" charset="0"/>
              <a:ea typeface="Arial" charset="0"/>
              <a:cs typeface="Arial" charset="0"/>
            </a:endParaRPr>
          </a:p>
          <a:p>
            <a:pPr>
              <a:spcAft>
                <a:spcPts val="0"/>
              </a:spcAft>
            </a:pPr>
            <a:r>
              <a:rPr lang="en-AU" sz="1400" dirty="0">
                <a:latin typeface="Arial" charset="0"/>
                <a:ea typeface="Arial" charset="0"/>
                <a:cs typeface="Arial" charset="0"/>
              </a:rPr>
              <a:t>Michael Candy is as fascinated by nature as he is robotics. He frequently twins the two sources of inspiration in his sculpture. The results can be described as biomimetic – an object that imitates a plant or an animal. </a:t>
            </a:r>
            <a:r>
              <a:rPr lang="en-AU" sz="1400" i="1" dirty="0">
                <a:latin typeface="Arial" charset="0"/>
                <a:ea typeface="Arial" charset="0"/>
                <a:cs typeface="Arial" charset="0"/>
              </a:rPr>
              <a:t>Big Dipper </a:t>
            </a:r>
            <a:r>
              <a:rPr lang="en-AU" sz="1400" dirty="0">
                <a:latin typeface="Arial" charset="0"/>
                <a:ea typeface="Arial" charset="0"/>
                <a:cs typeface="Arial" charset="0"/>
              </a:rPr>
              <a:t>(2014) features nine pairs of fluorescent arms, attached to a central metal spine. Its illuminated limbs move slowly and smoothly through the air in a wave-like pattern. All at once, the sculpture resembles an insect, an octopus or perhaps something we might find at the depths of the ocean. The title of the work, </a:t>
            </a:r>
            <a:r>
              <a:rPr lang="en-AU" sz="1400" i="1" dirty="0">
                <a:latin typeface="Arial" charset="0"/>
                <a:ea typeface="Arial" charset="0"/>
                <a:cs typeface="Arial" charset="0"/>
              </a:rPr>
              <a:t>Big Dipper, </a:t>
            </a:r>
            <a:r>
              <a:rPr lang="en-AU" sz="1400" dirty="0">
                <a:latin typeface="Arial" charset="0"/>
                <a:ea typeface="Arial" charset="0"/>
                <a:cs typeface="Arial" charset="0"/>
              </a:rPr>
              <a:t>refers to a star constellation of the same name. This constellation is visible from both hemispheres of the globe. This is an important feature to Candy as he is interested in the ways in which humans, flora and fauna are united through universal patterns in nature. Although </a:t>
            </a:r>
            <a:r>
              <a:rPr lang="en-AU" sz="1400" i="1" dirty="0">
                <a:latin typeface="Arial" charset="0"/>
                <a:ea typeface="Arial" charset="0"/>
                <a:cs typeface="Arial" charset="0"/>
              </a:rPr>
              <a:t>Big Dipper </a:t>
            </a:r>
            <a:r>
              <a:rPr lang="en-AU" sz="1400" dirty="0">
                <a:latin typeface="Arial" charset="0"/>
                <a:ea typeface="Arial" charset="0"/>
                <a:cs typeface="Arial" charset="0"/>
              </a:rPr>
              <a:t>appears familiar to us for all these reasons, Candy has actually created a new kind of creature.      </a:t>
            </a:r>
            <a:endParaRPr lang="en-GB" sz="1400" dirty="0">
              <a:effectLst/>
              <a:latin typeface="Arial" charset="0"/>
              <a:ea typeface="Arial" charset="0"/>
              <a:cs typeface="Arial" charset="0"/>
            </a:endParaRPr>
          </a:p>
        </p:txBody>
      </p:sp>
    </p:spTree>
    <p:extLst>
      <p:ext uri="{BB962C8B-B14F-4D97-AF65-F5344CB8AC3E}">
        <p14:creationId xmlns:p14="http://schemas.microsoft.com/office/powerpoint/2010/main" val="1437435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5774" y="360508"/>
            <a:ext cx="4572000" cy="5478423"/>
          </a:xfrm>
          <a:prstGeom prst="rect">
            <a:avLst/>
          </a:prstGeom>
        </p:spPr>
        <p:txBody>
          <a:bodyPr>
            <a:spAutoFit/>
          </a:bodyPr>
          <a:lstStyle/>
          <a:p>
            <a:pPr>
              <a:spcAft>
                <a:spcPts val="0"/>
              </a:spcAft>
            </a:pPr>
            <a:r>
              <a:rPr lang="en-AU" sz="1400" b="1" i="1" dirty="0">
                <a:latin typeface="Arial" charset="0"/>
                <a:ea typeface="Arial" charset="0"/>
                <a:cs typeface="Arial" charset="0"/>
              </a:rPr>
              <a:t>Cryptid </a:t>
            </a:r>
            <a:r>
              <a:rPr lang="en-AU" sz="1400" b="1" dirty="0">
                <a:latin typeface="Arial" charset="0"/>
                <a:ea typeface="Arial" charset="0"/>
                <a:cs typeface="Arial" charset="0"/>
              </a:rPr>
              <a:t>(2019)</a:t>
            </a:r>
            <a:endParaRPr lang="en-GB" sz="1400" b="1" dirty="0">
              <a:latin typeface="Arial" charset="0"/>
              <a:ea typeface="Arial" charset="0"/>
              <a:cs typeface="Arial" charset="0"/>
            </a:endParaRPr>
          </a:p>
          <a:p>
            <a:pPr>
              <a:spcAft>
                <a:spcPts val="0"/>
              </a:spcAft>
            </a:pPr>
            <a:r>
              <a:rPr lang="en-AU" sz="1400" i="1" dirty="0">
                <a:latin typeface="Arial" charset="0"/>
                <a:ea typeface="Arial" charset="0"/>
                <a:cs typeface="Arial" charset="0"/>
              </a:rPr>
              <a:t>Cryptid </a:t>
            </a:r>
            <a:r>
              <a:rPr lang="en-AU" sz="1400" dirty="0">
                <a:latin typeface="Arial" charset="0"/>
                <a:ea typeface="Arial" charset="0"/>
                <a:cs typeface="Arial" charset="0"/>
              </a:rPr>
              <a:t>(2019) is a lumbering kinetic light sculpture and another example of a biomimetic form. With six illuminated legs and an articulated body, the sculpture looks like an oversized, slow-moving insect. </a:t>
            </a:r>
            <a:endParaRPr lang="en-GB" sz="1400" dirty="0">
              <a:latin typeface="Arial" charset="0"/>
              <a:ea typeface="Arial" charset="0"/>
              <a:cs typeface="Arial" charset="0"/>
            </a:endParaRPr>
          </a:p>
          <a:p>
            <a:pPr>
              <a:spcAft>
                <a:spcPts val="0"/>
              </a:spcAft>
            </a:pPr>
            <a:r>
              <a:rPr lang="en-AU" sz="1400" dirty="0">
                <a:latin typeface="Arial" charset="0"/>
                <a:ea typeface="Arial" charset="0"/>
                <a:cs typeface="Arial" charset="0"/>
              </a:rPr>
              <a:t> </a:t>
            </a:r>
            <a:endParaRPr lang="en-GB" sz="1400" dirty="0">
              <a:latin typeface="Arial" charset="0"/>
              <a:ea typeface="Arial" charset="0"/>
              <a:cs typeface="Arial" charset="0"/>
            </a:endParaRPr>
          </a:p>
          <a:p>
            <a:pPr>
              <a:spcAft>
                <a:spcPts val="0"/>
              </a:spcAft>
            </a:pPr>
            <a:r>
              <a:rPr lang="en-AU" sz="1400" dirty="0">
                <a:latin typeface="Arial" charset="0"/>
                <a:ea typeface="Arial" charset="0"/>
                <a:cs typeface="Arial" charset="0"/>
              </a:rPr>
              <a:t>The term ‘cryptid’ is used to describe creatures whose existence is unknown or purely anecdotal, rather than based on scientific evidence. Examples of cryptids include the Loch Ness Monster of Scottish folklore, the Yeti of the Himalayas or North America’s Bigfoot. These animals share an aura of elusiveness; they have managed to avoid capture and subsequently become known and studied by scientists. </a:t>
            </a:r>
            <a:endParaRPr lang="en-GB" sz="1400" dirty="0">
              <a:latin typeface="Arial" charset="0"/>
              <a:ea typeface="Arial" charset="0"/>
              <a:cs typeface="Arial" charset="0"/>
            </a:endParaRPr>
          </a:p>
          <a:p>
            <a:pPr algn="just">
              <a:spcAft>
                <a:spcPts val="0"/>
              </a:spcAft>
            </a:pPr>
            <a:r>
              <a:rPr lang="en-AU" sz="1400" dirty="0">
                <a:latin typeface="Arial" charset="0"/>
                <a:ea typeface="Arial" charset="0"/>
                <a:cs typeface="Arial" charset="0"/>
              </a:rPr>
              <a:t> </a:t>
            </a:r>
            <a:endParaRPr lang="en-GB" sz="1400" dirty="0">
              <a:latin typeface="Arial" charset="0"/>
              <a:ea typeface="Arial" charset="0"/>
              <a:cs typeface="Arial" charset="0"/>
            </a:endParaRPr>
          </a:p>
          <a:p>
            <a:pPr>
              <a:spcAft>
                <a:spcPts val="0"/>
              </a:spcAft>
            </a:pPr>
            <a:r>
              <a:rPr lang="en-AU" sz="1400" dirty="0">
                <a:latin typeface="Arial" charset="0"/>
                <a:ea typeface="Arial" charset="0"/>
                <a:cs typeface="Arial" charset="0"/>
              </a:rPr>
              <a:t>Michael Candy’s </a:t>
            </a:r>
            <a:r>
              <a:rPr lang="en-AU" sz="1400" i="1" dirty="0">
                <a:latin typeface="Arial" charset="0"/>
                <a:ea typeface="Arial" charset="0"/>
                <a:cs typeface="Arial" charset="0"/>
              </a:rPr>
              <a:t>Cryptid </a:t>
            </a:r>
            <a:r>
              <a:rPr lang="en-AU" sz="1400" dirty="0">
                <a:latin typeface="Arial" charset="0"/>
                <a:ea typeface="Arial" charset="0"/>
                <a:cs typeface="Arial" charset="0"/>
              </a:rPr>
              <a:t>prompts us to think more deeply about technology. As our lives have become increasingly dependent on devices and machines, he asks us to consider their place and role in the world. Just as we classify insects, flowers, trees and even clouds, might we also classify robots? Candy is proposing his cryptid has autonomy – that it can think and act on its own, independent of human control. As a self-acting, independent entity, could </a:t>
            </a:r>
            <a:r>
              <a:rPr lang="en-AU" sz="1400" i="1" dirty="0">
                <a:latin typeface="Arial" charset="0"/>
                <a:ea typeface="Arial" charset="0"/>
                <a:cs typeface="Arial" charset="0"/>
              </a:rPr>
              <a:t>Cryptid </a:t>
            </a:r>
            <a:r>
              <a:rPr lang="en-AU" sz="1400" dirty="0">
                <a:latin typeface="Arial" charset="0"/>
                <a:ea typeface="Arial" charset="0"/>
                <a:cs typeface="Arial" charset="0"/>
              </a:rPr>
              <a:t>be a new kind of species?</a:t>
            </a:r>
            <a:endParaRPr lang="en-GB" sz="1400" dirty="0">
              <a:effectLst/>
              <a:latin typeface="Arial" charset="0"/>
              <a:ea typeface="Arial" charset="0"/>
              <a:cs typeface="Arial" charset="0"/>
            </a:endParaRPr>
          </a:p>
        </p:txBody>
      </p:sp>
      <p:sp>
        <p:nvSpPr>
          <p:cNvPr id="6" name="Rectangle 5"/>
          <p:cNvSpPr/>
          <p:nvPr/>
        </p:nvSpPr>
        <p:spPr>
          <a:xfrm>
            <a:off x="4952074" y="5819987"/>
            <a:ext cx="4037674" cy="461665"/>
          </a:xfrm>
          <a:prstGeom prst="rect">
            <a:avLst/>
          </a:prstGeom>
        </p:spPr>
        <p:txBody>
          <a:bodyPr wrap="square">
            <a:spAutoFit/>
          </a:bodyPr>
          <a:lstStyle/>
          <a:p>
            <a:r>
              <a:rPr lang="en-US" sz="800" dirty="0">
                <a:latin typeface="Arial" charset="0"/>
                <a:ea typeface="Arial" charset="0"/>
                <a:cs typeface="Arial" charset="0"/>
              </a:rPr>
              <a:t>Editing: installation view: Michael Candy, South Africa, born 1990, </a:t>
            </a:r>
            <a:r>
              <a:rPr lang="en-US" sz="800" i="1" dirty="0">
                <a:latin typeface="Arial" charset="0"/>
                <a:ea typeface="Arial" charset="0"/>
                <a:cs typeface="Arial" charset="0"/>
              </a:rPr>
              <a:t>Cryptid</a:t>
            </a:r>
            <a:r>
              <a:rPr lang="en-US" sz="800" dirty="0">
                <a:latin typeface="Arial" charset="0"/>
                <a:ea typeface="Arial" charset="0"/>
                <a:cs typeface="Arial" charset="0"/>
              </a:rPr>
              <a:t>, 2019, Gold Coast, Queensland, A Forest, Dark </a:t>
            </a:r>
            <a:r>
              <a:rPr lang="en-US" sz="800" dirty="0" err="1">
                <a:latin typeface="Arial" charset="0"/>
                <a:ea typeface="Arial" charset="0"/>
                <a:cs typeface="Arial" charset="0"/>
              </a:rPr>
              <a:t>Mofo</a:t>
            </a:r>
            <a:r>
              <a:rPr lang="en-US" sz="800" dirty="0">
                <a:latin typeface="Arial" charset="0"/>
                <a:ea typeface="Arial" charset="0"/>
                <a:cs typeface="Arial" charset="0"/>
              </a:rPr>
              <a:t>, Hobart; © Michael Candy/Michael </a:t>
            </a:r>
            <a:r>
              <a:rPr lang="en-US" sz="800" dirty="0" err="1">
                <a:latin typeface="Arial" charset="0"/>
                <a:ea typeface="Arial" charset="0"/>
                <a:cs typeface="Arial" charset="0"/>
              </a:rPr>
              <a:t>Bugelli</a:t>
            </a:r>
            <a:r>
              <a:rPr lang="en-US" sz="800" dirty="0">
                <a:latin typeface="Arial" charset="0"/>
                <a:ea typeface="Arial" charset="0"/>
                <a:cs typeface="Arial" charset="0"/>
              </a:rPr>
              <a:t> Gallery, courtesy Dark </a:t>
            </a:r>
            <a:r>
              <a:rPr lang="en-US" sz="800" dirty="0" err="1">
                <a:latin typeface="Arial" charset="0"/>
                <a:ea typeface="Arial" charset="0"/>
                <a:cs typeface="Arial" charset="0"/>
              </a:rPr>
              <a:t>Mofo</a:t>
            </a:r>
            <a:endParaRPr lang="en-US" sz="800" b="0" i="0" u="none" strike="noStrike" dirty="0">
              <a:effectLst/>
              <a:latin typeface="Arial" charset="0"/>
              <a:ea typeface="Arial" charset="0"/>
              <a:cs typeface="Arial"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27835" y="635125"/>
            <a:ext cx="3286125" cy="4929188"/>
          </a:xfrm>
          <a:prstGeom prst="rect">
            <a:avLst/>
          </a:prstGeom>
        </p:spPr>
      </p:pic>
    </p:spTree>
    <p:extLst>
      <p:ext uri="{BB962C8B-B14F-4D97-AF65-F5344CB8AC3E}">
        <p14:creationId xmlns:p14="http://schemas.microsoft.com/office/powerpoint/2010/main" val="1941801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27795" y="1645025"/>
            <a:ext cx="4054524" cy="4611788"/>
          </a:xfrm>
        </p:spPr>
        <p:txBody>
          <a:bodyPr/>
          <a:lstStyle/>
          <a:p>
            <a:pPr>
              <a:lnSpc>
                <a:spcPct val="100000"/>
              </a:lnSpc>
            </a:pPr>
            <a:r>
              <a:rPr lang="en-AU" sz="1200" b="1" dirty="0"/>
              <a:t>Making</a:t>
            </a:r>
            <a:r>
              <a:rPr lang="en-AU" sz="1200" dirty="0"/>
              <a:t> </a:t>
            </a:r>
            <a:br>
              <a:rPr lang="en-AU" sz="1200" dirty="0"/>
            </a:br>
            <a:r>
              <a:rPr lang="en-AU" sz="1200" dirty="0"/>
              <a:t>Invent your own cryptid. What does it look like, how does it move, where does it live, what are its habits, what role does it have in its environment?  How might you classify your cryptid? Is it a flower, animal, humanoid or machine? </a:t>
            </a:r>
          </a:p>
          <a:p>
            <a:pPr>
              <a:lnSpc>
                <a:spcPct val="100000"/>
              </a:lnSpc>
            </a:pPr>
            <a:r>
              <a:rPr lang="en-AU" sz="1200" dirty="0"/>
              <a:t>Create your own kinetic work of art that explores the concept of speed, movement or time. </a:t>
            </a:r>
          </a:p>
          <a:p>
            <a:pPr>
              <a:lnSpc>
                <a:spcPct val="100000"/>
              </a:lnSpc>
            </a:pPr>
            <a:r>
              <a:rPr lang="en-AU" sz="1200" i="1" dirty="0">
                <a:latin typeface="Arial" charset="0"/>
                <a:ea typeface="Arial" charset="0"/>
                <a:cs typeface="Arial" charset="0"/>
              </a:rPr>
              <a:t>Big Dipper, </a:t>
            </a:r>
            <a:r>
              <a:rPr lang="en-AU" sz="1200" dirty="0">
                <a:latin typeface="Arial" charset="0"/>
                <a:ea typeface="Arial" charset="0"/>
                <a:cs typeface="Arial" charset="0"/>
              </a:rPr>
              <a:t>refers to a star constellation of the same name. This constellation is visible from both hemispheres of the globe. Create a work of art that responds to something in nature you are interested in. It might be a particular constellation, or other natural phenomena such as the weather, seasons, bodies of water or earth formations. </a:t>
            </a:r>
          </a:p>
          <a:p>
            <a:pPr>
              <a:lnSpc>
                <a:spcPct val="100000"/>
              </a:lnSpc>
            </a:pPr>
            <a:endParaRPr lang="en-GB" sz="1200" dirty="0"/>
          </a:p>
        </p:txBody>
      </p:sp>
      <p:sp>
        <p:nvSpPr>
          <p:cNvPr id="4" name="Title 2"/>
          <p:cNvSpPr>
            <a:spLocks noGrp="1"/>
          </p:cNvSpPr>
          <p:nvPr>
            <p:ph type="title"/>
          </p:nvPr>
        </p:nvSpPr>
        <p:spPr>
          <a:xfrm>
            <a:off x="322923" y="291761"/>
            <a:ext cx="6021315" cy="968660"/>
          </a:xfrm>
        </p:spPr>
        <p:txBody>
          <a:bodyPr/>
          <a:lstStyle/>
          <a:p>
            <a:r>
              <a:rPr lang="en-US" dirty="0"/>
              <a:t>Early Years and Primary</a:t>
            </a:r>
            <a:br>
              <a:rPr lang="en-US" dirty="0"/>
            </a:br>
            <a:r>
              <a:rPr lang="en-US" dirty="0">
                <a:solidFill>
                  <a:schemeClr val="bg1">
                    <a:lumMod val="50000"/>
                  </a:schemeClr>
                </a:solidFill>
              </a:rPr>
              <a:t>Technology | Robotics </a:t>
            </a:r>
          </a:p>
        </p:txBody>
      </p:sp>
      <p:sp>
        <p:nvSpPr>
          <p:cNvPr id="3" name="Rectangle 2"/>
          <p:cNvSpPr/>
          <p:nvPr/>
        </p:nvSpPr>
        <p:spPr>
          <a:xfrm>
            <a:off x="398835" y="1547832"/>
            <a:ext cx="3978612" cy="4708981"/>
          </a:xfrm>
          <a:prstGeom prst="rect">
            <a:avLst/>
          </a:prstGeom>
        </p:spPr>
        <p:txBody>
          <a:bodyPr wrap="square">
            <a:spAutoFit/>
          </a:bodyPr>
          <a:lstStyle/>
          <a:p>
            <a:r>
              <a:rPr lang="en-AU" sz="1200" b="1" dirty="0">
                <a:latin typeface="Arial" panose="020B0604020202020204" pitchFamily="34" charset="0"/>
                <a:ea typeface="Arial" charset="0"/>
                <a:cs typeface="Arial" panose="020B0604020202020204" pitchFamily="34" charset="0"/>
              </a:rPr>
              <a:t>Responding</a:t>
            </a:r>
            <a:r>
              <a:rPr lang="en-AU" sz="1200" dirty="0">
                <a:latin typeface="Arial" panose="020B0604020202020204" pitchFamily="34" charset="0"/>
                <a:ea typeface="Arial" charset="0"/>
                <a:cs typeface="Arial" panose="020B0604020202020204" pitchFamily="34" charset="0"/>
              </a:rPr>
              <a:t> </a:t>
            </a:r>
            <a:br>
              <a:rPr lang="en-AU" sz="1200" dirty="0">
                <a:latin typeface="Arial" panose="020B0604020202020204" pitchFamily="34" charset="0"/>
                <a:ea typeface="Arial" charset="0"/>
                <a:cs typeface="Arial" panose="020B0604020202020204" pitchFamily="34" charset="0"/>
              </a:rPr>
            </a:br>
            <a:r>
              <a:rPr lang="en-AU" sz="1200" dirty="0">
                <a:latin typeface="Arial" panose="020B0604020202020204" pitchFamily="34" charset="0"/>
                <a:cs typeface="Arial" panose="020B0604020202020204" pitchFamily="34" charset="0"/>
              </a:rPr>
              <a:t>If Candy’s </a:t>
            </a:r>
            <a:r>
              <a:rPr lang="en-AU" sz="1200" i="1" dirty="0">
                <a:latin typeface="Arial" panose="020B0604020202020204" pitchFamily="34" charset="0"/>
                <a:cs typeface="Arial" panose="020B0604020202020204" pitchFamily="34" charset="0"/>
              </a:rPr>
              <a:t>Cryptid</a:t>
            </a:r>
            <a:r>
              <a:rPr lang="en-AU" sz="1200" dirty="0">
                <a:latin typeface="Arial" panose="020B0604020202020204" pitchFamily="34" charset="0"/>
                <a:cs typeface="Arial" panose="020B0604020202020204" pitchFamily="34" charset="0"/>
              </a:rPr>
              <a:t> lived outside of the Gallery what might be its daily habits? Where would it live and what would it eat? What does it do all day? </a:t>
            </a:r>
          </a:p>
          <a:p>
            <a:endParaRPr lang="en-AU" sz="1200" dirty="0">
              <a:latin typeface="Arial" panose="020B0604020202020204" pitchFamily="34" charset="0"/>
              <a:cs typeface="Arial" panose="020B0604020202020204" pitchFamily="34" charset="0"/>
            </a:endParaRPr>
          </a:p>
          <a:p>
            <a:r>
              <a:rPr lang="en-AU" sz="1200" dirty="0">
                <a:latin typeface="Arial" panose="020B0604020202020204" pitchFamily="34" charset="0"/>
                <a:ea typeface="Arial" charset="0"/>
                <a:cs typeface="Arial" panose="020B0604020202020204" pitchFamily="34" charset="0"/>
              </a:rPr>
              <a:t>We rely a lot on technology to function in the world today. From the moment we wake up technology is an important part of how we work, play and engage with others. How often do you use technology? Create a log book for a week recording the amount to times you used or engaged with technology. As a class brainstorm some the benefits and consequences of using technology excessively?  </a:t>
            </a:r>
          </a:p>
          <a:p>
            <a:endParaRPr lang="en-AU" sz="1200" dirty="0">
              <a:latin typeface="Arial" panose="020B0604020202020204" pitchFamily="34" charset="0"/>
              <a:ea typeface="Arial" charset="0"/>
              <a:cs typeface="Arial" panose="020B0604020202020204" pitchFamily="34" charset="0"/>
            </a:endParaRPr>
          </a:p>
          <a:p>
            <a:r>
              <a:rPr lang="en-AU" sz="1200" dirty="0">
                <a:latin typeface="Arial" panose="020B0604020202020204" pitchFamily="34" charset="0"/>
                <a:ea typeface="Arial" charset="0"/>
                <a:cs typeface="Arial" panose="020B0604020202020204" pitchFamily="34" charset="0"/>
              </a:rPr>
              <a:t>Research other contemporary artists who have used light and movement as their medium. For example </a:t>
            </a:r>
            <a:r>
              <a:rPr lang="en-AU" sz="1200" dirty="0" err="1">
                <a:latin typeface="Arial" panose="020B0604020202020204" pitchFamily="34" charset="0"/>
                <a:ea typeface="Arial" charset="0"/>
                <a:cs typeface="Arial" panose="020B0604020202020204" pitchFamily="34" charset="0"/>
              </a:rPr>
              <a:t>Olafur</a:t>
            </a:r>
            <a:r>
              <a:rPr lang="en-AU" sz="1200" dirty="0">
                <a:latin typeface="Arial" panose="020B0604020202020204" pitchFamily="34" charset="0"/>
                <a:ea typeface="Arial" charset="0"/>
                <a:cs typeface="Arial" panose="020B0604020202020204" pitchFamily="34" charset="0"/>
              </a:rPr>
              <a:t> Eliasson, Dan Flavin, Rafael Lozano-Hemmer, Jonathan Jones, Ross Manning, </a:t>
            </a:r>
            <a:r>
              <a:rPr lang="en-AU" sz="1200" dirty="0" err="1">
                <a:latin typeface="Arial" panose="020B0604020202020204" pitchFamily="34" charset="0"/>
                <a:ea typeface="Arial" charset="0"/>
                <a:cs typeface="Arial" panose="020B0604020202020204" pitchFamily="34" charset="0"/>
              </a:rPr>
              <a:t>teamLab</a:t>
            </a:r>
            <a:r>
              <a:rPr lang="en-AU" sz="1200" dirty="0">
                <a:latin typeface="Arial" panose="020B0604020202020204" pitchFamily="34" charset="0"/>
                <a:ea typeface="Arial" charset="0"/>
                <a:cs typeface="Arial" panose="020B0604020202020204" pitchFamily="34" charset="0"/>
              </a:rPr>
              <a:t>, James </a:t>
            </a:r>
            <a:r>
              <a:rPr lang="en-AU" sz="1200" dirty="0" err="1">
                <a:latin typeface="Arial" panose="020B0604020202020204" pitchFamily="34" charset="0"/>
                <a:ea typeface="Arial" charset="0"/>
                <a:cs typeface="Arial" panose="020B0604020202020204" pitchFamily="34" charset="0"/>
              </a:rPr>
              <a:t>Turrell</a:t>
            </a:r>
            <a:r>
              <a:rPr lang="en-AU" sz="1200" dirty="0">
                <a:latin typeface="Arial" panose="020B0604020202020204" pitchFamily="34" charset="0"/>
                <a:ea typeface="Arial" charset="0"/>
                <a:cs typeface="Arial" panose="020B0604020202020204" pitchFamily="34" charset="0"/>
              </a:rPr>
              <a:t>.  </a:t>
            </a:r>
          </a:p>
          <a:p>
            <a:endParaRPr lang="en-AU" dirty="0">
              <a:latin typeface="Arial" charset="0"/>
              <a:ea typeface="Arial" charset="0"/>
              <a:cs typeface="Arial" charset="0"/>
            </a:endParaRPr>
          </a:p>
          <a:p>
            <a:endParaRPr lang="en-AU" dirty="0">
              <a:latin typeface="Arial" charset="0"/>
              <a:ea typeface="Arial" charset="0"/>
              <a:cs typeface="Arial" charset="0"/>
            </a:endParaRPr>
          </a:p>
          <a:p>
            <a:endParaRPr lang="en-AU" dirty="0">
              <a:latin typeface="Arial" charset="0"/>
              <a:ea typeface="Arial" charset="0"/>
              <a:cs typeface="Arial" charset="0"/>
            </a:endParaRPr>
          </a:p>
          <a:p>
            <a:endParaRPr lang="en-US" dirty="0"/>
          </a:p>
        </p:txBody>
      </p:sp>
    </p:spTree>
    <p:extLst>
      <p:ext uri="{BB962C8B-B14F-4D97-AF65-F5344CB8AC3E}">
        <p14:creationId xmlns:p14="http://schemas.microsoft.com/office/powerpoint/2010/main" val="247235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76282" y="1220525"/>
            <a:ext cx="3889481" cy="4916643"/>
          </a:xfrm>
        </p:spPr>
        <p:txBody>
          <a:bodyPr/>
          <a:lstStyle/>
          <a:p>
            <a:pPr>
              <a:lnSpc>
                <a:spcPct val="100000"/>
              </a:lnSpc>
            </a:pPr>
            <a:r>
              <a:rPr lang="en-AU" sz="1200" b="1" dirty="0"/>
              <a:t>Making</a:t>
            </a:r>
            <a:r>
              <a:rPr lang="en-AU" sz="1200" dirty="0"/>
              <a:t> </a:t>
            </a:r>
            <a:r>
              <a:rPr lang="en-AU" sz="1200" dirty="0">
                <a:solidFill>
                  <a:srgbClr val="FF0000"/>
                </a:solidFill>
              </a:rPr>
              <a:t/>
            </a:r>
            <a:br>
              <a:rPr lang="en-AU" sz="1200" dirty="0">
                <a:solidFill>
                  <a:srgbClr val="FF0000"/>
                </a:solidFill>
              </a:rPr>
            </a:br>
            <a:r>
              <a:rPr lang="en-AU" sz="1200" dirty="0"/>
              <a:t>Spend time observing </a:t>
            </a:r>
            <a:r>
              <a:rPr lang="en-AU" sz="1200" i="1" dirty="0"/>
              <a:t>Cryptid. </a:t>
            </a:r>
            <a:r>
              <a:rPr lang="en-AU" sz="1200" dirty="0"/>
              <a:t>Create a series of observational drawings of the work. Imagine you are a scientist encountering this species for the first time.</a:t>
            </a:r>
            <a:r>
              <a:rPr lang="en-AU" sz="1200" i="1" dirty="0"/>
              <a:t> </a:t>
            </a:r>
            <a:r>
              <a:rPr lang="en-AU" sz="1200" dirty="0"/>
              <a:t>Document your thoughts about the way it moves, sounds it makes and what it looks like. Annotate your drawings as if they were scientific illustrations. </a:t>
            </a:r>
            <a:endParaRPr lang="en-AU" sz="1200" i="1" dirty="0">
              <a:latin typeface="Arial" charset="0"/>
              <a:ea typeface="Arial" charset="0"/>
              <a:cs typeface="Arial" charset="0"/>
            </a:endParaRPr>
          </a:p>
          <a:p>
            <a:pPr>
              <a:lnSpc>
                <a:spcPct val="100000"/>
              </a:lnSpc>
            </a:pPr>
            <a:r>
              <a:rPr lang="en-AU" sz="1200" dirty="0"/>
              <a:t>Create your own kinetic work of art </a:t>
            </a:r>
            <a:r>
              <a:rPr lang="en-AU" sz="1200"/>
              <a:t>that explores </a:t>
            </a:r>
            <a:r>
              <a:rPr lang="en-AU" sz="1200" dirty="0"/>
              <a:t>a concept of speed, movement or time. </a:t>
            </a:r>
          </a:p>
          <a:p>
            <a:pPr>
              <a:lnSpc>
                <a:spcPct val="100000"/>
              </a:lnSpc>
            </a:pPr>
            <a:r>
              <a:rPr lang="en-AU" sz="1200" dirty="0"/>
              <a:t>Deconstruct an everyday item that no longer works and would have otherwise been destined for landfill, for example a bike, computer, an old toy, radio or musical instrument etc. Create a new work of art using the pieces from your deconstructed item.</a:t>
            </a:r>
            <a:endParaRPr lang="en-GB" sz="1200" dirty="0"/>
          </a:p>
          <a:p>
            <a:pPr>
              <a:lnSpc>
                <a:spcPct val="100000"/>
              </a:lnSpc>
            </a:pPr>
            <a:r>
              <a:rPr lang="en-AU" sz="1200" dirty="0"/>
              <a:t>Michael Candy created a work titled </a:t>
            </a:r>
            <a:r>
              <a:rPr lang="en-AU" sz="1200" i="1" dirty="0"/>
              <a:t>Synthetic </a:t>
            </a:r>
            <a:r>
              <a:rPr lang="en-AU" sz="1200" i="1" dirty="0" err="1"/>
              <a:t>Pollinizer</a:t>
            </a:r>
            <a:r>
              <a:rPr lang="en-AU" sz="1200" i="1" dirty="0"/>
              <a:t> </a:t>
            </a:r>
            <a:r>
              <a:rPr lang="en-AU" sz="1200" dirty="0"/>
              <a:t>which was a work of art made for bees. Create a work of art for a different species. </a:t>
            </a:r>
            <a:br>
              <a:rPr lang="en-AU" sz="1200" dirty="0"/>
            </a:br>
            <a:r>
              <a:rPr lang="en-AU" sz="1200" b="1" dirty="0"/>
              <a:t>Tip</a:t>
            </a:r>
            <a:r>
              <a:rPr lang="en-AU" sz="1200" dirty="0"/>
              <a:t>: Watch </a:t>
            </a:r>
            <a:r>
              <a:rPr lang="en-AU" sz="1200" dirty="0">
                <a:latin typeface="Arial" charset="0"/>
                <a:ea typeface="Arial" charset="0"/>
                <a:cs typeface="Arial" charset="0"/>
              </a:rPr>
              <a:t>Making Art for Bees, </a:t>
            </a:r>
            <a:r>
              <a:rPr lang="en-AU" sz="1200" i="1" dirty="0">
                <a:latin typeface="Arial" charset="0"/>
                <a:ea typeface="Arial" charset="0"/>
                <a:cs typeface="Arial" charset="0"/>
              </a:rPr>
              <a:t>Synthetic </a:t>
            </a:r>
            <a:r>
              <a:rPr lang="en-AU" sz="1200" i="1" dirty="0" err="1">
                <a:latin typeface="Arial" charset="0"/>
                <a:ea typeface="Arial" charset="0"/>
                <a:cs typeface="Arial" charset="0"/>
              </a:rPr>
              <a:t>Pollenizer</a:t>
            </a:r>
            <a:r>
              <a:rPr lang="en-AU" sz="1200" dirty="0">
                <a:latin typeface="Arial" charset="0"/>
                <a:ea typeface="Arial" charset="0"/>
                <a:cs typeface="Arial" charset="0"/>
              </a:rPr>
              <a:t> video. </a:t>
            </a:r>
          </a:p>
        </p:txBody>
      </p:sp>
      <p:sp>
        <p:nvSpPr>
          <p:cNvPr id="4" name="Title 2"/>
          <p:cNvSpPr>
            <a:spLocks noGrp="1"/>
          </p:cNvSpPr>
          <p:nvPr>
            <p:ph type="title"/>
          </p:nvPr>
        </p:nvSpPr>
        <p:spPr>
          <a:xfrm>
            <a:off x="322923" y="311216"/>
            <a:ext cx="6021315" cy="593456"/>
          </a:xfrm>
        </p:spPr>
        <p:txBody>
          <a:bodyPr/>
          <a:lstStyle/>
          <a:p>
            <a:r>
              <a:rPr lang="en-US" dirty="0"/>
              <a:t>Secondary </a:t>
            </a:r>
            <a:br>
              <a:rPr lang="en-US" dirty="0"/>
            </a:br>
            <a:r>
              <a:rPr lang="en-US" dirty="0">
                <a:solidFill>
                  <a:schemeClr val="bg1">
                    <a:lumMod val="50000"/>
                  </a:schemeClr>
                </a:solidFill>
              </a:rPr>
              <a:t>Technology | Robotics </a:t>
            </a:r>
          </a:p>
        </p:txBody>
      </p:sp>
      <p:sp>
        <p:nvSpPr>
          <p:cNvPr id="3" name="Rectangle 2"/>
          <p:cNvSpPr/>
          <p:nvPr/>
        </p:nvSpPr>
        <p:spPr>
          <a:xfrm>
            <a:off x="322922" y="1132035"/>
            <a:ext cx="4105239" cy="4893647"/>
          </a:xfrm>
          <a:prstGeom prst="rect">
            <a:avLst/>
          </a:prstGeom>
        </p:spPr>
        <p:txBody>
          <a:bodyPr wrap="square">
            <a:spAutoFit/>
          </a:bodyPr>
          <a:lstStyle/>
          <a:p>
            <a:r>
              <a:rPr lang="en-AU" sz="1200" b="1" dirty="0">
                <a:latin typeface="Arial" charset="0"/>
                <a:ea typeface="Arial" charset="0"/>
                <a:cs typeface="Arial" charset="0"/>
              </a:rPr>
              <a:t>Responding </a:t>
            </a:r>
          </a:p>
          <a:p>
            <a:r>
              <a:rPr lang="en-AU" sz="1200" dirty="0">
                <a:latin typeface="Arial" charset="0"/>
                <a:ea typeface="Arial" charset="0"/>
                <a:cs typeface="Arial" charset="0"/>
              </a:rPr>
              <a:t>Compare the works of Alex Calder and Jean Tingley with those of Michael Candy. What is new or different about Candy’s work compared to early kinetic art? </a:t>
            </a:r>
          </a:p>
          <a:p>
            <a:endParaRPr lang="en-AU" sz="1200" b="1" dirty="0">
              <a:latin typeface="Arial" charset="0"/>
              <a:ea typeface="Arial" charset="0"/>
              <a:cs typeface="Arial" charset="0"/>
            </a:endParaRPr>
          </a:p>
          <a:p>
            <a:r>
              <a:rPr lang="en-AU" sz="1200" dirty="0">
                <a:latin typeface="Arial" charset="0"/>
                <a:ea typeface="Arial" charset="0"/>
                <a:cs typeface="Arial" charset="0"/>
              </a:rPr>
              <a:t>Our lives have become increasingly dependent on devices and machines. Create a technology audit of your life. How dependent are you on technology? Make a list of your daily activities, how many of these rely on some form of technology? What are the pros and cons of life with and without certain types of technology? </a:t>
            </a:r>
          </a:p>
          <a:p>
            <a:endParaRPr lang="en-AU" sz="1200" dirty="0">
              <a:latin typeface="Arial" charset="0"/>
              <a:ea typeface="Arial" charset="0"/>
              <a:cs typeface="Arial" charset="0"/>
            </a:endParaRPr>
          </a:p>
          <a:p>
            <a:r>
              <a:rPr lang="en-AU" sz="1200" dirty="0">
                <a:latin typeface="Arial" charset="0"/>
                <a:ea typeface="Arial" charset="0"/>
                <a:cs typeface="Arial" charset="0"/>
              </a:rPr>
              <a:t>Michael Candy encourages us to consider the role of technology in the world. Artificial intelligence (AI) is progressing rapidly automating tasks that are normally performed by humans. It has been predicted that in the next 15 years, driverless cars will be in circulation and companies like Amazon will soon be able to deliver items to your door via drone as soon as an order is placed. Investigate jobs that AI will replace. For each of these examples brainstorm industries and jobs that will be impacted on the introduction of this technology. What jobs will disappear? What are some new jobs that will be created?</a:t>
            </a:r>
          </a:p>
          <a:p>
            <a:endParaRPr lang="en-AU" sz="1200" dirty="0">
              <a:latin typeface="Arial" charset="0"/>
              <a:ea typeface="Arial" charset="0"/>
              <a:cs typeface="Arial" charset="0"/>
            </a:endParaRPr>
          </a:p>
          <a:p>
            <a:endParaRPr lang="en-AU" sz="1200" dirty="0">
              <a:latin typeface="Arial" charset="0"/>
              <a:ea typeface="Arial" charset="0"/>
              <a:cs typeface="Arial" charset="0"/>
            </a:endParaRPr>
          </a:p>
        </p:txBody>
      </p:sp>
    </p:spTree>
    <p:extLst>
      <p:ext uri="{BB962C8B-B14F-4D97-AF65-F5344CB8AC3E}">
        <p14:creationId xmlns:p14="http://schemas.microsoft.com/office/powerpoint/2010/main" val="304635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3499" y="1260420"/>
            <a:ext cx="3998464" cy="4140255"/>
          </a:xfrm>
        </p:spPr>
        <p:txBody>
          <a:bodyPr/>
          <a:lstStyle/>
          <a:p>
            <a:pPr>
              <a:lnSpc>
                <a:spcPct val="100000"/>
              </a:lnSpc>
            </a:pPr>
            <a:r>
              <a:rPr lang="en-AU" sz="1200" b="1" dirty="0"/>
              <a:t>Articles</a:t>
            </a:r>
            <a:r>
              <a:rPr lang="en-GB" sz="1200" b="1" dirty="0"/>
              <a:t/>
            </a:r>
            <a:br>
              <a:rPr lang="en-GB" sz="1200" b="1" dirty="0"/>
            </a:br>
            <a:r>
              <a:rPr lang="en-AU" sz="1200" dirty="0"/>
              <a:t>Cormack, E. </a:t>
            </a:r>
            <a:r>
              <a:rPr lang="en-AU" sz="1200" i="1" dirty="0"/>
              <a:t>Artlink, </a:t>
            </a:r>
            <a:r>
              <a:rPr lang="en-AU" sz="1200" dirty="0"/>
              <a:t>“Digital: The World of Alternative Realities”, 31 March 2017, </a:t>
            </a:r>
            <a:r>
              <a:rPr lang="en-US" sz="1200" u="sng" dirty="0">
                <a:hlinkClick r:id="rId2"/>
              </a:rPr>
              <a:t>https://www.artlink.com.au/articles/4586/digital-the-world-of-alternative-realities/</a:t>
            </a:r>
            <a:endParaRPr lang="en-GB" sz="1200" dirty="0"/>
          </a:p>
          <a:p>
            <a:pPr>
              <a:lnSpc>
                <a:spcPct val="100000"/>
              </a:lnSpc>
            </a:pPr>
            <a:r>
              <a:rPr lang="en-AU" sz="1200" dirty="0"/>
              <a:t>Hill, P. </a:t>
            </a:r>
            <a:r>
              <a:rPr lang="en-AU" sz="1200" i="1" dirty="0"/>
              <a:t>Artlink, </a:t>
            </a:r>
            <a:r>
              <a:rPr lang="en-AU" sz="1200" dirty="0"/>
              <a:t>“</a:t>
            </a:r>
            <a:r>
              <a:rPr lang="en-AU" sz="1200" dirty="0" err="1"/>
              <a:t>Superfictions</a:t>
            </a:r>
            <a:r>
              <a:rPr lang="en-AU" sz="1200" dirty="0"/>
              <a:t> and adventurism: The art in </a:t>
            </a:r>
            <a:r>
              <a:rPr lang="en-AU" sz="1200" dirty="0" err="1"/>
              <a:t>everday</a:t>
            </a:r>
            <a:r>
              <a:rPr lang="en-AU" sz="1200" dirty="0"/>
              <a:t> life”, 1 December 2016, </a:t>
            </a:r>
            <a:r>
              <a:rPr lang="en-US" sz="1200" u="sng" dirty="0">
                <a:hlinkClick r:id="rId3"/>
              </a:rPr>
              <a:t>https://www.artlink.com.au/articles/4558/superfictions-and-adventurism-the-art-in-everyday-/</a:t>
            </a:r>
            <a:endParaRPr lang="en-GB" sz="1200" dirty="0"/>
          </a:p>
          <a:p>
            <a:pPr>
              <a:lnSpc>
                <a:spcPct val="100000"/>
              </a:lnSpc>
            </a:pPr>
            <a:r>
              <a:rPr lang="en-AU" sz="1200" dirty="0"/>
              <a:t>Hill, P. </a:t>
            </a:r>
            <a:r>
              <a:rPr lang="en-AU" sz="1200" i="1" dirty="0"/>
              <a:t>Artist Profile, </a:t>
            </a:r>
            <a:r>
              <a:rPr lang="en-AU" sz="1200" dirty="0"/>
              <a:t>“Michael Candy”, issue 47, 2019, </a:t>
            </a:r>
            <a:r>
              <a:rPr lang="en-US" sz="1200" u="sng" dirty="0">
                <a:hlinkClick r:id="rId4"/>
              </a:rPr>
              <a:t>https://www.artistprofile.com.au/michael-candy/</a:t>
            </a:r>
            <a:endParaRPr lang="en-GB" sz="1200" dirty="0"/>
          </a:p>
          <a:p>
            <a:pPr>
              <a:lnSpc>
                <a:spcPct val="100000"/>
              </a:lnSpc>
            </a:pPr>
            <a:r>
              <a:rPr lang="en-US" sz="1200" dirty="0"/>
              <a:t>O’Brien, J. </a:t>
            </a:r>
            <a:r>
              <a:rPr lang="en-US" sz="1200" i="1" dirty="0"/>
              <a:t>The University of Melbourne: </a:t>
            </a:r>
            <a:r>
              <a:rPr lang="en-US" sz="1200" i="1" dirty="0" err="1"/>
              <a:t>Asialink</a:t>
            </a:r>
            <a:r>
              <a:rPr lang="en-US" sz="1200" i="1" dirty="0"/>
              <a:t>, </a:t>
            </a:r>
            <a:r>
              <a:rPr lang="en-US" sz="1200" dirty="0"/>
              <a:t>“Art and Robotics at the Kathmandu </a:t>
            </a:r>
            <a:r>
              <a:rPr lang="en-US" sz="1200" dirty="0" err="1"/>
              <a:t>Triennale</a:t>
            </a:r>
            <a:r>
              <a:rPr lang="en-US" sz="1200" dirty="0"/>
              <a:t>”, 12 April 2017</a:t>
            </a:r>
            <a:br>
              <a:rPr lang="en-US" sz="1200" dirty="0"/>
            </a:br>
            <a:r>
              <a:rPr lang="en-US" sz="1200" u="sng" dirty="0">
                <a:hlinkClick r:id="rId5"/>
              </a:rPr>
              <a:t>https://asialink.unimelb.edu.au/stories/art-and-robotics-at-the-kathmandu-triennale</a:t>
            </a:r>
            <a:endParaRPr lang="en-GB" sz="1200" dirty="0"/>
          </a:p>
          <a:p>
            <a:pPr>
              <a:lnSpc>
                <a:spcPct val="100000"/>
              </a:lnSpc>
            </a:pPr>
            <a:r>
              <a:rPr lang="en-AU" sz="1200" i="1" dirty="0"/>
              <a:t> </a:t>
            </a:r>
            <a:endParaRPr lang="en-GB" sz="1200" dirty="0"/>
          </a:p>
        </p:txBody>
      </p:sp>
      <p:sp>
        <p:nvSpPr>
          <p:cNvPr id="3" name="Title 2"/>
          <p:cNvSpPr>
            <a:spLocks noGrp="1"/>
          </p:cNvSpPr>
          <p:nvPr>
            <p:ph type="title"/>
          </p:nvPr>
        </p:nvSpPr>
        <p:spPr>
          <a:xfrm>
            <a:off x="273499" y="217611"/>
            <a:ext cx="5712315" cy="968660"/>
          </a:xfrm>
        </p:spPr>
        <p:txBody>
          <a:bodyPr/>
          <a:lstStyle/>
          <a:p>
            <a:r>
              <a:rPr lang="en-US" dirty="0"/>
              <a:t>Michael Candy </a:t>
            </a:r>
            <a:br>
              <a:rPr lang="en-US" dirty="0"/>
            </a:br>
            <a:r>
              <a:rPr lang="en-US" dirty="0">
                <a:solidFill>
                  <a:schemeClr val="bg1">
                    <a:lumMod val="50000"/>
                  </a:schemeClr>
                </a:solidFill>
              </a:rPr>
              <a:t>Resources</a:t>
            </a:r>
            <a:r>
              <a:rPr lang="en-US" dirty="0"/>
              <a:t> </a:t>
            </a:r>
            <a:br>
              <a:rPr lang="en-US" dirty="0"/>
            </a:br>
            <a:endParaRPr lang="en-US" dirty="0"/>
          </a:p>
        </p:txBody>
      </p:sp>
      <p:sp>
        <p:nvSpPr>
          <p:cNvPr id="4" name="Rectangle 3"/>
          <p:cNvSpPr/>
          <p:nvPr/>
        </p:nvSpPr>
        <p:spPr>
          <a:xfrm>
            <a:off x="4562271" y="408900"/>
            <a:ext cx="4186237" cy="4893647"/>
          </a:xfrm>
          <a:prstGeom prst="rect">
            <a:avLst/>
          </a:prstGeom>
        </p:spPr>
        <p:txBody>
          <a:bodyPr wrap="square">
            <a:spAutoFit/>
          </a:bodyPr>
          <a:lstStyle/>
          <a:p>
            <a:pPr>
              <a:lnSpc>
                <a:spcPct val="100000"/>
              </a:lnSpc>
            </a:pPr>
            <a:r>
              <a:rPr lang="en-AU" sz="1200" b="1" dirty="0">
                <a:latin typeface="Arial" charset="0"/>
                <a:ea typeface="Arial" charset="0"/>
                <a:cs typeface="Arial" charset="0"/>
              </a:rPr>
              <a:t>Websites</a:t>
            </a:r>
            <a:endParaRPr lang="en-GB" sz="1200" b="1" dirty="0">
              <a:latin typeface="Arial" charset="0"/>
              <a:ea typeface="Arial" charset="0"/>
              <a:cs typeface="Arial" charset="0"/>
            </a:endParaRPr>
          </a:p>
          <a:p>
            <a:pPr>
              <a:lnSpc>
                <a:spcPct val="100000"/>
              </a:lnSpc>
            </a:pPr>
            <a:r>
              <a:rPr lang="en-AU" sz="1200" dirty="0">
                <a:latin typeface="Arial" charset="0"/>
                <a:ea typeface="Arial" charset="0"/>
                <a:cs typeface="Arial" charset="0"/>
              </a:rPr>
              <a:t>Michael Candy’s website: </a:t>
            </a:r>
            <a:r>
              <a:rPr lang="en-AU" sz="1200" u="sng" dirty="0">
                <a:latin typeface="Arial" charset="0"/>
                <a:ea typeface="Arial" charset="0"/>
                <a:cs typeface="Arial" charset="0"/>
                <a:hlinkClick r:id="rId6"/>
              </a:rPr>
              <a:t>https://michaelcandy.com/</a:t>
            </a:r>
            <a:endParaRPr lang="en-AU" sz="1200" u="sng" dirty="0">
              <a:latin typeface="Arial" charset="0"/>
              <a:ea typeface="Arial" charset="0"/>
              <a:cs typeface="Arial" charset="0"/>
            </a:endParaRPr>
          </a:p>
          <a:p>
            <a:pPr>
              <a:lnSpc>
                <a:spcPct val="100000"/>
              </a:lnSpc>
            </a:pPr>
            <a:endParaRPr lang="en-AU" sz="1200" u="sng" dirty="0">
              <a:latin typeface="Arial" charset="0"/>
              <a:ea typeface="Arial" charset="0"/>
              <a:cs typeface="Arial" charset="0"/>
            </a:endParaRPr>
          </a:p>
          <a:p>
            <a:pPr>
              <a:lnSpc>
                <a:spcPct val="100000"/>
              </a:lnSpc>
            </a:pPr>
            <a:r>
              <a:rPr lang="en-AU" sz="1200" dirty="0">
                <a:latin typeface="Arial" charset="0"/>
                <a:ea typeface="Arial" charset="0"/>
                <a:cs typeface="Arial" charset="0"/>
              </a:rPr>
              <a:t>Atlas Obscura, Making Art for Bees, </a:t>
            </a:r>
            <a:r>
              <a:rPr lang="en-AU" sz="1200" dirty="0">
                <a:latin typeface="Arial" charset="0"/>
                <a:ea typeface="Arial" charset="0"/>
                <a:cs typeface="Arial" charset="0"/>
                <a:hlinkClick r:id="rId7"/>
              </a:rPr>
              <a:t>https://www.atlasobscura.com/articles/robotic-bee-restaurant</a:t>
            </a:r>
            <a:r>
              <a:rPr lang="en-AU" sz="1200" dirty="0">
                <a:latin typeface="Arial" charset="0"/>
                <a:ea typeface="Arial" charset="0"/>
                <a:cs typeface="Arial" charset="0"/>
              </a:rPr>
              <a:t> </a:t>
            </a:r>
            <a:endParaRPr lang="en-GB" sz="1200" dirty="0">
              <a:latin typeface="Arial" charset="0"/>
              <a:ea typeface="Arial" charset="0"/>
              <a:cs typeface="Arial" charset="0"/>
            </a:endParaRPr>
          </a:p>
          <a:p>
            <a:pPr>
              <a:lnSpc>
                <a:spcPct val="100000"/>
              </a:lnSpc>
            </a:pPr>
            <a:r>
              <a:rPr lang="en-AU" sz="1200" dirty="0">
                <a:latin typeface="Arial" charset="0"/>
                <a:ea typeface="Arial" charset="0"/>
                <a:cs typeface="Arial" charset="0"/>
              </a:rPr>
              <a:t> </a:t>
            </a:r>
            <a:endParaRPr lang="en-GB" sz="1200" dirty="0">
              <a:latin typeface="Arial" charset="0"/>
              <a:ea typeface="Arial" charset="0"/>
              <a:cs typeface="Arial" charset="0"/>
            </a:endParaRPr>
          </a:p>
          <a:p>
            <a:pPr>
              <a:lnSpc>
                <a:spcPct val="100000"/>
              </a:lnSpc>
            </a:pPr>
            <a:r>
              <a:rPr lang="en-AU" sz="1200" b="1" dirty="0">
                <a:latin typeface="Arial" charset="0"/>
                <a:ea typeface="Arial" charset="0"/>
                <a:cs typeface="Arial" charset="0"/>
              </a:rPr>
              <a:t>Videos</a:t>
            </a:r>
            <a:endParaRPr lang="en-GB" sz="1200" b="1" dirty="0">
              <a:latin typeface="Arial" charset="0"/>
              <a:ea typeface="Arial" charset="0"/>
              <a:cs typeface="Arial" charset="0"/>
            </a:endParaRPr>
          </a:p>
          <a:p>
            <a:pPr>
              <a:lnSpc>
                <a:spcPct val="100000"/>
              </a:lnSpc>
            </a:pPr>
            <a:r>
              <a:rPr lang="en-AU" sz="1200" dirty="0">
                <a:latin typeface="Arial" charset="0"/>
                <a:ea typeface="Arial" charset="0"/>
                <a:cs typeface="Arial" charset="0"/>
              </a:rPr>
              <a:t>Atlas Obscura, Making Art for Bees, Synthetic </a:t>
            </a:r>
            <a:r>
              <a:rPr lang="en-AU" sz="1200" dirty="0" err="1">
                <a:latin typeface="Arial" charset="0"/>
                <a:ea typeface="Arial" charset="0"/>
                <a:cs typeface="Arial" charset="0"/>
              </a:rPr>
              <a:t>Pollenizer</a:t>
            </a:r>
            <a:r>
              <a:rPr lang="en-AU" sz="1200" dirty="0">
                <a:latin typeface="Arial" charset="0"/>
                <a:ea typeface="Arial" charset="0"/>
                <a:cs typeface="Arial" charset="0"/>
              </a:rPr>
              <a:t> </a:t>
            </a:r>
            <a:r>
              <a:rPr lang="pt-BR" sz="1200" dirty="0">
                <a:latin typeface="Arial" charset="0"/>
                <a:ea typeface="Arial" charset="0"/>
                <a:cs typeface="Arial" charset="0"/>
                <a:hlinkClick r:id="rId8"/>
              </a:rPr>
              <a:t>https://vimeo.com/250782302</a:t>
            </a:r>
            <a:r>
              <a:rPr lang="pt-BR" sz="1200" dirty="0">
                <a:latin typeface="Arial" charset="0"/>
                <a:ea typeface="Arial" charset="0"/>
                <a:cs typeface="Arial" charset="0"/>
              </a:rPr>
              <a:t> </a:t>
            </a:r>
          </a:p>
          <a:p>
            <a:pPr>
              <a:lnSpc>
                <a:spcPct val="100000"/>
              </a:lnSpc>
            </a:pPr>
            <a:endParaRPr lang="pt-BR" sz="1200" dirty="0">
              <a:latin typeface="Arial" charset="0"/>
              <a:ea typeface="Arial" charset="0"/>
              <a:cs typeface="Arial" charset="0"/>
            </a:endParaRPr>
          </a:p>
          <a:p>
            <a:pPr>
              <a:lnSpc>
                <a:spcPct val="100000"/>
              </a:lnSpc>
            </a:pPr>
            <a:r>
              <a:rPr lang="en-AU" sz="1200" dirty="0">
                <a:latin typeface="Arial" charset="0"/>
                <a:ea typeface="Arial" charset="0"/>
                <a:cs typeface="Arial" charset="0"/>
              </a:rPr>
              <a:t>“Prix Cube 2016 Michael Candy | Big Dipper”, </a:t>
            </a:r>
            <a:r>
              <a:rPr lang="en-AU" sz="1200" i="1" dirty="0">
                <a:latin typeface="Arial" charset="0"/>
                <a:ea typeface="Arial" charset="0"/>
                <a:cs typeface="Arial" charset="0"/>
              </a:rPr>
              <a:t>YouTube, </a:t>
            </a:r>
            <a:r>
              <a:rPr lang="en-AU" sz="1200" dirty="0">
                <a:latin typeface="Arial" charset="0"/>
                <a:ea typeface="Arial" charset="0"/>
                <a:cs typeface="Arial" charset="0"/>
              </a:rPr>
              <a:t>published by Le Cube, April 20 2016</a:t>
            </a:r>
            <a:endParaRPr lang="en-GB" sz="1200" dirty="0">
              <a:latin typeface="Arial" charset="0"/>
              <a:ea typeface="Arial" charset="0"/>
              <a:cs typeface="Arial" charset="0"/>
            </a:endParaRPr>
          </a:p>
          <a:p>
            <a:pPr>
              <a:lnSpc>
                <a:spcPct val="100000"/>
              </a:lnSpc>
            </a:pPr>
            <a:r>
              <a:rPr lang="en-US" sz="1200" u="sng" dirty="0">
                <a:latin typeface="Arial" charset="0"/>
                <a:ea typeface="Arial" charset="0"/>
                <a:cs typeface="Arial" charset="0"/>
                <a:hlinkClick r:id="rId9"/>
              </a:rPr>
              <a:t>https://www.youtube.com/watch?v=VKRKCnGThhE</a:t>
            </a:r>
            <a:endParaRPr lang="en-GB" sz="1200" dirty="0">
              <a:latin typeface="Arial" charset="0"/>
              <a:ea typeface="Arial" charset="0"/>
              <a:cs typeface="Arial" charset="0"/>
            </a:endParaRPr>
          </a:p>
          <a:p>
            <a:pPr>
              <a:lnSpc>
                <a:spcPct val="100000"/>
              </a:lnSpc>
            </a:pPr>
            <a:r>
              <a:rPr lang="en-AU" sz="1200" dirty="0">
                <a:latin typeface="Arial" charset="0"/>
                <a:ea typeface="Arial" charset="0"/>
                <a:cs typeface="Arial" charset="0"/>
              </a:rPr>
              <a:t> </a:t>
            </a:r>
            <a:endParaRPr lang="en-GB" sz="1200" dirty="0">
              <a:latin typeface="Arial" charset="0"/>
              <a:ea typeface="Arial" charset="0"/>
              <a:cs typeface="Arial" charset="0"/>
            </a:endParaRPr>
          </a:p>
          <a:p>
            <a:pPr>
              <a:lnSpc>
                <a:spcPct val="100000"/>
              </a:lnSpc>
            </a:pPr>
            <a:r>
              <a:rPr lang="en-AU" sz="1200" dirty="0">
                <a:latin typeface="Arial" charset="0"/>
                <a:ea typeface="Arial" charset="0"/>
                <a:cs typeface="Arial" charset="0"/>
              </a:rPr>
              <a:t>Michael </a:t>
            </a:r>
            <a:r>
              <a:rPr lang="en-AU" sz="1200">
                <a:latin typeface="Arial" charset="0"/>
                <a:ea typeface="Arial" charset="0"/>
                <a:cs typeface="Arial" charset="0"/>
              </a:rPr>
              <a:t>Candy’s YouTube </a:t>
            </a:r>
            <a:r>
              <a:rPr lang="en-AU" sz="1200" dirty="0">
                <a:latin typeface="Arial" charset="0"/>
                <a:ea typeface="Arial" charset="0"/>
                <a:cs typeface="Arial" charset="0"/>
              </a:rPr>
              <a:t>Channel</a:t>
            </a:r>
            <a:endParaRPr lang="en-GB" sz="1200" dirty="0">
              <a:latin typeface="Arial" charset="0"/>
              <a:ea typeface="Arial" charset="0"/>
              <a:cs typeface="Arial" charset="0"/>
            </a:endParaRPr>
          </a:p>
          <a:p>
            <a:pPr>
              <a:lnSpc>
                <a:spcPct val="100000"/>
              </a:lnSpc>
            </a:pPr>
            <a:r>
              <a:rPr lang="en-US" sz="1200" u="sng" dirty="0">
                <a:latin typeface="Arial" charset="0"/>
                <a:ea typeface="Arial" charset="0"/>
                <a:cs typeface="Arial" charset="0"/>
                <a:hlinkClick r:id="rId10"/>
              </a:rPr>
              <a:t>https://www.youtube.com/user/Michaelcandyart/featured</a:t>
            </a:r>
            <a:endParaRPr lang="en-GB" sz="1200" dirty="0">
              <a:latin typeface="Arial" charset="0"/>
              <a:ea typeface="Arial" charset="0"/>
              <a:cs typeface="Arial" charset="0"/>
            </a:endParaRPr>
          </a:p>
          <a:p>
            <a:pPr>
              <a:lnSpc>
                <a:spcPct val="100000"/>
              </a:lnSpc>
            </a:pPr>
            <a:r>
              <a:rPr lang="en-AU" sz="1200" dirty="0">
                <a:latin typeface="Arial" charset="0"/>
                <a:ea typeface="Arial" charset="0"/>
                <a:cs typeface="Arial" charset="0"/>
              </a:rPr>
              <a:t> </a:t>
            </a:r>
            <a:endParaRPr lang="en-GB" sz="1200" dirty="0">
              <a:latin typeface="Arial" charset="0"/>
              <a:ea typeface="Arial" charset="0"/>
              <a:cs typeface="Arial" charset="0"/>
            </a:endParaRPr>
          </a:p>
          <a:p>
            <a:pPr>
              <a:lnSpc>
                <a:spcPct val="100000"/>
              </a:lnSpc>
            </a:pPr>
            <a:r>
              <a:rPr lang="en-AU" sz="1200" dirty="0">
                <a:latin typeface="Arial" charset="0"/>
                <a:ea typeface="Arial" charset="0"/>
                <a:cs typeface="Arial" charset="0"/>
              </a:rPr>
              <a:t>Michael Candy’s Vimeo Channel</a:t>
            </a:r>
            <a:endParaRPr lang="en-GB" sz="1200" dirty="0">
              <a:latin typeface="Arial" charset="0"/>
              <a:ea typeface="Arial" charset="0"/>
              <a:cs typeface="Arial" charset="0"/>
            </a:endParaRPr>
          </a:p>
          <a:p>
            <a:pPr>
              <a:lnSpc>
                <a:spcPct val="100000"/>
              </a:lnSpc>
            </a:pPr>
            <a:r>
              <a:rPr lang="en-US" sz="1200" u="sng" dirty="0">
                <a:latin typeface="Arial" charset="0"/>
                <a:ea typeface="Arial" charset="0"/>
                <a:cs typeface="Arial" charset="0"/>
                <a:hlinkClick r:id="rId11"/>
              </a:rPr>
              <a:t>https://vimeo.com/michaelcandy</a:t>
            </a:r>
            <a:endParaRPr lang="en-GB" sz="1200" dirty="0">
              <a:latin typeface="Arial" charset="0"/>
              <a:ea typeface="Arial" charset="0"/>
              <a:cs typeface="Arial" charset="0"/>
            </a:endParaRPr>
          </a:p>
          <a:p>
            <a:pPr>
              <a:lnSpc>
                <a:spcPct val="100000"/>
              </a:lnSpc>
            </a:pPr>
            <a:r>
              <a:rPr lang="en-AU" sz="1200" dirty="0">
                <a:latin typeface="Arial" charset="0"/>
                <a:ea typeface="Arial" charset="0"/>
                <a:cs typeface="Arial" charset="0"/>
              </a:rPr>
              <a:t> </a:t>
            </a:r>
            <a:endParaRPr lang="en-GB" sz="1200" dirty="0">
              <a:latin typeface="Arial" charset="0"/>
              <a:ea typeface="Arial" charset="0"/>
              <a:cs typeface="Arial" charset="0"/>
            </a:endParaRPr>
          </a:p>
          <a:p>
            <a:pPr>
              <a:lnSpc>
                <a:spcPct val="100000"/>
              </a:lnSpc>
            </a:pPr>
            <a:r>
              <a:rPr lang="en-AU" sz="1200" dirty="0">
                <a:latin typeface="Arial" charset="0"/>
                <a:ea typeface="Arial" charset="0"/>
                <a:cs typeface="Arial" charset="0"/>
              </a:rPr>
              <a:t>Marsh, C. “Art in motion”, </a:t>
            </a:r>
            <a:r>
              <a:rPr lang="en-AU" sz="1200" i="1" dirty="0">
                <a:latin typeface="Arial" charset="0"/>
                <a:ea typeface="Arial" charset="0"/>
                <a:cs typeface="Arial" charset="0"/>
              </a:rPr>
              <a:t>ABC 91.7 Gold Coast, </a:t>
            </a:r>
            <a:r>
              <a:rPr lang="en-AU" sz="1200" dirty="0">
                <a:latin typeface="Arial" charset="0"/>
                <a:ea typeface="Arial" charset="0"/>
                <a:cs typeface="Arial" charset="0"/>
              </a:rPr>
              <a:t>13 October 2011</a:t>
            </a:r>
            <a:endParaRPr lang="en-GB" sz="1200" dirty="0">
              <a:latin typeface="Arial" charset="0"/>
              <a:ea typeface="Arial" charset="0"/>
              <a:cs typeface="Arial" charset="0"/>
            </a:endParaRPr>
          </a:p>
          <a:p>
            <a:pPr>
              <a:lnSpc>
                <a:spcPct val="100000"/>
              </a:lnSpc>
            </a:pPr>
            <a:r>
              <a:rPr lang="en-US" sz="1200" u="sng" dirty="0">
                <a:latin typeface="Arial" charset="0"/>
                <a:ea typeface="Arial" charset="0"/>
                <a:cs typeface="Arial" charset="0"/>
                <a:hlinkClick r:id="rId12"/>
              </a:rPr>
              <a:t>https://www.abc.net.au/local/videos/2011/08/23/3338671.htm</a:t>
            </a:r>
            <a:endParaRPr lang="en-GB" sz="1200" dirty="0">
              <a:latin typeface="Arial" charset="0"/>
              <a:ea typeface="Arial" charset="0"/>
              <a:cs typeface="Arial" charset="0"/>
            </a:endParaRPr>
          </a:p>
          <a:p>
            <a:pPr>
              <a:lnSpc>
                <a:spcPct val="100000"/>
              </a:lnSpc>
            </a:pPr>
            <a:endParaRPr lang="en-US" sz="1200" dirty="0"/>
          </a:p>
        </p:txBody>
      </p:sp>
      <p:sp>
        <p:nvSpPr>
          <p:cNvPr id="5" name="Rectangle 4"/>
          <p:cNvSpPr/>
          <p:nvPr/>
        </p:nvSpPr>
        <p:spPr>
          <a:xfrm>
            <a:off x="273499" y="5274481"/>
            <a:ext cx="7897735" cy="707886"/>
          </a:xfrm>
          <a:prstGeom prst="rect">
            <a:avLst/>
          </a:prstGeom>
        </p:spPr>
        <p:txBody>
          <a:bodyPr wrap="square">
            <a:spAutoFit/>
          </a:bodyPr>
          <a:lstStyle/>
          <a:p>
            <a:r>
              <a:rPr lang="en-US" sz="1000" dirty="0">
                <a:latin typeface="Arial" charset="0"/>
                <a:ea typeface="Arial" charset="0"/>
                <a:cs typeface="Arial" charset="0"/>
              </a:rPr>
              <a:t>This resource has been written and developed by Belinda </a:t>
            </a:r>
            <a:r>
              <a:rPr lang="en-US" sz="1000" dirty="0" err="1">
                <a:latin typeface="Arial" charset="0"/>
                <a:ea typeface="Arial" charset="0"/>
                <a:cs typeface="Arial" charset="0"/>
              </a:rPr>
              <a:t>Howden</a:t>
            </a:r>
            <a:r>
              <a:rPr lang="en-US" sz="1000">
                <a:latin typeface="Arial" charset="0"/>
                <a:ea typeface="Arial" charset="0"/>
                <a:cs typeface="Arial" charset="0"/>
              </a:rPr>
              <a:t>, Dr. </a:t>
            </a:r>
            <a:r>
              <a:rPr lang="en-US" sz="1000" dirty="0">
                <a:latin typeface="Arial" charset="0"/>
                <a:ea typeface="Arial" charset="0"/>
                <a:cs typeface="Arial" charset="0"/>
              </a:rPr>
              <a:t>Lisa Slade, Assistant Director, Artistic Programs and Kylie Neagle, Education Officer. </a:t>
            </a:r>
          </a:p>
          <a:p>
            <a:endParaRPr lang="en-US" sz="1000" dirty="0">
              <a:latin typeface="Arial" charset="0"/>
              <a:ea typeface="Arial" charset="0"/>
              <a:cs typeface="Arial" charset="0"/>
            </a:endParaRPr>
          </a:p>
          <a:p>
            <a:r>
              <a:rPr lang="en-US" sz="1000" dirty="0">
                <a:latin typeface="Arial" charset="0"/>
                <a:ea typeface="Arial" charset="0"/>
                <a:cs typeface="Arial" charset="0"/>
              </a:rPr>
              <a:t>Education programs at AGSA are supported by the Government of South Australia through the Department for Education. </a:t>
            </a:r>
            <a:endParaRPr lang="en-US" sz="1000" dirty="0">
              <a:effectLst/>
              <a:latin typeface="Arial" charset="0"/>
              <a:ea typeface="Arial" charset="0"/>
              <a:cs typeface="Arial" charset="0"/>
            </a:endParaRPr>
          </a:p>
        </p:txBody>
      </p:sp>
    </p:spTree>
    <p:extLst>
      <p:ext uri="{BB962C8B-B14F-4D97-AF65-F5344CB8AC3E}">
        <p14:creationId xmlns:p14="http://schemas.microsoft.com/office/powerpoint/2010/main" val="1917789373"/>
      </p:ext>
    </p:extLst>
  </p:cSld>
  <p:clrMapOvr>
    <a:masterClrMapping/>
  </p:clrMapOvr>
</p:sld>
</file>

<file path=ppt/theme/theme1.xml><?xml version="1.0" encoding="utf-8"?>
<a:theme xmlns:a="http://schemas.openxmlformats.org/drawingml/2006/main" name="AGSA_PowerPoint Template_SAVE YOUR OWN COPY_do not overwri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SA_Arial_Revised" id="{5A3E82FE-B282-B34F-8240-3B6D6828FC5A}" vid="{07E1A593-8E3E-9D4B-891B-BDBE4504E6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AGSA_PowerPoint Template_SAVE YOUR OWN COPY_do not overwrite</Template>
  <TotalTime>6292</TotalTime>
  <Words>739</Words>
  <Application>Microsoft Macintosh PowerPoint</Application>
  <PresentationFormat>On-screen Show (4:3)</PresentationFormat>
  <Paragraphs>65</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Neutral BP</vt:lpstr>
      <vt:lpstr>Arial</vt:lpstr>
      <vt:lpstr>AGSA_PowerPoint Template_SAVE YOUR OWN COPY_do not overwrite</vt:lpstr>
      <vt:lpstr>PowerPoint Presentation</vt:lpstr>
      <vt:lpstr>Michael Candy  Technology | Robotics </vt:lpstr>
      <vt:lpstr>PowerPoint Presentation</vt:lpstr>
      <vt:lpstr>PowerPoint Presentation</vt:lpstr>
      <vt:lpstr>Early Years and Primary Technology | Robotics </vt:lpstr>
      <vt:lpstr>Secondary  Technology | Robotics </vt:lpstr>
      <vt:lpstr>Michael Candy  Resources  </vt:lpstr>
    </vt:vector>
  </TitlesOfParts>
  <Company>Microsoft</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Tile</dc:title>
  <dc:creator>Thomas Readett</dc:creator>
  <cp:lastModifiedBy>Kylie Neagle</cp:lastModifiedBy>
  <cp:revision>140</cp:revision>
  <cp:lastPrinted>2019-06-11T03:00:52Z</cp:lastPrinted>
  <dcterms:created xsi:type="dcterms:W3CDTF">2019-02-15T00:30:04Z</dcterms:created>
  <dcterms:modified xsi:type="dcterms:W3CDTF">2020-02-16T04:18:11Z</dcterms:modified>
</cp:coreProperties>
</file>