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404" r:id="rId2"/>
    <p:sldId id="382" r:id="rId3"/>
    <p:sldId id="383" r:id="rId4"/>
    <p:sldId id="384" r:id="rId5"/>
    <p:sldId id="407" r:id="rId6"/>
    <p:sldId id="379" r:id="rId7"/>
    <p:sldId id="397" r:id="rId8"/>
    <p:sldId id="408" r:id="rId9"/>
    <p:sldId id="385" r:id="rId10"/>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agle, Kylie (AGSA)" initials="N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A8B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66"/>
    <p:restoredTop sz="94678" autoAdjust="0"/>
  </p:normalViewPr>
  <p:slideViewPr>
    <p:cSldViewPr snapToGrid="0" snapToObjects="1">
      <p:cViewPr varScale="1">
        <p:scale>
          <a:sx n="93" d="100"/>
          <a:sy n="93" d="100"/>
        </p:scale>
        <p:origin x="19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7CA191D-1BCF-47C0-8650-B3E2A3105313}" type="datetimeFigureOut">
              <a:rPr lang="en-AU" smtClean="0"/>
              <a:t>21/02/2020</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F1F25D6B-69E0-4818-AD7F-48B49DF5F93F}" type="slidenum">
              <a:rPr lang="en-AU" smtClean="0"/>
              <a:t>‹#›</a:t>
            </a:fld>
            <a:endParaRPr lang="en-AU"/>
          </a:p>
        </p:txBody>
      </p:sp>
    </p:spTree>
    <p:extLst>
      <p:ext uri="{BB962C8B-B14F-4D97-AF65-F5344CB8AC3E}">
        <p14:creationId xmlns:p14="http://schemas.microsoft.com/office/powerpoint/2010/main" val="111673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167D6EA-84EA-4148-A135-1ABA88E928DF}"/>
              </a:ext>
            </a:extLst>
          </p:cNvPr>
          <p:cNvSpPr>
            <a:spLocks noGrp="1"/>
          </p:cNvSpPr>
          <p:nvPr>
            <p:ph type="title" hasCustomPrompt="1"/>
          </p:nvPr>
        </p:nvSpPr>
        <p:spPr>
          <a:xfrm>
            <a:off x="195512" y="447630"/>
            <a:ext cx="5765276" cy="1367420"/>
          </a:xfrm>
          <a:prstGeom prst="rect">
            <a:avLst/>
          </a:prstGeom>
        </p:spPr>
        <p:txBody>
          <a:bodyPr>
            <a:noAutofit/>
          </a:bodyPr>
          <a:lstStyle>
            <a:lvl1pPr>
              <a:defRPr sz="5000" spc="-40" baseline="0">
                <a:solidFill>
                  <a:schemeClr val="bg1"/>
                </a:solidFill>
              </a:defRPr>
            </a:lvl1pPr>
          </a:lstStyle>
          <a:p>
            <a:r>
              <a:rPr lang="en-US" dirty="0"/>
              <a:t>Presentation Title</a:t>
            </a:r>
          </a:p>
        </p:txBody>
      </p:sp>
    </p:spTree>
    <p:extLst>
      <p:ext uri="{BB962C8B-B14F-4D97-AF65-F5344CB8AC3E}">
        <p14:creationId xmlns:p14="http://schemas.microsoft.com/office/powerpoint/2010/main" val="16834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2 x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1" y="0"/>
            <a:ext cx="4572000"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6" name="Picture Placeholder 5">
            <a:extLst>
              <a:ext uri="{FF2B5EF4-FFF2-40B4-BE49-F238E27FC236}">
                <a16:creationId xmlns:a16="http://schemas.microsoft.com/office/drawing/2014/main" id="{79179511-226A-8B45-A550-0994C76FFB75}"/>
              </a:ext>
            </a:extLst>
          </p:cNvPr>
          <p:cNvSpPr>
            <a:spLocks noGrp="1"/>
          </p:cNvSpPr>
          <p:nvPr>
            <p:ph type="pic" sz="quarter" idx="11" hasCustomPrompt="1"/>
          </p:nvPr>
        </p:nvSpPr>
        <p:spPr>
          <a:xfrm>
            <a:off x="4572000" y="0"/>
            <a:ext cx="4572001"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410220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2 x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1" y="0"/>
            <a:ext cx="4572000"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
        <p:nvSpPr>
          <p:cNvPr id="6" name="Picture Placeholder 5">
            <a:extLst>
              <a:ext uri="{FF2B5EF4-FFF2-40B4-BE49-F238E27FC236}">
                <a16:creationId xmlns:a16="http://schemas.microsoft.com/office/drawing/2014/main" id="{79179511-226A-8B45-A550-0994C76FFB75}"/>
              </a:ext>
            </a:extLst>
          </p:cNvPr>
          <p:cNvSpPr>
            <a:spLocks noGrp="1"/>
          </p:cNvSpPr>
          <p:nvPr>
            <p:ph type="pic" sz="quarter" idx="11" hasCustomPrompt="1"/>
          </p:nvPr>
        </p:nvSpPr>
        <p:spPr>
          <a:xfrm>
            <a:off x="4572000" y="0"/>
            <a:ext cx="4572001"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3102785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E773E-7F99-7247-9017-CAD4BD2B098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Content Placeholder 4">
            <a:extLst>
              <a:ext uri="{FF2B5EF4-FFF2-40B4-BE49-F238E27FC236}">
                <a16:creationId xmlns:a16="http://schemas.microsoft.com/office/drawing/2014/main" id="{F363EB5E-660A-8542-A343-FAE0CE00BA5A}"/>
              </a:ext>
            </a:extLst>
          </p:cNvPr>
          <p:cNvSpPr>
            <a:spLocks noGrp="1"/>
          </p:cNvSpPr>
          <p:nvPr>
            <p:ph sz="quarter" idx="11" hasCustomPrompt="1"/>
          </p:nvPr>
        </p:nvSpPr>
        <p:spPr>
          <a:xfrm>
            <a:off x="1044575" y="1384300"/>
            <a:ext cx="7054850" cy="4108450"/>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5" name="Title 1">
            <a:extLst>
              <a:ext uri="{FF2B5EF4-FFF2-40B4-BE49-F238E27FC236}">
                <a16:creationId xmlns:a16="http://schemas.microsoft.com/office/drawing/2014/main" id="{1C5F0C03-BB56-DB42-A397-CC7569205ED7}"/>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76158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ature Image x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Content Placeholder 2">
            <a:extLst>
              <a:ext uri="{FF2B5EF4-FFF2-40B4-BE49-F238E27FC236}">
                <a16:creationId xmlns:a16="http://schemas.microsoft.com/office/drawing/2014/main" id="{E7D57E49-38CC-314B-9351-C80B7212E85F}"/>
              </a:ext>
            </a:extLst>
          </p:cNvPr>
          <p:cNvSpPr>
            <a:spLocks noGrp="1"/>
          </p:cNvSpPr>
          <p:nvPr>
            <p:ph sz="quarter" idx="12" hasCustomPrompt="1"/>
          </p:nvPr>
        </p:nvSpPr>
        <p:spPr>
          <a:xfrm>
            <a:off x="1039813" y="1379538"/>
            <a:ext cx="3490912" cy="4098925"/>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9" name="Content Placeholder 2">
            <a:extLst>
              <a:ext uri="{FF2B5EF4-FFF2-40B4-BE49-F238E27FC236}">
                <a16:creationId xmlns:a16="http://schemas.microsoft.com/office/drawing/2014/main" id="{F3E1C20E-3CBB-2C42-A5CC-71D20BCE64E0}"/>
              </a:ext>
            </a:extLst>
          </p:cNvPr>
          <p:cNvSpPr>
            <a:spLocks noGrp="1"/>
          </p:cNvSpPr>
          <p:nvPr>
            <p:ph sz="quarter" idx="13" hasCustomPrompt="1"/>
          </p:nvPr>
        </p:nvSpPr>
        <p:spPr>
          <a:xfrm>
            <a:off x="4617094" y="1379538"/>
            <a:ext cx="3490912" cy="4098925"/>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6" name="Title 1">
            <a:extLst>
              <a:ext uri="{FF2B5EF4-FFF2-40B4-BE49-F238E27FC236}">
                <a16:creationId xmlns:a16="http://schemas.microsoft.com/office/drawing/2014/main" id="{71960975-9168-F04B-A674-CBDD700BA0EC}"/>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424997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Image Slide with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F9A363-119D-3941-BA80-237455DB62B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a16="http://schemas.microsoft.com/office/drawing/2014/main" id="{B59AB82B-55EE-E841-92A7-288E8D69F1AD}"/>
              </a:ext>
            </a:extLst>
          </p:cNvPr>
          <p:cNvSpPr>
            <a:spLocks noGrp="1"/>
          </p:cNvSpPr>
          <p:nvPr>
            <p:ph type="pic" sz="quarter" idx="10" hasCustomPrompt="1"/>
          </p:nvPr>
        </p:nvSpPr>
        <p:spPr>
          <a:xfrm>
            <a:off x="333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7" name="Picture Placeholder 5">
            <a:extLst>
              <a:ext uri="{FF2B5EF4-FFF2-40B4-BE49-F238E27FC236}">
                <a16:creationId xmlns:a16="http://schemas.microsoft.com/office/drawing/2014/main" id="{F58146BA-70F2-8244-8588-9C0F28E5CAA7}"/>
              </a:ext>
            </a:extLst>
          </p:cNvPr>
          <p:cNvSpPr>
            <a:spLocks noGrp="1"/>
          </p:cNvSpPr>
          <p:nvPr>
            <p:ph type="pic" sz="quarter" idx="11" hasCustomPrompt="1"/>
          </p:nvPr>
        </p:nvSpPr>
        <p:spPr>
          <a:xfrm>
            <a:off x="3187786"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8" name="Picture Placeholder 5">
            <a:extLst>
              <a:ext uri="{FF2B5EF4-FFF2-40B4-BE49-F238E27FC236}">
                <a16:creationId xmlns:a16="http://schemas.microsoft.com/office/drawing/2014/main" id="{663BC936-5DA8-D24F-9727-FAF6D2028086}"/>
              </a:ext>
            </a:extLst>
          </p:cNvPr>
          <p:cNvSpPr>
            <a:spLocks noGrp="1"/>
          </p:cNvSpPr>
          <p:nvPr>
            <p:ph type="pic" sz="quarter" idx="12" hasCustomPrompt="1"/>
          </p:nvPr>
        </p:nvSpPr>
        <p:spPr>
          <a:xfrm>
            <a:off x="6048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9" name="Picture Placeholder 5">
            <a:extLst>
              <a:ext uri="{FF2B5EF4-FFF2-40B4-BE49-F238E27FC236}">
                <a16:creationId xmlns:a16="http://schemas.microsoft.com/office/drawing/2014/main" id="{539540B6-A2D2-D548-BAC3-E4A5A8B38390}"/>
              </a:ext>
            </a:extLst>
          </p:cNvPr>
          <p:cNvSpPr>
            <a:spLocks noGrp="1"/>
          </p:cNvSpPr>
          <p:nvPr>
            <p:ph type="pic" sz="quarter" idx="13" hasCustomPrompt="1"/>
          </p:nvPr>
        </p:nvSpPr>
        <p:spPr>
          <a:xfrm>
            <a:off x="333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0" name="Picture Placeholder 5">
            <a:extLst>
              <a:ext uri="{FF2B5EF4-FFF2-40B4-BE49-F238E27FC236}">
                <a16:creationId xmlns:a16="http://schemas.microsoft.com/office/drawing/2014/main" id="{114C9859-A412-614E-8428-7B16CB49993F}"/>
              </a:ext>
            </a:extLst>
          </p:cNvPr>
          <p:cNvSpPr>
            <a:spLocks noGrp="1"/>
          </p:cNvSpPr>
          <p:nvPr>
            <p:ph type="pic" sz="quarter" idx="14" hasCustomPrompt="1"/>
          </p:nvPr>
        </p:nvSpPr>
        <p:spPr>
          <a:xfrm>
            <a:off x="3187786"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1" name="Picture Placeholder 5">
            <a:extLst>
              <a:ext uri="{FF2B5EF4-FFF2-40B4-BE49-F238E27FC236}">
                <a16:creationId xmlns:a16="http://schemas.microsoft.com/office/drawing/2014/main" id="{A25BCA76-2B53-9843-AD1D-37D567F7E4AC}"/>
              </a:ext>
            </a:extLst>
          </p:cNvPr>
          <p:cNvSpPr>
            <a:spLocks noGrp="1"/>
          </p:cNvSpPr>
          <p:nvPr>
            <p:ph type="pic" sz="quarter" idx="15" hasCustomPrompt="1"/>
          </p:nvPr>
        </p:nvSpPr>
        <p:spPr>
          <a:xfrm>
            <a:off x="6048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2" name="Title 1">
            <a:extLst>
              <a:ext uri="{FF2B5EF4-FFF2-40B4-BE49-F238E27FC236}">
                <a16:creationId xmlns:a16="http://schemas.microsoft.com/office/drawing/2014/main" id="{016B38A0-AE36-6042-8D99-4F0C80064ECB}"/>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1815560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ple Imag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F9A363-119D-3941-BA80-237455DB62B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Title 1">
            <a:extLst>
              <a:ext uri="{FF2B5EF4-FFF2-40B4-BE49-F238E27FC236}">
                <a16:creationId xmlns:a16="http://schemas.microsoft.com/office/drawing/2014/main" id="{4751476F-FEEE-EA4F-A29C-44B768A2F12E}"/>
              </a:ext>
            </a:extLst>
          </p:cNvPr>
          <p:cNvSpPr>
            <a:spLocks noGrp="1"/>
          </p:cNvSpPr>
          <p:nvPr>
            <p:ph type="title" hasCustomPrompt="1"/>
          </p:nvPr>
        </p:nvSpPr>
        <p:spPr>
          <a:xfrm>
            <a:off x="235839" y="258023"/>
            <a:ext cx="8574786" cy="1651696"/>
          </a:xfrm>
          <a:prstGeom prst="rect">
            <a:avLst/>
          </a:prstGeom>
        </p:spPr>
        <p:txBody>
          <a:bodyPr numCol="3" anchor="t">
            <a:normAutofit/>
          </a:bodyPr>
          <a:lstStyle>
            <a:lvl1pPr marL="84600" indent="-84600">
              <a:lnSpc>
                <a:spcPct val="100000"/>
              </a:lnSpc>
              <a:buFont typeface="+mj-lt"/>
              <a:buAutoNum type="arabicPeriod"/>
              <a:defRPr sz="800" b="0" i="0" spc="-60" baseline="0">
                <a:latin typeface="Neutral BP" panose="02000000000000000000" pitchFamily="2" charset="0"/>
              </a:defRPr>
            </a:lvl1pPr>
          </a:lstStyle>
          <a:p>
            <a:r>
              <a:rPr lang="en-US" dirty="0"/>
              <a:t>Insert Copy here</a:t>
            </a:r>
            <a:br>
              <a:rPr lang="en-US" dirty="0"/>
            </a:br>
            <a:endParaRPr lang="en-US" dirty="0"/>
          </a:p>
        </p:txBody>
      </p:sp>
      <p:sp>
        <p:nvSpPr>
          <p:cNvPr id="6" name="Picture Placeholder 5">
            <a:extLst>
              <a:ext uri="{FF2B5EF4-FFF2-40B4-BE49-F238E27FC236}">
                <a16:creationId xmlns:a16="http://schemas.microsoft.com/office/drawing/2014/main" id="{B59AB82B-55EE-E841-92A7-288E8D69F1AD}"/>
              </a:ext>
            </a:extLst>
          </p:cNvPr>
          <p:cNvSpPr>
            <a:spLocks noGrp="1"/>
          </p:cNvSpPr>
          <p:nvPr>
            <p:ph type="pic" sz="quarter" idx="10" hasCustomPrompt="1"/>
          </p:nvPr>
        </p:nvSpPr>
        <p:spPr>
          <a:xfrm>
            <a:off x="333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7" name="Picture Placeholder 5">
            <a:extLst>
              <a:ext uri="{FF2B5EF4-FFF2-40B4-BE49-F238E27FC236}">
                <a16:creationId xmlns:a16="http://schemas.microsoft.com/office/drawing/2014/main" id="{F58146BA-70F2-8244-8588-9C0F28E5CAA7}"/>
              </a:ext>
            </a:extLst>
          </p:cNvPr>
          <p:cNvSpPr>
            <a:spLocks noGrp="1"/>
          </p:cNvSpPr>
          <p:nvPr>
            <p:ph type="pic" sz="quarter" idx="11" hasCustomPrompt="1"/>
          </p:nvPr>
        </p:nvSpPr>
        <p:spPr>
          <a:xfrm>
            <a:off x="3187786"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8" name="Picture Placeholder 5">
            <a:extLst>
              <a:ext uri="{FF2B5EF4-FFF2-40B4-BE49-F238E27FC236}">
                <a16:creationId xmlns:a16="http://schemas.microsoft.com/office/drawing/2014/main" id="{663BC936-5DA8-D24F-9727-FAF6D2028086}"/>
              </a:ext>
            </a:extLst>
          </p:cNvPr>
          <p:cNvSpPr>
            <a:spLocks noGrp="1"/>
          </p:cNvSpPr>
          <p:nvPr>
            <p:ph type="pic" sz="quarter" idx="12" hasCustomPrompt="1"/>
          </p:nvPr>
        </p:nvSpPr>
        <p:spPr>
          <a:xfrm>
            <a:off x="6048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9" name="Picture Placeholder 5">
            <a:extLst>
              <a:ext uri="{FF2B5EF4-FFF2-40B4-BE49-F238E27FC236}">
                <a16:creationId xmlns:a16="http://schemas.microsoft.com/office/drawing/2014/main" id="{539540B6-A2D2-D548-BAC3-E4A5A8B38390}"/>
              </a:ext>
            </a:extLst>
          </p:cNvPr>
          <p:cNvSpPr>
            <a:spLocks noGrp="1"/>
          </p:cNvSpPr>
          <p:nvPr>
            <p:ph type="pic" sz="quarter" idx="13" hasCustomPrompt="1"/>
          </p:nvPr>
        </p:nvSpPr>
        <p:spPr>
          <a:xfrm>
            <a:off x="333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0" name="Picture Placeholder 5">
            <a:extLst>
              <a:ext uri="{FF2B5EF4-FFF2-40B4-BE49-F238E27FC236}">
                <a16:creationId xmlns:a16="http://schemas.microsoft.com/office/drawing/2014/main" id="{114C9859-A412-614E-8428-7B16CB49993F}"/>
              </a:ext>
            </a:extLst>
          </p:cNvPr>
          <p:cNvSpPr>
            <a:spLocks noGrp="1"/>
          </p:cNvSpPr>
          <p:nvPr>
            <p:ph type="pic" sz="quarter" idx="14" hasCustomPrompt="1"/>
          </p:nvPr>
        </p:nvSpPr>
        <p:spPr>
          <a:xfrm>
            <a:off x="3187786"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1" name="Picture Placeholder 5">
            <a:extLst>
              <a:ext uri="{FF2B5EF4-FFF2-40B4-BE49-F238E27FC236}">
                <a16:creationId xmlns:a16="http://schemas.microsoft.com/office/drawing/2014/main" id="{A25BCA76-2B53-9843-AD1D-37D567F7E4AC}"/>
              </a:ext>
            </a:extLst>
          </p:cNvPr>
          <p:cNvSpPr>
            <a:spLocks noGrp="1"/>
          </p:cNvSpPr>
          <p:nvPr>
            <p:ph type="pic" sz="quarter" idx="15" hasCustomPrompt="1"/>
          </p:nvPr>
        </p:nvSpPr>
        <p:spPr>
          <a:xfrm>
            <a:off x="6048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Tree>
    <p:extLst>
      <p:ext uri="{BB962C8B-B14F-4D97-AF65-F5344CB8AC3E}">
        <p14:creationId xmlns:p14="http://schemas.microsoft.com/office/powerpoint/2010/main" val="2097573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7FB7A0-6F84-9842-A006-DC908ACFF81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18C9F31D-10DD-6442-AEC6-4BCAE918C5F1}"/>
              </a:ext>
            </a:extLst>
          </p:cNvPr>
          <p:cNvSpPr>
            <a:spLocks noGrp="1"/>
          </p:cNvSpPr>
          <p:nvPr>
            <p:ph type="title" hasCustomPrompt="1"/>
          </p:nvPr>
        </p:nvSpPr>
        <p:spPr>
          <a:xfrm>
            <a:off x="195512" y="447630"/>
            <a:ext cx="5765276" cy="1367420"/>
          </a:xfrm>
          <a:prstGeom prst="rect">
            <a:avLst/>
          </a:prstGeom>
        </p:spPr>
        <p:txBody>
          <a:bodyPr>
            <a:noAutofit/>
          </a:bodyPr>
          <a:lstStyle>
            <a:lvl1pPr>
              <a:defRPr sz="5000" spc="-40" baseline="0">
                <a:solidFill>
                  <a:schemeClr val="bg1"/>
                </a:solidFill>
              </a:defRPr>
            </a:lvl1pPr>
          </a:lstStyle>
          <a:p>
            <a:r>
              <a:rPr lang="en-US" dirty="0"/>
              <a:t>Thank you</a:t>
            </a:r>
          </a:p>
        </p:txBody>
      </p:sp>
      <p:sp>
        <p:nvSpPr>
          <p:cNvPr id="5" name="Text Placeholder 8">
            <a:extLst>
              <a:ext uri="{FF2B5EF4-FFF2-40B4-BE49-F238E27FC236}">
                <a16:creationId xmlns:a16="http://schemas.microsoft.com/office/drawing/2014/main" id="{34D66A10-4E5B-BF4E-A7C6-7E0FC7059DE8}"/>
              </a:ext>
            </a:extLst>
          </p:cNvPr>
          <p:cNvSpPr>
            <a:spLocks noGrp="1"/>
          </p:cNvSpPr>
          <p:nvPr>
            <p:ph idx="1" hasCustomPrompt="1"/>
          </p:nvPr>
        </p:nvSpPr>
        <p:spPr>
          <a:xfrm>
            <a:off x="237760" y="1917444"/>
            <a:ext cx="2275285" cy="1130556"/>
          </a:xfrm>
          <a:prstGeom prst="rect">
            <a:avLst/>
          </a:prstGeom>
          <a:noFill/>
        </p:spPr>
        <p:txBody>
          <a:bodyPr vert="horz" lIns="0" tIns="45720" rIns="0" bIns="46800" rtlCol="0">
            <a:noAutofit/>
          </a:bodyPr>
          <a:lstStyle>
            <a:lvl1pPr>
              <a:lnSpc>
                <a:spcPts val="640"/>
              </a:lnSpc>
              <a:defRPr sz="1200" i="0">
                <a:solidFill>
                  <a:schemeClr val="bg1"/>
                </a:solidFill>
              </a:defRPr>
            </a:lvl1pPr>
            <a:lvl2pPr>
              <a:defRPr>
                <a:solidFill>
                  <a:schemeClr val="bg1"/>
                </a:solidFill>
              </a:defRPr>
            </a:lvl2pPr>
            <a:lvl3pPr>
              <a:defRPr>
                <a:solidFill>
                  <a:schemeClr val="bg1"/>
                </a:solidFill>
              </a:defRPr>
            </a:lvl3pPr>
          </a:lstStyle>
          <a:p>
            <a:pPr lvl="0"/>
            <a:r>
              <a:rPr lang="en-US" dirty="0"/>
              <a:t>John Smith</a:t>
            </a:r>
          </a:p>
          <a:p>
            <a:pPr lvl="0"/>
            <a:r>
              <a:rPr lang="en-US" dirty="0"/>
              <a:t>Curator of Asian Art</a:t>
            </a:r>
          </a:p>
          <a:p>
            <a:pPr lvl="0"/>
            <a:endParaRPr lang="en-US" dirty="0"/>
          </a:p>
          <a:p>
            <a:pPr lvl="0"/>
            <a:r>
              <a:rPr lang="en-US" dirty="0" err="1"/>
              <a:t>j.smith@agsa.sa.gov.au</a:t>
            </a:r>
            <a:endParaRPr lang="en-US" dirty="0"/>
          </a:p>
          <a:p>
            <a:pPr lvl="0"/>
            <a:r>
              <a:rPr lang="en-US" dirty="0"/>
              <a:t>(+61)401 945 388</a:t>
            </a:r>
          </a:p>
          <a:p>
            <a:pPr lvl="0"/>
            <a:r>
              <a:rPr lang="en-US" dirty="0" err="1"/>
              <a:t>Instagram.com</a:t>
            </a:r>
            <a:r>
              <a:rPr lang="en-US" dirty="0"/>
              <a:t>/</a:t>
            </a:r>
            <a:r>
              <a:rPr lang="en-US" dirty="0" err="1"/>
              <a:t>johnsmith</a:t>
            </a:r>
            <a:endParaRPr lang="en-US" dirty="0"/>
          </a:p>
        </p:txBody>
      </p:sp>
      <p:sp>
        <p:nvSpPr>
          <p:cNvPr id="6" name="Text Placeholder 8">
            <a:extLst>
              <a:ext uri="{FF2B5EF4-FFF2-40B4-BE49-F238E27FC236}">
                <a16:creationId xmlns:a16="http://schemas.microsoft.com/office/drawing/2014/main" id="{4F2C3694-1397-A34C-81BF-D30EDDA9ED8C}"/>
              </a:ext>
            </a:extLst>
          </p:cNvPr>
          <p:cNvSpPr>
            <a:spLocks noGrp="1"/>
          </p:cNvSpPr>
          <p:nvPr>
            <p:ph idx="10" hasCustomPrompt="1"/>
          </p:nvPr>
        </p:nvSpPr>
        <p:spPr>
          <a:xfrm>
            <a:off x="3092927" y="1917444"/>
            <a:ext cx="2275285" cy="1130556"/>
          </a:xfrm>
          <a:prstGeom prst="rect">
            <a:avLst/>
          </a:prstGeom>
          <a:noFill/>
        </p:spPr>
        <p:txBody>
          <a:bodyPr vert="horz" lIns="0" tIns="45720" rIns="0" bIns="46800" rtlCol="0">
            <a:noAutofit/>
          </a:bodyPr>
          <a:lstStyle>
            <a:lvl1pPr>
              <a:lnSpc>
                <a:spcPts val="640"/>
              </a:lnSpc>
              <a:defRPr sz="1200" i="0">
                <a:solidFill>
                  <a:schemeClr val="bg1"/>
                </a:solidFill>
              </a:defRPr>
            </a:lvl1pPr>
            <a:lvl2pPr>
              <a:defRPr>
                <a:solidFill>
                  <a:schemeClr val="bg1"/>
                </a:solidFill>
              </a:defRPr>
            </a:lvl2pPr>
            <a:lvl3pPr>
              <a:defRPr>
                <a:solidFill>
                  <a:schemeClr val="bg1"/>
                </a:solidFill>
              </a:defRPr>
            </a:lvl3pPr>
          </a:lstStyle>
          <a:p>
            <a:pPr lvl="0"/>
            <a:r>
              <a:rPr lang="en-US" dirty="0"/>
              <a:t>Jane Citizen</a:t>
            </a:r>
          </a:p>
          <a:p>
            <a:pPr lvl="0"/>
            <a:r>
              <a:rPr lang="en-US" dirty="0"/>
              <a:t>Artist</a:t>
            </a:r>
          </a:p>
          <a:p>
            <a:pPr lvl="0"/>
            <a:endParaRPr lang="en-US" dirty="0"/>
          </a:p>
          <a:p>
            <a:pPr lvl="0"/>
            <a:r>
              <a:rPr lang="en-US" dirty="0" err="1"/>
              <a:t>office@jand-citizen.com.au</a:t>
            </a:r>
            <a:endParaRPr lang="en-US" dirty="0"/>
          </a:p>
          <a:p>
            <a:pPr lvl="0"/>
            <a:r>
              <a:rPr lang="en-US" dirty="0"/>
              <a:t>(+61)409 294 820</a:t>
            </a:r>
          </a:p>
          <a:p>
            <a:pPr lvl="0"/>
            <a:r>
              <a:rPr lang="en-US" dirty="0" err="1"/>
              <a:t>Instagram.com</a:t>
            </a:r>
            <a:r>
              <a:rPr lang="en-US" dirty="0"/>
              <a:t>/</a:t>
            </a:r>
            <a:r>
              <a:rPr lang="en-US" dirty="0" err="1"/>
              <a:t>janecitizen</a:t>
            </a:r>
            <a:endParaRPr lang="en-US" dirty="0"/>
          </a:p>
        </p:txBody>
      </p:sp>
    </p:spTree>
    <p:extLst>
      <p:ext uri="{BB962C8B-B14F-4D97-AF65-F5344CB8AC3E}">
        <p14:creationId xmlns:p14="http://schemas.microsoft.com/office/powerpoint/2010/main" val="64139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body of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479525-D7C1-DD40-8227-4DF8AC93B12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9DBBBDD4-7EC1-C54B-9DF1-586D269BE968}"/>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16" name="Title 1">
            <a:extLst>
              <a:ext uri="{FF2B5EF4-FFF2-40B4-BE49-F238E27FC236}">
                <a16:creationId xmlns:a16="http://schemas.microsoft.com/office/drawing/2014/main" id="{B853E8A8-E9F3-7645-B872-22ADA5FB5AFA}"/>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328792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9DBBBDD4-7EC1-C54B-9DF1-586D269BE968}"/>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marL="285750" indent="-285750">
              <a:lnSpc>
                <a:spcPts val="2260"/>
              </a:lnSpc>
              <a:buFont typeface="Arial" panose="020B0604020202020204" pitchFamily="34" charset="0"/>
              <a:buChar char="•"/>
              <a:defRPr sz="1800"/>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stStyle>
          <a:p>
            <a:pPr lvl="0"/>
            <a:r>
              <a:rPr lang="en-US" dirty="0"/>
              <a:t>This is a text page.</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81D8B70D-7871-A34A-859D-481C39EF7B13}"/>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18550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Horizontal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49304E-6297-BC4B-9F36-92A8F0E57E6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a16="http://schemas.microsoft.com/office/drawing/2014/main" id="{C08EBFDA-C8EE-8341-94CA-8531EE2B4060}"/>
              </a:ext>
            </a:extLst>
          </p:cNvPr>
          <p:cNvSpPr>
            <a:spLocks noGrp="1"/>
          </p:cNvSpPr>
          <p:nvPr>
            <p:ph type="pic" sz="quarter" idx="10" hasCustomPrompt="1"/>
          </p:nvPr>
        </p:nvSpPr>
        <p:spPr>
          <a:xfrm>
            <a:off x="6041550" y="1890960"/>
            <a:ext cx="2764653" cy="1492942"/>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9" name="Text Placeholder 2">
            <a:extLst>
              <a:ext uri="{FF2B5EF4-FFF2-40B4-BE49-F238E27FC236}">
                <a16:creationId xmlns:a16="http://schemas.microsoft.com/office/drawing/2014/main" id="{3CD713FE-F261-C44C-BEC7-2D4B1A583B7D}"/>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B5BF90F9-1081-6D41-B551-D04BBA2A003A}"/>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328226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Vertical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49304E-6297-BC4B-9F36-92A8F0E57E6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a16="http://schemas.microsoft.com/office/drawing/2014/main" id="{C08EBFDA-C8EE-8341-94CA-8531EE2B4060}"/>
              </a:ext>
            </a:extLst>
          </p:cNvPr>
          <p:cNvSpPr>
            <a:spLocks noGrp="1"/>
          </p:cNvSpPr>
          <p:nvPr>
            <p:ph type="pic" sz="quarter" idx="10" hasCustomPrompt="1"/>
          </p:nvPr>
        </p:nvSpPr>
        <p:spPr>
          <a:xfrm>
            <a:off x="6047771" y="1901824"/>
            <a:ext cx="2764653" cy="3584576"/>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9" name="Text Placeholder 2">
            <a:extLst>
              <a:ext uri="{FF2B5EF4-FFF2-40B4-BE49-F238E27FC236}">
                <a16:creationId xmlns:a16="http://schemas.microsoft.com/office/drawing/2014/main" id="{3CD713FE-F261-C44C-BEC7-2D4B1A583B7D}"/>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2C6EFE4E-04F3-8440-AC44-3DFD7C92B058}"/>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2908300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inuing body of tex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B34E50-B6AB-2A43-BF85-6E4F50D831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9DBBBDD4-7EC1-C54B-9DF1-586D269BE968}"/>
              </a:ext>
            </a:extLst>
          </p:cNvPr>
          <p:cNvSpPr>
            <a:spLocks noGrp="1"/>
          </p:cNvSpPr>
          <p:nvPr>
            <p:ph idx="1" hasCustomPrompt="1"/>
          </p:nvPr>
        </p:nvSpPr>
        <p:spPr>
          <a:xfrm>
            <a:off x="194217" y="234778"/>
            <a:ext cx="5761740" cy="5240758"/>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Tree>
    <p:extLst>
      <p:ext uri="{BB962C8B-B14F-4D97-AF65-F5344CB8AC3E}">
        <p14:creationId xmlns:p14="http://schemas.microsoft.com/office/powerpoint/2010/main" val="144187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4460B2-902C-1245-B542-B2269AE0193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B2CB2171-51DE-414A-A372-33C870B7E26E}"/>
              </a:ext>
            </a:extLst>
          </p:cNvPr>
          <p:cNvSpPr>
            <a:spLocks noGrp="1"/>
          </p:cNvSpPr>
          <p:nvPr>
            <p:ph type="title" hasCustomPrompt="1"/>
          </p:nvPr>
        </p:nvSpPr>
        <p:spPr>
          <a:xfrm>
            <a:off x="234778" y="2145031"/>
            <a:ext cx="8816546" cy="3050993"/>
          </a:xfrm>
          <a:prstGeom prst="rect">
            <a:avLst/>
          </a:prstGeom>
        </p:spPr>
        <p:txBody>
          <a:bodyPr anchor="t">
            <a:noAutofit/>
          </a:bodyPr>
          <a:lstStyle>
            <a:lvl1pPr algn="ctr">
              <a:lnSpc>
                <a:spcPts val="5260"/>
              </a:lnSpc>
              <a:defRPr sz="5000" spc="-60" baseline="0"/>
            </a:lvl1pPr>
          </a:lstStyle>
          <a:p>
            <a:r>
              <a:rPr lang="en-US" dirty="0"/>
              <a:t>“</a:t>
            </a:r>
            <a:r>
              <a:rPr lang="en-US" dirty="0" err="1"/>
              <a:t>Nimillita</a:t>
            </a:r>
            <a:r>
              <a:rPr lang="en-US" dirty="0"/>
              <a:t> </a:t>
            </a:r>
            <a:r>
              <a:rPr lang="en-US" dirty="0" err="1"/>
              <a:t>vopta</a:t>
            </a:r>
            <a:r>
              <a:rPr lang="en-US" dirty="0"/>
              <a:t> temulent </a:t>
            </a:r>
            <a:r>
              <a:rPr lang="en-US" dirty="0" err="1"/>
              <a:t>omnis</a:t>
            </a:r>
            <a:r>
              <a:rPr lang="en-US" dirty="0"/>
              <a:t> rem </a:t>
            </a:r>
            <a:r>
              <a:rPr lang="en-US" dirty="0" err="1"/>
              <a:t>quaspidus</a:t>
            </a:r>
            <a:r>
              <a:rPr lang="en-US" dirty="0"/>
              <a:t> </a:t>
            </a:r>
            <a:r>
              <a:rPr lang="en-US" dirty="0" err="1"/>
              <a:t>eum</a:t>
            </a:r>
            <a:r>
              <a:rPr lang="en-US" dirty="0"/>
              <a:t> </a:t>
            </a:r>
            <a:r>
              <a:rPr lang="en-US" dirty="0" err="1"/>
              <a:t>autem</a:t>
            </a:r>
            <a:r>
              <a:rPr lang="en-US" dirty="0"/>
              <a:t> sit </a:t>
            </a:r>
            <a:r>
              <a:rPr lang="en-US" dirty="0" err="1"/>
              <a:t>liquodi</a:t>
            </a:r>
            <a:r>
              <a:rPr lang="en-US" dirty="0"/>
              <a:t> </a:t>
            </a:r>
            <a:r>
              <a:rPr lang="en-US" dirty="0" err="1"/>
              <a:t>ipicide</a:t>
            </a:r>
            <a:r>
              <a:rPr lang="en-US" dirty="0"/>
              <a:t> </a:t>
            </a:r>
            <a:br>
              <a:rPr lang="en-US" dirty="0"/>
            </a:br>
            <a:r>
              <a:rPr lang="en-US" dirty="0" err="1"/>
              <a:t>dolo</a:t>
            </a:r>
            <a:r>
              <a:rPr lang="en-US" dirty="0"/>
              <a:t> culpa </a:t>
            </a:r>
            <a:r>
              <a:rPr lang="en-US" dirty="0" err="1"/>
              <a:t>sapicia</a:t>
            </a:r>
            <a:r>
              <a:rPr lang="en-US" dirty="0"/>
              <a:t>”</a:t>
            </a:r>
          </a:p>
        </p:txBody>
      </p:sp>
      <p:sp>
        <p:nvSpPr>
          <p:cNvPr id="5" name="Text Placeholder 2">
            <a:extLst>
              <a:ext uri="{FF2B5EF4-FFF2-40B4-BE49-F238E27FC236}">
                <a16:creationId xmlns:a16="http://schemas.microsoft.com/office/drawing/2014/main" id="{37F159E0-66D9-2C4D-9367-533F2ED68957}"/>
              </a:ext>
            </a:extLst>
          </p:cNvPr>
          <p:cNvSpPr>
            <a:spLocks noGrp="1"/>
          </p:cNvSpPr>
          <p:nvPr>
            <p:ph idx="1" hasCustomPrompt="1"/>
          </p:nvPr>
        </p:nvSpPr>
        <p:spPr>
          <a:xfrm>
            <a:off x="234777" y="5196024"/>
            <a:ext cx="8816545" cy="410548"/>
          </a:xfrm>
          <a:prstGeom prst="rect">
            <a:avLst/>
          </a:prstGeom>
        </p:spPr>
        <p:txBody>
          <a:bodyPr vert="horz" lIns="91440" tIns="45720" rIns="91440" bIns="45720" rtlCol="0">
            <a:normAutofit/>
          </a:bodyPr>
          <a:lstStyle>
            <a:lvl1pPr algn="ctr">
              <a:lnSpc>
                <a:spcPts val="2260"/>
              </a:lnSpc>
              <a:defRPr sz="1000"/>
            </a:lvl1pPr>
            <a:lvl2pPr algn="ctr">
              <a:defRPr sz="1000"/>
            </a:lvl2pPr>
            <a:lvl3pPr algn="ctr">
              <a:defRPr sz="1000"/>
            </a:lvl3pPr>
          </a:lstStyle>
          <a:p>
            <a:pPr lvl="0"/>
            <a:r>
              <a:rPr lang="en-US" dirty="0"/>
              <a:t>Name Lorem Ipsum</a:t>
            </a:r>
          </a:p>
        </p:txBody>
      </p:sp>
    </p:spTree>
    <p:extLst>
      <p:ext uri="{BB962C8B-B14F-4D97-AF65-F5344CB8AC3E}">
        <p14:creationId xmlns:p14="http://schemas.microsoft.com/office/powerpoint/2010/main" val="356094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0" y="0"/>
            <a:ext cx="9143999"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340387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1" y="0"/>
            <a:ext cx="9143999"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92458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E12E1A-BD13-C640-9237-1111AAD7B8E5}"/>
              </a:ext>
            </a:extLst>
          </p:cNvPr>
          <p:cNvSpPr txBox="1"/>
          <p:nvPr/>
        </p:nvSpPr>
        <p:spPr>
          <a:xfrm>
            <a:off x="8263974" y="6383449"/>
            <a:ext cx="632517" cy="215444"/>
          </a:xfrm>
          <a:prstGeom prst="rect">
            <a:avLst/>
          </a:prstGeom>
          <a:noFill/>
        </p:spPr>
        <p:txBody>
          <a:bodyPr wrap="square" rtlCol="0" anchor="b">
            <a:spAutoFit/>
          </a:bodyPr>
          <a:lstStyle/>
          <a:p>
            <a:pPr algn="r"/>
            <a:fld id="{C20A4EAC-B341-C945-AF29-CFB303B25672}" type="slidenum">
              <a:rPr lang="en-US" sz="800" b="0" i="0" smtClean="0">
                <a:latin typeface="Arial" panose="020B0604020202020204" pitchFamily="34" charset="0"/>
                <a:cs typeface="Arial" panose="020B0604020202020204" pitchFamily="34" charset="0"/>
              </a:rPr>
              <a:t>‹#›</a:t>
            </a:fld>
            <a:endParaRPr lang="en-US" sz="800" b="0" i="0" dirty="0">
              <a:latin typeface="Arial" panose="020B0604020202020204" pitchFamily="34" charset="0"/>
              <a:cs typeface="Arial" panose="020B0604020202020204" pitchFamily="34" charset="0"/>
            </a:endParaRPr>
          </a:p>
        </p:txBody>
      </p:sp>
      <p:sp>
        <p:nvSpPr>
          <p:cNvPr id="11" name="Text Placeholder 8">
            <a:extLst>
              <a:ext uri="{FF2B5EF4-FFF2-40B4-BE49-F238E27FC236}">
                <a16:creationId xmlns:a16="http://schemas.microsoft.com/office/drawing/2014/main" id="{09535443-DCC8-8D4E-9FC8-2B4678B3827F}"/>
              </a:ext>
            </a:extLst>
          </p:cNvPr>
          <p:cNvSpPr>
            <a:spLocks noGrp="1"/>
          </p:cNvSpPr>
          <p:nvPr>
            <p:ph type="body" idx="1"/>
          </p:nvPr>
        </p:nvSpPr>
        <p:spPr>
          <a:xfrm>
            <a:off x="194217" y="1825625"/>
            <a:ext cx="5759696"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p:txBody>
      </p:sp>
      <p:sp>
        <p:nvSpPr>
          <p:cNvPr id="18" name="Title Placeholder 17">
            <a:extLst>
              <a:ext uri="{FF2B5EF4-FFF2-40B4-BE49-F238E27FC236}">
                <a16:creationId xmlns:a16="http://schemas.microsoft.com/office/drawing/2014/main" id="{276A3D6F-9C65-F241-9C51-CDEFC16A8F1A}"/>
              </a:ext>
            </a:extLst>
          </p:cNvPr>
          <p:cNvSpPr>
            <a:spLocks noGrp="1"/>
          </p:cNvSpPr>
          <p:nvPr>
            <p:ph type="title"/>
          </p:nvPr>
        </p:nvSpPr>
        <p:spPr>
          <a:xfrm>
            <a:off x="194217" y="365125"/>
            <a:ext cx="7886700" cy="1325563"/>
          </a:xfrm>
          <a:prstGeom prst="rect">
            <a:avLst/>
          </a:prstGeom>
        </p:spPr>
        <p:txBody>
          <a:bodyPr vert="horz" lIns="0" tIns="0" rIns="0" bIns="0" rtlCol="0" anchor="t">
            <a:normAutofit/>
          </a:bodyPr>
          <a:lstStyle/>
          <a:p>
            <a:r>
              <a:rPr lang="en-US"/>
              <a:t>Click to edit Master title style</a:t>
            </a:r>
            <a:endParaRPr lang="en-US" dirty="0"/>
          </a:p>
        </p:txBody>
      </p:sp>
    </p:spTree>
    <p:extLst>
      <p:ext uri="{BB962C8B-B14F-4D97-AF65-F5344CB8AC3E}">
        <p14:creationId xmlns:p14="http://schemas.microsoft.com/office/powerpoint/2010/main" val="519058495"/>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73" r:id="rId3"/>
    <p:sldLayoutId id="2147483666" r:id="rId4"/>
    <p:sldLayoutId id="2147483661" r:id="rId5"/>
    <p:sldLayoutId id="2147483664" r:id="rId6"/>
    <p:sldLayoutId id="2147483675" r:id="rId7"/>
    <p:sldLayoutId id="2147483665" r:id="rId8"/>
    <p:sldLayoutId id="2147483667" r:id="rId9"/>
    <p:sldLayoutId id="2147483668" r:id="rId10"/>
    <p:sldLayoutId id="2147483669" r:id="rId11"/>
    <p:sldLayoutId id="2147483671" r:id="rId12"/>
    <p:sldLayoutId id="2147483672" r:id="rId13"/>
    <p:sldLayoutId id="2147483677" r:id="rId14"/>
    <p:sldLayoutId id="2147483674" r:id="rId15"/>
    <p:sldLayoutId id="2147483676" r:id="rId16"/>
  </p:sldLayoutIdLst>
  <p:txStyles>
    <p:titleStyle>
      <a:lvl1pPr algn="l" defTabSz="914400" rtl="0" eaLnBrk="1" latinLnBrk="0" hangingPunct="1">
        <a:lnSpc>
          <a:spcPts val="3260"/>
        </a:lnSpc>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adelaidereview.com.au/arts/visual-arts/ramsay-art-prize-peoples-choice-pierre-mukeb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soundcloud.com/artgalleryofsa/tuesday-talk-rhana-devenport-and-erin-davidson-discuss-the-ramsay-art-prize" TargetMode="External"/><Relationship Id="rId3" Type="http://schemas.openxmlformats.org/officeDocument/2006/relationships/hyperlink" Target="https://artguide.com.au/pierre-mukeba-wins-the-churchie-national-emerging-art-prize" TargetMode="External"/><Relationship Id="rId7" Type="http://schemas.openxmlformats.org/officeDocument/2006/relationships/hyperlink" Target="https://www.abc.net.au/news/programs/the-mix/2018-08-26/the-mix:-episode-30/10166526" TargetMode="External"/><Relationship Id="rId2" Type="http://schemas.openxmlformats.org/officeDocument/2006/relationships/hyperlink" Target="https://www.adelaidereview.com.au/arts/visual-arts/2019/08/09/ramsay-art-prize-peoples-choice-pierre-mukeba/" TargetMode="External"/><Relationship Id="rId1" Type="http://schemas.openxmlformats.org/officeDocument/2006/relationships/slideLayout" Target="../slideLayouts/slideLayout2.xml"/><Relationship Id="rId6" Type="http://schemas.openxmlformats.org/officeDocument/2006/relationships/hyperlink" Target="http://gagprojects.com/index.php/artists/pierre-mukeba/" TargetMode="External"/><Relationship Id="rId5" Type="http://schemas.openxmlformats.org/officeDocument/2006/relationships/hyperlink" Target="https://www.agsa.sa.gov.au/whats-on/exhibitions/ramsay-art-prize/pierre-mukeba/" TargetMode="External"/><Relationship Id="rId10" Type="http://schemas.openxmlformats.org/officeDocument/2006/relationships/hyperlink" Target="https://www.vlisco.com/" TargetMode="External"/><Relationship Id="rId4" Type="http://schemas.openxmlformats.org/officeDocument/2006/relationships/hyperlink" Target="https://www.thesaturdaypaper.com.au/2018/08/04/artist-pierre-mukeba/15333048006635" TargetMode="External"/><Relationship Id="rId9" Type="http://schemas.openxmlformats.org/officeDocument/2006/relationships/hyperlink" Target="https://www.nytimes.com/2012/11/15/fashion/15iht-ffabric15.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a:xfrm>
            <a:off x="0" y="0"/>
            <a:ext cx="9143999" cy="6858000"/>
          </a:xfrm>
        </p:spPr>
      </p:pic>
      <p:sp>
        <p:nvSpPr>
          <p:cNvPr id="3" name="Title 2"/>
          <p:cNvSpPr txBox="1">
            <a:spLocks/>
          </p:cNvSpPr>
          <p:nvPr/>
        </p:nvSpPr>
        <p:spPr>
          <a:xfrm>
            <a:off x="1470787" y="4737301"/>
            <a:ext cx="6021315" cy="968660"/>
          </a:xfrm>
          <a:prstGeom prst="rect">
            <a:avLst/>
          </a:prstGeom>
        </p:spPr>
        <p:txBody>
          <a:bodyPr/>
          <a:lstStyle>
            <a:lvl1pPr algn="l" defTabSz="914400" rtl="0" eaLnBrk="1" latinLnBrk="0" hangingPunct="1">
              <a:lnSpc>
                <a:spcPts val="3260"/>
              </a:lnSpc>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a:lstStyle>
          <a:p>
            <a:pPr algn="ctr"/>
            <a:r>
              <a:rPr lang="en-US" dirty="0">
                <a:solidFill>
                  <a:schemeClr val="bg1"/>
                </a:solidFill>
              </a:rPr>
              <a:t>Pierre </a:t>
            </a:r>
            <a:r>
              <a:rPr lang="en-US" dirty="0" err="1">
                <a:solidFill>
                  <a:schemeClr val="bg1"/>
                </a:solidFill>
              </a:rPr>
              <a:t>Mukeba</a:t>
            </a:r>
            <a:r>
              <a:rPr lang="en-US" dirty="0">
                <a:solidFill>
                  <a:schemeClr val="bg1"/>
                </a:solidFill>
              </a:rPr>
              <a:t> Interpretive Resource</a:t>
            </a:r>
            <a:br>
              <a:rPr lang="en-US" dirty="0">
                <a:solidFill>
                  <a:schemeClr val="bg1"/>
                </a:solidFill>
              </a:rPr>
            </a:br>
            <a:r>
              <a:rPr lang="en-US" dirty="0">
                <a:solidFill>
                  <a:schemeClr val="bg1"/>
                </a:solidFill>
              </a:rPr>
              <a:t>Culture | Identity</a:t>
            </a:r>
          </a:p>
        </p:txBody>
      </p:sp>
    </p:spTree>
    <p:extLst>
      <p:ext uri="{BB962C8B-B14F-4D97-AF65-F5344CB8AC3E}">
        <p14:creationId xmlns:p14="http://schemas.microsoft.com/office/powerpoint/2010/main" val="277341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5105429" y="1436999"/>
            <a:ext cx="3529523" cy="3393772"/>
          </a:xfrm>
        </p:spPr>
      </p:pic>
      <p:sp>
        <p:nvSpPr>
          <p:cNvPr id="3" name="Title 2"/>
          <p:cNvSpPr>
            <a:spLocks noGrp="1"/>
          </p:cNvSpPr>
          <p:nvPr>
            <p:ph type="title"/>
          </p:nvPr>
        </p:nvSpPr>
        <p:spPr/>
        <p:txBody>
          <a:bodyPr/>
          <a:lstStyle/>
          <a:p>
            <a:r>
              <a:rPr lang="en-US" dirty="0"/>
              <a:t>Pierre </a:t>
            </a:r>
            <a:r>
              <a:rPr lang="en-US" dirty="0" err="1"/>
              <a:t>Mukeba</a:t>
            </a:r>
            <a:r>
              <a:rPr lang="en-US" dirty="0"/>
              <a:t> </a:t>
            </a:r>
            <a:br>
              <a:rPr lang="en-US" dirty="0"/>
            </a:br>
            <a:r>
              <a:rPr lang="en-US" dirty="0">
                <a:solidFill>
                  <a:schemeClr val="bg1">
                    <a:lumMod val="50000"/>
                  </a:schemeClr>
                </a:solidFill>
              </a:rPr>
              <a:t>Culture and Identity </a:t>
            </a:r>
          </a:p>
        </p:txBody>
      </p:sp>
      <p:sp>
        <p:nvSpPr>
          <p:cNvPr id="4" name="Rectangle 3"/>
          <p:cNvSpPr/>
          <p:nvPr/>
        </p:nvSpPr>
        <p:spPr>
          <a:xfrm>
            <a:off x="5105429" y="4830771"/>
            <a:ext cx="3529523" cy="461665"/>
          </a:xfrm>
          <a:prstGeom prst="rect">
            <a:avLst/>
          </a:prstGeom>
        </p:spPr>
        <p:txBody>
          <a:bodyPr wrap="square">
            <a:spAutoFit/>
          </a:bodyPr>
          <a:lstStyle/>
          <a:p>
            <a:r>
              <a:rPr lang="en-US" sz="800" dirty="0">
                <a:solidFill>
                  <a:srgbClr val="000000"/>
                </a:solidFill>
                <a:latin typeface="Arial" charset="0"/>
                <a:ea typeface="Arial" charset="0"/>
                <a:cs typeface="Arial" charset="0"/>
              </a:rPr>
              <a:t>Pierre </a:t>
            </a:r>
            <a:r>
              <a:rPr lang="en-US" sz="800" dirty="0" err="1">
                <a:solidFill>
                  <a:srgbClr val="000000"/>
                </a:solidFill>
                <a:latin typeface="Arial" charset="0"/>
                <a:ea typeface="Arial" charset="0"/>
                <a:cs typeface="Arial" charset="0"/>
              </a:rPr>
              <a:t>Mukeba</a:t>
            </a:r>
            <a:r>
              <a:rPr lang="en-US" sz="800" dirty="0">
                <a:solidFill>
                  <a:srgbClr val="000000"/>
                </a:solidFill>
                <a:latin typeface="Arial" charset="0"/>
                <a:ea typeface="Arial" charset="0"/>
                <a:cs typeface="Arial" charset="0"/>
              </a:rPr>
              <a:t>, Democratic Republic of Congo, born 1995, </a:t>
            </a:r>
            <a:r>
              <a:rPr lang="en-US" sz="800" i="1" dirty="0">
                <a:solidFill>
                  <a:srgbClr val="000000"/>
                </a:solidFill>
                <a:latin typeface="Arial" charset="0"/>
                <a:ea typeface="Arial" charset="0"/>
                <a:cs typeface="Arial" charset="0"/>
              </a:rPr>
              <a:t>Barbarity</a:t>
            </a:r>
            <a:r>
              <a:rPr lang="en-US" sz="800" dirty="0">
                <a:solidFill>
                  <a:srgbClr val="000000"/>
                </a:solidFill>
                <a:latin typeface="Arial" charset="0"/>
                <a:ea typeface="Arial" charset="0"/>
                <a:cs typeface="Arial" charset="0"/>
              </a:rPr>
              <a:t>, 2018, Adelaide, brush pen and fabric appliqué on cotton, 250.0 x 250.0 cm; Courtesy the artist and GAGPROJECTS | Greenaway Art Gallery.</a:t>
            </a:r>
            <a:endParaRPr lang="en-US" sz="800" dirty="0">
              <a:latin typeface="Arial" charset="0"/>
              <a:ea typeface="Arial" charset="0"/>
              <a:cs typeface="Arial" charset="0"/>
            </a:endParaRPr>
          </a:p>
        </p:txBody>
      </p:sp>
      <p:sp>
        <p:nvSpPr>
          <p:cNvPr id="2" name="Rectangle 1">
            <a:extLst>
              <a:ext uri="{FF2B5EF4-FFF2-40B4-BE49-F238E27FC236}">
                <a16:creationId xmlns:a16="http://schemas.microsoft.com/office/drawing/2014/main" id="{B5B4D93D-B27D-49D9-B698-85D6A923E70E}"/>
              </a:ext>
            </a:extLst>
          </p:cNvPr>
          <p:cNvSpPr/>
          <p:nvPr/>
        </p:nvSpPr>
        <p:spPr>
          <a:xfrm>
            <a:off x="322924" y="1075486"/>
            <a:ext cx="4444285" cy="5139869"/>
          </a:xfrm>
          <a:prstGeom prst="rect">
            <a:avLst/>
          </a:prstGeom>
        </p:spPr>
        <p:txBody>
          <a:bodyPr wrap="square">
            <a:spAutoFit/>
          </a:bodyPr>
          <a:lstStyle/>
          <a:p>
            <a:pPr>
              <a:spcAft>
                <a:spcPts val="0"/>
              </a:spcAft>
            </a:pPr>
            <a:r>
              <a:rPr lang="en-AU" sz="1200" dirty="0">
                <a:latin typeface="Arial" panose="020B0604020202020204" pitchFamily="34" charset="0"/>
                <a:ea typeface="Calibri" panose="020F0502020204030204" pitchFamily="34" charset="0"/>
                <a:cs typeface="Arial" panose="020B0604020202020204" pitchFamily="34" charset="0"/>
              </a:rPr>
              <a:t>Born in 1995 in </a:t>
            </a:r>
            <a:r>
              <a:rPr lang="en-AU" sz="1200" dirty="0" err="1">
                <a:latin typeface="Arial" panose="020B0604020202020204" pitchFamily="34" charset="0"/>
                <a:ea typeface="Calibri" panose="020F0502020204030204" pitchFamily="34" charset="0"/>
                <a:cs typeface="Arial" panose="020B0604020202020204" pitchFamily="34" charset="0"/>
              </a:rPr>
              <a:t>Bukavu</a:t>
            </a:r>
            <a:r>
              <a:rPr lang="en-AU" sz="1200" dirty="0">
                <a:latin typeface="Arial" panose="020B0604020202020204" pitchFamily="34" charset="0"/>
                <a:ea typeface="Calibri" panose="020F0502020204030204" pitchFamily="34" charset="0"/>
                <a:cs typeface="Arial" panose="020B0604020202020204" pitchFamily="34" charset="0"/>
              </a:rPr>
              <a:t>, the Democratic Republic of Congo, Pierre </a:t>
            </a:r>
            <a:r>
              <a:rPr lang="en-AU" sz="1200" dirty="0" err="1">
                <a:latin typeface="Arial" panose="020B0604020202020204" pitchFamily="34" charset="0"/>
                <a:ea typeface="Calibri" panose="020F0502020204030204" pitchFamily="34" charset="0"/>
                <a:cs typeface="Arial" panose="020B0604020202020204" pitchFamily="34" charset="0"/>
              </a:rPr>
              <a:t>Mukeba</a:t>
            </a:r>
            <a:r>
              <a:rPr lang="en-AU" sz="1200" dirty="0">
                <a:latin typeface="Arial" panose="020B0604020202020204" pitchFamily="34" charset="0"/>
                <a:ea typeface="Calibri" panose="020F0502020204030204" pitchFamily="34" charset="0"/>
                <a:cs typeface="Arial" panose="020B0604020202020204" pitchFamily="34" charset="0"/>
              </a:rPr>
              <a:t> grew up in the shadows of civil conflict. At the age of three, </a:t>
            </a:r>
            <a:r>
              <a:rPr lang="en-AU" sz="1200" dirty="0" err="1">
                <a:latin typeface="Arial" panose="020B0604020202020204" pitchFamily="34" charset="0"/>
                <a:ea typeface="Calibri" panose="020F0502020204030204" pitchFamily="34" charset="0"/>
                <a:cs typeface="Arial" panose="020B0604020202020204" pitchFamily="34" charset="0"/>
              </a:rPr>
              <a:t>Mukeba’s</a:t>
            </a:r>
            <a:r>
              <a:rPr lang="en-AU" sz="1200" dirty="0">
                <a:latin typeface="Arial" panose="020B0604020202020204" pitchFamily="34" charset="0"/>
                <a:ea typeface="Calibri" panose="020F0502020204030204" pitchFamily="34" charset="0"/>
                <a:cs typeface="Arial" panose="020B0604020202020204" pitchFamily="34" charset="0"/>
              </a:rPr>
              <a:t> family sought safety in camps in Zambia and Zimbabwe as a result of the Second Congo War (1998-2003). Food was scarce and conditions were dangerous, and so his family resettled again with </a:t>
            </a:r>
            <a:r>
              <a:rPr lang="en-AU" sz="1200" dirty="0" err="1">
                <a:latin typeface="Arial" panose="020B0604020202020204" pitchFamily="34" charset="0"/>
                <a:ea typeface="Calibri" panose="020F0502020204030204" pitchFamily="34" charset="0"/>
                <a:cs typeface="Arial" panose="020B0604020202020204" pitchFamily="34" charset="0"/>
              </a:rPr>
              <a:t>Mukeba’s</a:t>
            </a:r>
            <a:r>
              <a:rPr lang="en-AU" sz="1200" dirty="0">
                <a:latin typeface="Arial" panose="020B0604020202020204" pitchFamily="34" charset="0"/>
                <a:ea typeface="Calibri" panose="020F0502020204030204" pitchFamily="34" charset="0"/>
                <a:cs typeface="Arial" panose="020B0604020202020204" pitchFamily="34" charset="0"/>
              </a:rPr>
              <a:t> uncle in the capital of Zimbabwe, Harare. Living with his uncle proved to be formative as </a:t>
            </a:r>
            <a:r>
              <a:rPr lang="en-AU" sz="1200" dirty="0" err="1">
                <a:latin typeface="Arial" panose="020B0604020202020204" pitchFamily="34" charset="0"/>
                <a:ea typeface="Calibri" panose="020F0502020204030204" pitchFamily="34" charset="0"/>
                <a:cs typeface="Arial" panose="020B0604020202020204" pitchFamily="34" charset="0"/>
              </a:rPr>
              <a:t>Mukeba’s</a:t>
            </a:r>
            <a:r>
              <a:rPr lang="en-AU" sz="1200" dirty="0">
                <a:latin typeface="Arial" panose="020B0604020202020204" pitchFamily="34" charset="0"/>
                <a:ea typeface="Calibri" panose="020F0502020204030204" pitchFamily="34" charset="0"/>
                <a:cs typeface="Arial" panose="020B0604020202020204" pitchFamily="34" charset="0"/>
              </a:rPr>
              <a:t> uncle was a sculptor who introduced him to the practice of drawing. </a:t>
            </a:r>
          </a:p>
          <a:p>
            <a:pPr>
              <a:spcAft>
                <a:spcPts val="0"/>
              </a:spcAft>
            </a:pPr>
            <a:endParaRPr lang="en-AU" sz="12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AU" sz="1200" dirty="0">
                <a:latin typeface="Arial" panose="020B0604020202020204" pitchFamily="34" charset="0"/>
                <a:ea typeface="Calibri" panose="020F0502020204030204" pitchFamily="34" charset="0"/>
                <a:cs typeface="Arial" panose="020B0604020202020204" pitchFamily="34" charset="0"/>
              </a:rPr>
              <a:t>Early memories of his uncle’s work describe a transformative process, “I was most fascinated with the drawing, because you’d have this blank paper and after half-an-hour or so, there’d be something on it.” As changes in Zimbabwean government took hold, </a:t>
            </a:r>
            <a:r>
              <a:rPr lang="en-AU" sz="1200" dirty="0" err="1">
                <a:latin typeface="Arial" panose="020B0604020202020204" pitchFamily="34" charset="0"/>
                <a:ea typeface="Calibri" panose="020F0502020204030204" pitchFamily="34" charset="0"/>
                <a:cs typeface="Arial" panose="020B0604020202020204" pitchFamily="34" charset="0"/>
              </a:rPr>
              <a:t>Mukeba’s</a:t>
            </a:r>
            <a:r>
              <a:rPr lang="en-AU" sz="1200" dirty="0">
                <a:latin typeface="Arial" panose="020B0604020202020204" pitchFamily="34" charset="0"/>
                <a:ea typeface="Calibri" panose="020F0502020204030204" pitchFamily="34" charset="0"/>
                <a:cs typeface="Arial" panose="020B0604020202020204" pitchFamily="34" charset="0"/>
              </a:rPr>
              <a:t> family was unsafe once more and sought asylum in Australia. In 2006 they were granted residency in Adelaide, where </a:t>
            </a:r>
            <a:r>
              <a:rPr lang="en-AU" sz="1200" dirty="0" err="1">
                <a:latin typeface="Arial" panose="020B0604020202020204" pitchFamily="34" charset="0"/>
                <a:ea typeface="Calibri" panose="020F0502020204030204" pitchFamily="34" charset="0"/>
                <a:cs typeface="Arial" panose="020B0604020202020204" pitchFamily="34" charset="0"/>
              </a:rPr>
              <a:t>Mukeba</a:t>
            </a:r>
            <a:r>
              <a:rPr lang="en-AU" sz="1200" dirty="0">
                <a:latin typeface="Arial" panose="020B0604020202020204" pitchFamily="34" charset="0"/>
                <a:ea typeface="Calibri" panose="020F0502020204030204" pitchFamily="34" charset="0"/>
                <a:cs typeface="Arial" panose="020B0604020202020204" pitchFamily="34" charset="0"/>
              </a:rPr>
              <a:t> has lived and worked since.</a:t>
            </a:r>
          </a:p>
          <a:p>
            <a:pPr>
              <a:spcAft>
                <a:spcPts val="0"/>
              </a:spcAft>
            </a:pPr>
            <a:endParaRPr lang="en-AU" sz="1200" dirty="0">
              <a:latin typeface="Arial" panose="020B0604020202020204" pitchFamily="34" charset="0"/>
              <a:ea typeface="Calibri" panose="020F0502020204030204" pitchFamily="34" charset="0"/>
              <a:cs typeface="Arial" panose="020B0604020202020204" pitchFamily="34" charset="0"/>
            </a:endParaRPr>
          </a:p>
          <a:p>
            <a:r>
              <a:rPr lang="en-AU" sz="1200" dirty="0" err="1">
                <a:latin typeface="Arial" panose="020B0604020202020204" pitchFamily="34" charset="0"/>
                <a:cs typeface="Arial" panose="020B0604020202020204" pitchFamily="34" charset="0"/>
              </a:rPr>
              <a:t>Mukeba</a:t>
            </a:r>
            <a:r>
              <a:rPr lang="en-AU" sz="1200" dirty="0">
                <a:latin typeface="Arial" panose="020B0604020202020204" pitchFamily="34" charset="0"/>
                <a:cs typeface="Arial" panose="020B0604020202020204" pitchFamily="34" charset="0"/>
              </a:rPr>
              <a:t> has channelled his observations and experiences of early life in central Africa into distinctive textile-based works. Frequently large in scale, the indelible ink and pen drawings not only reflect trauma and violence, they also celebrate the lives of his family and friends and explore contemporary portrayals of African-Australian experience. </a:t>
            </a:r>
          </a:p>
          <a:p>
            <a:pPr algn="just">
              <a:spcAft>
                <a:spcPts val="0"/>
              </a:spcAft>
            </a:pPr>
            <a:endParaRPr lang="en-AU" sz="12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sz="800" dirty="0">
                <a:latin typeface="Arial" panose="020B0604020202020204" pitchFamily="34" charset="0"/>
                <a:ea typeface="Calibri" panose="020F0502020204030204" pitchFamily="34" charset="0"/>
                <a:cs typeface="Arial" panose="020B0604020202020204" pitchFamily="34" charset="0"/>
              </a:rPr>
              <a:t>Patrick </a:t>
            </a:r>
            <a:r>
              <a:rPr lang="en-AU" sz="800" dirty="0">
                <a:latin typeface="Arial" panose="020B0604020202020204" pitchFamily="34" charset="0"/>
                <a:ea typeface="Calibri" panose="020F0502020204030204" pitchFamily="34" charset="0"/>
                <a:cs typeface="Arial" panose="020B0604020202020204" pitchFamily="34" charset="0"/>
              </a:rPr>
              <a:t>McDonald, “Pierre </a:t>
            </a:r>
            <a:r>
              <a:rPr lang="en-AU" sz="800" dirty="0" err="1">
                <a:latin typeface="Arial" panose="020B0604020202020204" pitchFamily="34" charset="0"/>
                <a:ea typeface="Calibri" panose="020F0502020204030204" pitchFamily="34" charset="0"/>
                <a:cs typeface="Arial" panose="020B0604020202020204" pitchFamily="34" charset="0"/>
              </a:rPr>
              <a:t>Mukeba</a:t>
            </a:r>
            <a:r>
              <a:rPr lang="en-AU" sz="800" dirty="0">
                <a:latin typeface="Arial" panose="020B0604020202020204" pitchFamily="34" charset="0"/>
                <a:ea typeface="Calibri" panose="020F0502020204030204" pitchFamily="34" charset="0"/>
                <a:cs typeface="Arial" panose="020B0604020202020204" pitchFamily="34" charset="0"/>
              </a:rPr>
              <a:t> and the Fabric of Life”, </a:t>
            </a:r>
            <a:r>
              <a:rPr lang="en-AU" sz="800" i="1" dirty="0">
                <a:latin typeface="Arial" panose="020B0604020202020204" pitchFamily="34" charset="0"/>
                <a:ea typeface="Calibri" panose="020F0502020204030204" pitchFamily="34" charset="0"/>
                <a:cs typeface="Arial" panose="020B0604020202020204" pitchFamily="34" charset="0"/>
              </a:rPr>
              <a:t>The Adelaide Advertiser, </a:t>
            </a:r>
            <a:r>
              <a:rPr lang="en-AU" sz="800" dirty="0">
                <a:latin typeface="Arial" panose="020B0604020202020204" pitchFamily="34" charset="0"/>
                <a:ea typeface="Calibri" panose="020F0502020204030204" pitchFamily="34" charset="0"/>
                <a:cs typeface="Arial" panose="020B0604020202020204" pitchFamily="34" charset="0"/>
              </a:rPr>
              <a:t>25 May 2019</a:t>
            </a:r>
            <a:endParaRPr lang="en-AU" sz="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1402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7349" y="1210733"/>
            <a:ext cx="4100381" cy="4796129"/>
          </a:xfrm>
        </p:spPr>
        <p:txBody>
          <a:bodyPr/>
          <a:lstStyle/>
          <a:p>
            <a:pPr>
              <a:lnSpc>
                <a:spcPct val="100000"/>
              </a:lnSpc>
            </a:pPr>
            <a:r>
              <a:rPr lang="en-AU" sz="1200" dirty="0"/>
              <a:t>Despite the sheer scale of his works, the techniques behind </a:t>
            </a:r>
            <a:r>
              <a:rPr lang="en-AU" sz="1200" dirty="0" err="1"/>
              <a:t>Mukeba’s</a:t>
            </a:r>
            <a:r>
              <a:rPr lang="en-AU" sz="1200" dirty="0"/>
              <a:t> work reflect domesticity, the importance of his family and a relationship to the body. He began his practice using his own bed sheets as a drawing surface, the closest material to hand that emulated canvas. Working from his desk in his family home, he would fold up the sheets into manageable segments and rotate them to work on one section at a time; “I just fold the canvas to the exact part I want to draw on.” This process is responsible for </a:t>
            </a:r>
            <a:r>
              <a:rPr lang="en-AU" sz="1200" dirty="0" err="1"/>
              <a:t>Mukeba’s</a:t>
            </a:r>
            <a:r>
              <a:rPr lang="en-AU" sz="1200" dirty="0"/>
              <a:t> unique use of negative space – the blank canvas surrounding his subjects or incorporated into the bodies of his figures. </a:t>
            </a:r>
          </a:p>
          <a:p>
            <a:pPr>
              <a:lnSpc>
                <a:spcPct val="100000"/>
              </a:lnSpc>
            </a:pPr>
            <a:r>
              <a:rPr lang="en-AU" sz="1200" dirty="0"/>
              <a:t>Eventually, </a:t>
            </a:r>
            <a:r>
              <a:rPr lang="en-AU" sz="1200" dirty="0" err="1"/>
              <a:t>Mukeba</a:t>
            </a:r>
            <a:r>
              <a:rPr lang="en-AU" sz="1200" dirty="0"/>
              <a:t> also incorporated swatches of his mother’s clothing fabrics, in particular the brightly patterned wax resist textiles famous to West Africa. </a:t>
            </a:r>
            <a:r>
              <a:rPr lang="en-AU" sz="1200" dirty="0" err="1"/>
              <a:t>Mukeba</a:t>
            </a:r>
            <a:r>
              <a:rPr lang="en-AU" sz="1200" dirty="0"/>
              <a:t> integrated this new element using appliqué – a decorative needlework technique in which small pieces of fabric are sewn onto a larger textile surface. Appliqué helps </a:t>
            </a:r>
            <a:r>
              <a:rPr lang="en-AU" sz="1200" dirty="0" err="1"/>
              <a:t>Mukeba</a:t>
            </a:r>
            <a:r>
              <a:rPr lang="en-AU" sz="1200" dirty="0"/>
              <a:t> quickly fill negative space with geometric patterns and strong colours as a shortcut to painting. The combination of these techniques sees </a:t>
            </a:r>
            <a:r>
              <a:rPr lang="en-AU" sz="1200" dirty="0" err="1"/>
              <a:t>Mukeba</a:t>
            </a:r>
            <a:r>
              <a:rPr lang="en-AU" sz="1200" dirty="0"/>
              <a:t> piece together the past and the present, where larger-than-life scenes reflect an intimate process of reconciliation.</a:t>
            </a:r>
          </a:p>
        </p:txBody>
      </p:sp>
      <p:sp>
        <p:nvSpPr>
          <p:cNvPr id="4" name="Title 2"/>
          <p:cNvSpPr txBox="1">
            <a:spLocks/>
          </p:cNvSpPr>
          <p:nvPr/>
        </p:nvSpPr>
        <p:spPr>
          <a:xfrm>
            <a:off x="475324" y="444161"/>
            <a:ext cx="5712315" cy="968660"/>
          </a:xfrm>
          <a:prstGeom prst="rect">
            <a:avLst/>
          </a:prstGeom>
        </p:spPr>
        <p:txBody>
          <a:bodyPr vert="horz" lIns="0" tIns="0" rIns="0" bIns="0" rtlCol="0" anchor="t">
            <a:noAutofit/>
          </a:bodyPr>
          <a:lstStyle>
            <a:lvl1pPr algn="l" defTabSz="914400" rtl="0" eaLnBrk="1" latinLnBrk="0" hangingPunct="1">
              <a:lnSpc>
                <a:spcPts val="2260"/>
              </a:lnSpc>
              <a:spcBef>
                <a:spcPct val="0"/>
              </a:spcBef>
              <a:buNone/>
              <a:defRPr sz="2000" b="1" i="0" kern="1200" spc="-40" baseline="0">
                <a:solidFill>
                  <a:schemeClr val="tx1"/>
                </a:solidFill>
                <a:latin typeface="Arial" panose="020B0604020202020204" pitchFamily="34" charset="0"/>
                <a:ea typeface="+mj-ea"/>
                <a:cs typeface="Arial" panose="020B0604020202020204" pitchFamily="34" charset="0"/>
              </a:defRPr>
            </a:lvl1pPr>
          </a:lstStyle>
          <a:p>
            <a:r>
              <a:rPr lang="en-US" dirty="0"/>
              <a:t>Pierre </a:t>
            </a:r>
            <a:r>
              <a:rPr lang="en-US" dirty="0" err="1"/>
              <a:t>Mukeba</a:t>
            </a:r>
            <a:r>
              <a:rPr lang="en-US" dirty="0"/>
              <a:t> </a:t>
            </a:r>
            <a:br>
              <a:rPr lang="en-US" dirty="0"/>
            </a:br>
            <a:r>
              <a:rPr lang="en-US" dirty="0">
                <a:solidFill>
                  <a:schemeClr val="bg1">
                    <a:lumMod val="50000"/>
                  </a:schemeClr>
                </a:solidFill>
              </a:rPr>
              <a:t>Culture and Identity </a:t>
            </a:r>
          </a:p>
        </p:txBody>
      </p:sp>
      <p:pic>
        <p:nvPicPr>
          <p:cNvPr id="7" name="Picture 6">
            <a:extLst>
              <a:ext uri="{FF2B5EF4-FFF2-40B4-BE49-F238E27FC236}">
                <a16:creationId xmlns:a16="http://schemas.microsoft.com/office/drawing/2014/main" id="{70CB7187-126E-4DC9-A461-62B15E731F2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47675" y="1838275"/>
            <a:ext cx="3955484" cy="2826193"/>
          </a:xfrm>
          <a:prstGeom prst="rect">
            <a:avLst/>
          </a:prstGeom>
        </p:spPr>
      </p:pic>
      <p:sp>
        <p:nvSpPr>
          <p:cNvPr id="8" name="Rectangle 7">
            <a:extLst>
              <a:ext uri="{FF2B5EF4-FFF2-40B4-BE49-F238E27FC236}">
                <a16:creationId xmlns:a16="http://schemas.microsoft.com/office/drawing/2014/main" id="{4F93F4AC-8A4E-4F96-B21C-99F89B546863}"/>
              </a:ext>
            </a:extLst>
          </p:cNvPr>
          <p:cNvSpPr/>
          <p:nvPr/>
        </p:nvSpPr>
        <p:spPr>
          <a:xfrm>
            <a:off x="4947675" y="4881886"/>
            <a:ext cx="3764553" cy="830997"/>
          </a:xfrm>
          <a:prstGeom prst="rect">
            <a:avLst/>
          </a:prstGeom>
        </p:spPr>
        <p:txBody>
          <a:bodyPr wrap="square">
            <a:spAutoFit/>
          </a:bodyPr>
          <a:lstStyle/>
          <a:p>
            <a:r>
              <a:rPr lang="en-AU" sz="800" dirty="0">
                <a:latin typeface="Arial" panose="020B0604020202020204" pitchFamily="34" charset="0"/>
                <a:cs typeface="Arial" panose="020B0604020202020204" pitchFamily="34" charset="0"/>
              </a:rPr>
              <a:t>Pierre </a:t>
            </a:r>
            <a:r>
              <a:rPr lang="en-AU" sz="800" dirty="0" err="1">
                <a:latin typeface="Arial" panose="020B0604020202020204" pitchFamily="34" charset="0"/>
                <a:cs typeface="Arial" panose="020B0604020202020204" pitchFamily="34" charset="0"/>
              </a:rPr>
              <a:t>Mukeba</a:t>
            </a:r>
            <a:r>
              <a:rPr lang="en-AU" sz="800" dirty="0">
                <a:latin typeface="Arial" panose="020B0604020202020204" pitchFamily="34" charset="0"/>
                <a:cs typeface="Arial" panose="020B0604020202020204" pitchFamily="34" charset="0"/>
              </a:rPr>
              <a:t>, born 1995, </a:t>
            </a:r>
            <a:r>
              <a:rPr lang="en-AU" sz="800" i="1" dirty="0">
                <a:latin typeface="Arial" panose="020B0604020202020204" pitchFamily="34" charset="0"/>
                <a:cs typeface="Arial" panose="020B0604020202020204" pitchFamily="34" charset="0"/>
              </a:rPr>
              <a:t>Ride to church</a:t>
            </a:r>
            <a:r>
              <a:rPr lang="en-AU" sz="800" dirty="0">
                <a:latin typeface="Arial" panose="020B0604020202020204" pitchFamily="34" charset="0"/>
                <a:cs typeface="Arial" panose="020B0604020202020204" pitchFamily="34" charset="0"/>
              </a:rPr>
              <a:t>, 2018, Adelaide, fibre-tipped pen, synthetic polymer paint and applique on canvas, 320.0 x 424.0 cm; Gift of the Art Gallery of South Australia Contemporary Collectors 2019, Art Gallery of South Australia, Adelaide, Courtesy of the artist and GAGPROJECTS Adelaide &amp; Berlin.</a:t>
            </a:r>
          </a:p>
          <a:p>
            <a:r>
              <a:rPr lang="en-US" sz="800" dirty="0">
                <a:solidFill>
                  <a:srgbClr val="000000"/>
                </a:solidFill>
                <a:latin typeface="Arial" charset="0"/>
                <a:ea typeface="Arial" charset="0"/>
                <a:cs typeface="Arial" charset="0"/>
              </a:rPr>
              <a:t>.</a:t>
            </a:r>
            <a:endParaRPr lang="en-US" sz="800" b="0" i="0" u="none" strike="noStrike" dirty="0">
              <a:solidFill>
                <a:srgbClr val="000000"/>
              </a:solidFill>
              <a:effectLst/>
              <a:latin typeface="Arial" charset="0"/>
              <a:ea typeface="Arial" charset="0"/>
              <a:cs typeface="Arial" charset="0"/>
            </a:endParaRPr>
          </a:p>
        </p:txBody>
      </p:sp>
    </p:spTree>
    <p:extLst>
      <p:ext uri="{BB962C8B-B14F-4D97-AF65-F5344CB8AC3E}">
        <p14:creationId xmlns:p14="http://schemas.microsoft.com/office/powerpoint/2010/main" val="1034382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5817" y="1663701"/>
            <a:ext cx="4411650" cy="4059765"/>
          </a:xfrm>
        </p:spPr>
        <p:txBody>
          <a:bodyPr/>
          <a:lstStyle/>
          <a:p>
            <a:pPr>
              <a:lnSpc>
                <a:spcPct val="100000"/>
              </a:lnSpc>
            </a:pPr>
            <a:r>
              <a:rPr lang="en-US" sz="1200" dirty="0"/>
              <a:t>The word </a:t>
            </a:r>
            <a:r>
              <a:rPr lang="en-US" sz="1200" b="1" dirty="0"/>
              <a:t>kitenge</a:t>
            </a:r>
            <a:r>
              <a:rPr lang="en-US" sz="1200" i="1" dirty="0"/>
              <a:t> </a:t>
            </a:r>
            <a:r>
              <a:rPr lang="en-US" sz="1200" dirty="0"/>
              <a:t>refers to the African wax resist fabrics featured in </a:t>
            </a:r>
            <a:r>
              <a:rPr lang="en-US" sz="1200" dirty="0" err="1"/>
              <a:t>Mukeba’s</a:t>
            </a:r>
            <a:r>
              <a:rPr lang="en-US" sz="1200" dirty="0"/>
              <a:t> double panorama. The brightly </a:t>
            </a:r>
            <a:r>
              <a:rPr lang="en-US" sz="1200" dirty="0" err="1"/>
              <a:t>coloured</a:t>
            </a:r>
            <a:r>
              <a:rPr lang="en-US" sz="1200" dirty="0"/>
              <a:t>, boldly patterned textiles are common to West, Central and East Africa. Kitenge is described as ‘the communicating textile’ due to the combinations of </a:t>
            </a:r>
            <a:r>
              <a:rPr lang="en-US" sz="1200" dirty="0" err="1"/>
              <a:t>colour</a:t>
            </a:r>
            <a:r>
              <a:rPr lang="en-US" sz="1200" dirty="0"/>
              <a:t>, pattern, symbolism, text, and the occasional political slogan that make up its striking visual language. </a:t>
            </a:r>
            <a:endParaRPr lang="en-AU" sz="1200" dirty="0"/>
          </a:p>
          <a:p>
            <a:pPr>
              <a:lnSpc>
                <a:spcPct val="100000"/>
              </a:lnSpc>
            </a:pPr>
            <a:r>
              <a:rPr lang="en-US" sz="1200" dirty="0"/>
              <a:t> </a:t>
            </a:r>
            <a:endParaRPr lang="en-AU" sz="1200" dirty="0"/>
          </a:p>
          <a:p>
            <a:pPr>
              <a:lnSpc>
                <a:spcPct val="100000"/>
              </a:lnSpc>
            </a:pPr>
            <a:r>
              <a:rPr lang="en-US" sz="1200" dirty="0"/>
              <a:t>The textile itself embodies a complex history of cross-cultural translation. In the early 1800s the Dutch imitated the wax resist techniques of Javanese batik for a European market. Failing in popularity, the fabric was subsequently introduced to West Africa, following Dutch colonial trade routes, where it has since become deeply </a:t>
            </a:r>
            <a:r>
              <a:rPr lang="en-US" sz="1200" dirty="0" err="1"/>
              <a:t>localised</a:t>
            </a:r>
            <a:r>
              <a:rPr lang="en-US" sz="1200" dirty="0"/>
              <a:t> and culturally significant to the region. </a:t>
            </a:r>
            <a:r>
              <a:rPr lang="en-US" sz="1200" dirty="0" err="1"/>
              <a:t>Mukeba’s</a:t>
            </a:r>
            <a:r>
              <a:rPr lang="en-US" sz="1200" dirty="0"/>
              <a:t> use of </a:t>
            </a:r>
            <a:r>
              <a:rPr lang="en-US" sz="1200" b="1" dirty="0"/>
              <a:t>kitenge</a:t>
            </a:r>
            <a:r>
              <a:rPr lang="en-US" sz="1200" dirty="0"/>
              <a:t> is twofold. Having navigated violent political upheaval and relocation to a new country, </a:t>
            </a:r>
            <a:r>
              <a:rPr lang="en-US" sz="1200" i="1" dirty="0"/>
              <a:t>Kitenge (Part I) </a:t>
            </a:r>
            <a:r>
              <a:rPr lang="en-US" sz="1200" dirty="0"/>
              <a:t>and </a:t>
            </a:r>
            <a:r>
              <a:rPr lang="en-US" sz="1200" i="1" dirty="0"/>
              <a:t>Kitenge (Part II) </a:t>
            </a:r>
            <a:r>
              <a:rPr lang="en-US" sz="1200" dirty="0"/>
              <a:t>(2020) is a joyful assertion of his cultural heritage whilst also capturing the deeper histories of economic, racial and cultural interdependencies between Asia, Europe and Africa. </a:t>
            </a:r>
            <a:endParaRPr lang="en-AU" sz="1200" dirty="0"/>
          </a:p>
        </p:txBody>
      </p:sp>
      <p:sp>
        <p:nvSpPr>
          <p:cNvPr id="6" name="Title 2"/>
          <p:cNvSpPr txBox="1">
            <a:spLocks/>
          </p:cNvSpPr>
          <p:nvPr/>
        </p:nvSpPr>
        <p:spPr>
          <a:xfrm>
            <a:off x="475324" y="444161"/>
            <a:ext cx="5712315" cy="968660"/>
          </a:xfrm>
          <a:prstGeom prst="rect">
            <a:avLst/>
          </a:prstGeom>
        </p:spPr>
        <p:txBody>
          <a:bodyPr vert="horz" lIns="0" tIns="0" rIns="0" bIns="0" rtlCol="0" anchor="t">
            <a:noAutofit/>
          </a:bodyPr>
          <a:lstStyle>
            <a:lvl1pPr algn="l" defTabSz="914400" rtl="0" eaLnBrk="1" latinLnBrk="0" hangingPunct="1">
              <a:lnSpc>
                <a:spcPts val="2260"/>
              </a:lnSpc>
              <a:spcBef>
                <a:spcPct val="0"/>
              </a:spcBef>
              <a:buNone/>
              <a:defRPr sz="2000" b="1" i="0" kern="1200" spc="-40" baseline="0">
                <a:solidFill>
                  <a:schemeClr val="tx1"/>
                </a:solidFill>
                <a:latin typeface="Arial" panose="020B0604020202020204" pitchFamily="34" charset="0"/>
                <a:ea typeface="+mj-ea"/>
                <a:cs typeface="Arial" panose="020B0604020202020204" pitchFamily="34" charset="0"/>
              </a:defRPr>
            </a:lvl1pPr>
          </a:lstStyle>
          <a:p>
            <a:r>
              <a:rPr lang="en-AU" dirty="0"/>
              <a:t> </a:t>
            </a:r>
            <a:r>
              <a:rPr lang="en-US" i="1" dirty="0"/>
              <a:t>Kitenge (Part I) </a:t>
            </a:r>
            <a:r>
              <a:rPr lang="en-US" dirty="0"/>
              <a:t>and </a:t>
            </a:r>
            <a:r>
              <a:rPr lang="en-US" i="1" dirty="0"/>
              <a:t>Kitenge (Part II) </a:t>
            </a:r>
            <a:r>
              <a:rPr lang="en-US" dirty="0"/>
              <a:t>(2020)</a:t>
            </a:r>
            <a:endParaRPr lang="en-AU" dirty="0"/>
          </a:p>
        </p:txBody>
      </p:sp>
      <p:pic>
        <p:nvPicPr>
          <p:cNvPr id="7" name="Picture 6">
            <a:extLst>
              <a:ext uri="{FF2B5EF4-FFF2-40B4-BE49-F238E27FC236}">
                <a16:creationId xmlns:a16="http://schemas.microsoft.com/office/drawing/2014/main" id="{7FCA136A-6353-4032-B6A6-04EE2E7B6E6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92876" y="1669586"/>
            <a:ext cx="4015359" cy="2994881"/>
          </a:xfrm>
          <a:prstGeom prst="rect">
            <a:avLst/>
          </a:prstGeom>
        </p:spPr>
      </p:pic>
      <p:sp>
        <p:nvSpPr>
          <p:cNvPr id="8" name="Rectangle 7">
            <a:extLst>
              <a:ext uri="{FF2B5EF4-FFF2-40B4-BE49-F238E27FC236}">
                <a16:creationId xmlns:a16="http://schemas.microsoft.com/office/drawing/2014/main" id="{BDF0A350-DCA7-44D3-9C8C-F39E90AF3B4C}"/>
              </a:ext>
            </a:extLst>
          </p:cNvPr>
          <p:cNvSpPr/>
          <p:nvPr/>
        </p:nvSpPr>
        <p:spPr>
          <a:xfrm>
            <a:off x="4792876" y="4876681"/>
            <a:ext cx="4015359" cy="461665"/>
          </a:xfrm>
          <a:prstGeom prst="rect">
            <a:avLst/>
          </a:prstGeom>
        </p:spPr>
        <p:txBody>
          <a:bodyPr wrap="square">
            <a:spAutoFit/>
          </a:bodyPr>
          <a:lstStyle/>
          <a:p>
            <a:r>
              <a:rPr lang="en-US" sz="800" dirty="0">
                <a:latin typeface="Arial" charset="0"/>
                <a:ea typeface="Arial" charset="0"/>
                <a:cs typeface="Arial" charset="0"/>
              </a:rPr>
              <a:t>detail: Pierre </a:t>
            </a:r>
            <a:r>
              <a:rPr lang="en-US" sz="800" dirty="0" err="1">
                <a:latin typeface="Arial" charset="0"/>
                <a:ea typeface="Arial" charset="0"/>
                <a:cs typeface="Arial" charset="0"/>
              </a:rPr>
              <a:t>Mukeba</a:t>
            </a:r>
            <a:r>
              <a:rPr lang="en-US" sz="800" dirty="0">
                <a:latin typeface="Arial" charset="0"/>
                <a:ea typeface="Arial" charset="0"/>
                <a:cs typeface="Arial" charset="0"/>
              </a:rPr>
              <a:t>, Democratic Republic of Conga, born 1995, </a:t>
            </a:r>
            <a:r>
              <a:rPr lang="en-US" sz="800" i="1" dirty="0">
                <a:latin typeface="Arial" charset="0"/>
                <a:ea typeface="Arial" charset="0"/>
                <a:cs typeface="Arial" charset="0"/>
              </a:rPr>
              <a:t>Kitenge</a:t>
            </a:r>
            <a:r>
              <a:rPr lang="en-US" sz="800" dirty="0">
                <a:latin typeface="Arial" charset="0"/>
                <a:ea typeface="Arial" charset="0"/>
                <a:cs typeface="Arial" charset="0"/>
              </a:rPr>
              <a:t>, 2019–20, Adelaide, </a:t>
            </a:r>
            <a:r>
              <a:rPr lang="en-US" sz="800" dirty="0" err="1">
                <a:latin typeface="Arial" charset="0"/>
                <a:ea typeface="Arial" charset="0"/>
                <a:cs typeface="Arial" charset="0"/>
              </a:rPr>
              <a:t>fibre</a:t>
            </a:r>
            <a:r>
              <a:rPr lang="en-US" sz="800" dirty="0">
                <a:latin typeface="Arial" charset="0"/>
                <a:ea typeface="Arial" charset="0"/>
                <a:cs typeface="Arial" charset="0"/>
              </a:rPr>
              <a:t>-tipped pen, synthetic polymer paint and applique on canvas, two parts; © Pierre </a:t>
            </a:r>
            <a:r>
              <a:rPr lang="en-US" sz="800" dirty="0" err="1">
                <a:latin typeface="Arial" charset="0"/>
                <a:ea typeface="Arial" charset="0"/>
                <a:cs typeface="Arial" charset="0"/>
              </a:rPr>
              <a:t>Mukeba</a:t>
            </a:r>
            <a:r>
              <a:rPr lang="en-US" sz="800" dirty="0">
                <a:latin typeface="Arial" charset="0"/>
                <a:ea typeface="Arial" charset="0"/>
                <a:cs typeface="Arial" charset="0"/>
              </a:rPr>
              <a:t>/GAGPROJECTS/Greenaway Art Gallery, Adelaide.</a:t>
            </a:r>
          </a:p>
        </p:txBody>
      </p:sp>
    </p:spTree>
    <p:extLst>
      <p:ext uri="{BB962C8B-B14F-4D97-AF65-F5344CB8AC3E}">
        <p14:creationId xmlns:p14="http://schemas.microsoft.com/office/powerpoint/2010/main" val="63755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5324" y="1200856"/>
            <a:ext cx="8104232" cy="4127499"/>
          </a:xfrm>
        </p:spPr>
        <p:txBody>
          <a:bodyPr/>
          <a:lstStyle/>
          <a:p>
            <a:pPr>
              <a:lnSpc>
                <a:spcPct val="100000"/>
              </a:lnSpc>
            </a:pPr>
            <a:r>
              <a:rPr lang="en-US" sz="1200" i="1" dirty="0"/>
              <a:t>Kitenge (Part I)</a:t>
            </a:r>
            <a:r>
              <a:rPr lang="en-US" sz="1200" dirty="0"/>
              <a:t> (2020) and </a:t>
            </a:r>
            <a:r>
              <a:rPr lang="en-US" sz="1200" i="1" dirty="0"/>
              <a:t>Kitenge (Part II)</a:t>
            </a:r>
            <a:r>
              <a:rPr lang="en-US" sz="1200" dirty="0"/>
              <a:t> (2020) is the largest of </a:t>
            </a:r>
            <a:r>
              <a:rPr lang="en-US" sz="1200" dirty="0" err="1"/>
              <a:t>Mukeba’s</a:t>
            </a:r>
            <a:r>
              <a:rPr lang="en-US" sz="1200" dirty="0"/>
              <a:t> works to date. The two panels can be described as a tableau – a grouping of characters, people or objects arranged as an unfolding dramatic scene. Unlike the historic tableaux of the eighteenth and nineteenth centuries where subjects appear unaware of the viewer, </a:t>
            </a:r>
            <a:r>
              <a:rPr lang="en-US" sz="1200" dirty="0" err="1"/>
              <a:t>Mukeba’s</a:t>
            </a:r>
            <a:r>
              <a:rPr lang="en-US" sz="1200" dirty="0"/>
              <a:t> figures stand astride with an outward gaze that meets your own. They assert themselves in your presence. The troupe of characters reflects </a:t>
            </a:r>
            <a:r>
              <a:rPr lang="en-US" sz="1200" dirty="0" err="1"/>
              <a:t>Mukeba’s</a:t>
            </a:r>
            <a:r>
              <a:rPr lang="en-US" sz="1200" dirty="0"/>
              <a:t> fusion of influences. Some figures don the traditional dress of </a:t>
            </a:r>
            <a:r>
              <a:rPr lang="en-US" sz="1200" dirty="0" err="1"/>
              <a:t>Pende</a:t>
            </a:r>
            <a:r>
              <a:rPr lang="en-US" sz="1200" dirty="0"/>
              <a:t> tribesmen whilst others wear street fashion. There is also a reverence for classicism – an adherence to classical Greek and Roman ideas on form, proportion, balance and composition. This is evident in the </a:t>
            </a:r>
            <a:r>
              <a:rPr lang="en-US" sz="1200" i="1" dirty="0"/>
              <a:t>contrapposto</a:t>
            </a:r>
            <a:r>
              <a:rPr lang="en-US" sz="1200" dirty="0"/>
              <a:t> stance of </a:t>
            </a:r>
            <a:r>
              <a:rPr lang="en-US" sz="1200" dirty="0" err="1"/>
              <a:t>Mukeba’s</a:t>
            </a:r>
            <a:r>
              <a:rPr lang="en-US" sz="1200" dirty="0"/>
              <a:t> nude male subjects or the cheeky reference to Botticelli’s Venus, where a scallop shell is swapped out for a wristwatch and trainers. </a:t>
            </a:r>
            <a:endParaRPr lang="en-AU" sz="1200" dirty="0"/>
          </a:p>
          <a:p>
            <a:pPr>
              <a:lnSpc>
                <a:spcPct val="100000"/>
              </a:lnSpc>
            </a:pPr>
            <a:r>
              <a:rPr lang="en-US" sz="1200" dirty="0"/>
              <a:t> </a:t>
            </a:r>
            <a:endParaRPr lang="en-AU" sz="1200" dirty="0"/>
          </a:p>
          <a:p>
            <a:pPr>
              <a:lnSpc>
                <a:spcPct val="100000"/>
              </a:lnSpc>
            </a:pPr>
            <a:r>
              <a:rPr lang="en-AU" sz="1200" dirty="0"/>
              <a:t>Although </a:t>
            </a:r>
            <a:r>
              <a:rPr lang="en-AU" sz="1200" dirty="0" err="1"/>
              <a:t>Mukeba</a:t>
            </a:r>
            <a:r>
              <a:rPr lang="en-AU" sz="1200" dirty="0"/>
              <a:t> never undertook formal art training, his travels to Europe in early 2019 formed a type of self-education. Having visited some of the most famous art museums in the world, he reflects on the experience: “When I came back from Europe, it opened my whole mind on what I should be making in art, what my work should be and what I need to be showing. Most of my works have one or two, three or four figures on them… but bringing them all together one day would really be a documentation of these people’s lives.” Although classicism is typically concerned with depicting royalty, historically significant or mythological figures, </a:t>
            </a:r>
            <a:r>
              <a:rPr lang="en-AU" sz="1200" dirty="0" err="1"/>
              <a:t>Mukeba</a:t>
            </a:r>
            <a:r>
              <a:rPr lang="en-AU" sz="1200" dirty="0"/>
              <a:t> says, “it’s not about what is really happening to the normal people”. He has borrowed the visual language of classicism to elevate the lives and histories of his subjects; “I want to make art that’s as beautiful as I possibly can… where it’s not too scary to look at, but you learn something from it. You see a different view on life.” </a:t>
            </a:r>
          </a:p>
          <a:p>
            <a:pPr>
              <a:lnSpc>
                <a:spcPct val="100000"/>
              </a:lnSpc>
            </a:pPr>
            <a:endParaRPr lang="en-AU" sz="1200" dirty="0"/>
          </a:p>
          <a:p>
            <a:pPr>
              <a:spcAft>
                <a:spcPts val="0"/>
              </a:spcAft>
            </a:pPr>
            <a:r>
              <a:rPr lang="en-US" sz="800" dirty="0">
                <a:ea typeface="Calibri" panose="020F0502020204030204" pitchFamily="34" charset="0"/>
              </a:rPr>
              <a:t>Patrick </a:t>
            </a:r>
            <a:r>
              <a:rPr lang="en-AU" sz="800" dirty="0">
                <a:ea typeface="Calibri" panose="020F0502020204030204" pitchFamily="34" charset="0"/>
              </a:rPr>
              <a:t>McDonald, “Pierre </a:t>
            </a:r>
            <a:r>
              <a:rPr lang="en-AU" sz="800" dirty="0" err="1">
                <a:ea typeface="Calibri" panose="020F0502020204030204" pitchFamily="34" charset="0"/>
              </a:rPr>
              <a:t>Mukeba</a:t>
            </a:r>
            <a:r>
              <a:rPr lang="en-AU" sz="800" dirty="0">
                <a:ea typeface="Calibri" panose="020F0502020204030204" pitchFamily="34" charset="0"/>
              </a:rPr>
              <a:t> and the Fabric of Life”, </a:t>
            </a:r>
            <a:r>
              <a:rPr lang="en-AU" sz="800" i="1" dirty="0">
                <a:ea typeface="Calibri" panose="020F0502020204030204" pitchFamily="34" charset="0"/>
              </a:rPr>
              <a:t>The Adelaide Advertiser, </a:t>
            </a:r>
            <a:r>
              <a:rPr lang="en-AU" sz="800" dirty="0">
                <a:ea typeface="Calibri" panose="020F0502020204030204" pitchFamily="34" charset="0"/>
              </a:rPr>
              <a:t>25 May 2019</a:t>
            </a:r>
          </a:p>
          <a:p>
            <a:pPr>
              <a:lnSpc>
                <a:spcPct val="100000"/>
              </a:lnSpc>
            </a:pPr>
            <a:endParaRPr lang="en-AU" sz="1200" dirty="0"/>
          </a:p>
        </p:txBody>
      </p:sp>
      <p:sp>
        <p:nvSpPr>
          <p:cNvPr id="6" name="Title 2"/>
          <p:cNvSpPr txBox="1">
            <a:spLocks/>
          </p:cNvSpPr>
          <p:nvPr/>
        </p:nvSpPr>
        <p:spPr>
          <a:xfrm>
            <a:off x="475324" y="444161"/>
            <a:ext cx="5712315" cy="968660"/>
          </a:xfrm>
          <a:prstGeom prst="rect">
            <a:avLst/>
          </a:prstGeom>
        </p:spPr>
        <p:txBody>
          <a:bodyPr vert="horz" lIns="0" tIns="0" rIns="0" bIns="0" rtlCol="0" anchor="t">
            <a:noAutofit/>
          </a:bodyPr>
          <a:lstStyle>
            <a:lvl1pPr algn="l" defTabSz="914400" rtl="0" eaLnBrk="1" latinLnBrk="0" hangingPunct="1">
              <a:lnSpc>
                <a:spcPts val="2260"/>
              </a:lnSpc>
              <a:spcBef>
                <a:spcPct val="0"/>
              </a:spcBef>
              <a:buNone/>
              <a:defRPr sz="2000" b="1" i="0" kern="1200" spc="-40" baseline="0">
                <a:solidFill>
                  <a:schemeClr val="tx1"/>
                </a:solidFill>
                <a:latin typeface="Arial" panose="020B0604020202020204" pitchFamily="34" charset="0"/>
                <a:ea typeface="+mj-ea"/>
                <a:cs typeface="Arial" panose="020B0604020202020204" pitchFamily="34" charset="0"/>
              </a:defRPr>
            </a:lvl1pPr>
          </a:lstStyle>
          <a:p>
            <a:r>
              <a:rPr lang="en-AU" dirty="0"/>
              <a:t> </a:t>
            </a:r>
            <a:r>
              <a:rPr lang="en-US" i="1" dirty="0"/>
              <a:t>Kitenge (Part I) </a:t>
            </a:r>
            <a:r>
              <a:rPr lang="en-US" dirty="0"/>
              <a:t>and </a:t>
            </a:r>
            <a:r>
              <a:rPr lang="en-US" i="1" dirty="0"/>
              <a:t>Kitenge (Part II) </a:t>
            </a:r>
            <a:r>
              <a:rPr lang="en-US" dirty="0"/>
              <a:t>(2020)</a:t>
            </a:r>
            <a:endParaRPr lang="en-AU" dirty="0"/>
          </a:p>
        </p:txBody>
      </p:sp>
    </p:spTree>
    <p:extLst>
      <p:ext uri="{BB962C8B-B14F-4D97-AF65-F5344CB8AC3E}">
        <p14:creationId xmlns:p14="http://schemas.microsoft.com/office/powerpoint/2010/main" val="44339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6728F5-98B2-4DF0-A8BF-F51E976BDD6A}"/>
              </a:ext>
            </a:extLst>
          </p:cNvPr>
          <p:cNvSpPr>
            <a:spLocks noGrp="1"/>
          </p:cNvSpPr>
          <p:nvPr>
            <p:ph idx="1"/>
          </p:nvPr>
        </p:nvSpPr>
        <p:spPr>
          <a:xfrm>
            <a:off x="5140172" y="1351479"/>
            <a:ext cx="3497183" cy="4643109"/>
          </a:xfrm>
        </p:spPr>
        <p:txBody>
          <a:bodyPr/>
          <a:lstStyle/>
          <a:p>
            <a:pPr algn="ctr">
              <a:lnSpc>
                <a:spcPct val="100000"/>
              </a:lnSpc>
            </a:pPr>
            <a:r>
              <a:rPr lang="en-AU" sz="1600" i="1" dirty="0"/>
              <a:t>“I started having memories of times in Zimbabwe when my family had to jump in a car or on a bike squeezing in five to six people at a time, knowing how dangerous and unsafe it was, just to get around daily. I kept having a particular memory of all the times I was on a bike going to church with family.”</a:t>
            </a:r>
          </a:p>
          <a:p>
            <a:pPr lvl="1">
              <a:lnSpc>
                <a:spcPct val="100000"/>
              </a:lnSpc>
            </a:pPr>
            <a:endParaRPr lang="en-AU" sz="1200" dirty="0"/>
          </a:p>
          <a:p>
            <a:pPr algn="ctr">
              <a:lnSpc>
                <a:spcPct val="100000"/>
              </a:lnSpc>
            </a:pPr>
            <a:r>
              <a:rPr lang="en-AU" sz="1200" dirty="0"/>
              <a:t>Pierre Mukeba </a:t>
            </a:r>
          </a:p>
          <a:p>
            <a:pPr algn="ctr">
              <a:lnSpc>
                <a:spcPct val="100000"/>
              </a:lnSpc>
            </a:pPr>
            <a:r>
              <a:rPr lang="en-AU" sz="1000" dirty="0"/>
              <a:t>Quoted by Walter Marsh in; ‘Ramsay Art Prize finalist Pierre Mukeba named the people’s favourite’, </a:t>
            </a:r>
            <a:r>
              <a:rPr lang="en-AU" sz="1000" i="1" dirty="0"/>
              <a:t>The Adelaide Review</a:t>
            </a:r>
            <a:r>
              <a:rPr lang="en-AU" sz="1000" dirty="0"/>
              <a:t>, 9 August 2019, </a:t>
            </a:r>
            <a:r>
              <a:rPr lang="en-AU" sz="1000" dirty="0">
                <a:hlinkClick r:id="rId2"/>
              </a:rPr>
              <a:t>https://www.adelaidereview.com.au/arts/visual-arts/ramsay-art-prize-peoples-choice-pierre-mukeba/</a:t>
            </a:r>
            <a:r>
              <a:rPr lang="en-AU" sz="1000" dirty="0"/>
              <a:t> </a:t>
            </a:r>
          </a:p>
          <a:p>
            <a:pPr>
              <a:lnSpc>
                <a:spcPct val="100000"/>
              </a:lnSpc>
            </a:pPr>
            <a:endParaRPr lang="en-AU" sz="1200" dirty="0"/>
          </a:p>
          <a:p>
            <a:endParaRPr lang="en-AU" sz="1000" dirty="0"/>
          </a:p>
        </p:txBody>
      </p:sp>
      <p:pic>
        <p:nvPicPr>
          <p:cNvPr id="5" name="Picture 4" descr="A picture containing snow, covered, skiing, black&#10;&#10;Description automatically generated">
            <a:extLst>
              <a:ext uri="{FF2B5EF4-FFF2-40B4-BE49-F238E27FC236}">
                <a16:creationId xmlns:a16="http://schemas.microsoft.com/office/drawing/2014/main" id="{390F365A-6007-49D9-BF3B-7E7DE36CEBE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8070" y="1351479"/>
            <a:ext cx="4652641" cy="3324312"/>
          </a:xfrm>
          <a:prstGeom prst="rect">
            <a:avLst/>
          </a:prstGeom>
        </p:spPr>
      </p:pic>
      <p:sp>
        <p:nvSpPr>
          <p:cNvPr id="6" name="Content Placeholder 1">
            <a:extLst>
              <a:ext uri="{FF2B5EF4-FFF2-40B4-BE49-F238E27FC236}">
                <a16:creationId xmlns:a16="http://schemas.microsoft.com/office/drawing/2014/main" id="{D2311E97-282B-4596-8A38-BA3F6E0C3D56}"/>
              </a:ext>
            </a:extLst>
          </p:cNvPr>
          <p:cNvSpPr txBox="1">
            <a:spLocks/>
          </p:cNvSpPr>
          <p:nvPr/>
        </p:nvSpPr>
        <p:spPr>
          <a:xfrm>
            <a:off x="322924" y="5011728"/>
            <a:ext cx="4587787" cy="1126210"/>
          </a:xfrm>
          <a:prstGeom prst="rect">
            <a:avLst/>
          </a:prstGeom>
        </p:spPr>
        <p:txBody>
          <a:bodyPr vert="horz" lIns="91440" tIns="45720" rIns="91440" bIns="45720" rtlCol="0">
            <a:noAutofit/>
          </a:bodyPr>
          <a:lstStyle>
            <a:lvl1pPr marL="0" indent="0" algn="l" defTabSz="914400" rtl="0" eaLnBrk="1" latinLnBrk="0" hangingPunct="1">
              <a:lnSpc>
                <a:spcPts val="226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400" dirty="0"/>
              <a:t>Pierre </a:t>
            </a:r>
            <a:r>
              <a:rPr lang="en-AU" sz="1400" dirty="0" err="1"/>
              <a:t>Mukeba</a:t>
            </a:r>
            <a:r>
              <a:rPr lang="en-AU" sz="1400" dirty="0"/>
              <a:t> was the winner of the Ramsay Art Prize 2019 People's Choice Prize with his work </a:t>
            </a:r>
            <a:r>
              <a:rPr lang="en-AU" sz="1400" i="1" dirty="0"/>
              <a:t>Ride to Church</a:t>
            </a:r>
            <a:r>
              <a:rPr lang="en-AU" sz="1400" dirty="0"/>
              <a:t>. The large scale drawing was inspired by </a:t>
            </a:r>
            <a:r>
              <a:rPr lang="en-AU" sz="1400" dirty="0" err="1"/>
              <a:t>Mukeba’s</a:t>
            </a:r>
            <a:r>
              <a:rPr lang="en-AU" sz="1400" dirty="0"/>
              <a:t> childhood memories in Zimbabwe.</a:t>
            </a:r>
          </a:p>
        </p:txBody>
      </p:sp>
      <p:sp>
        <p:nvSpPr>
          <p:cNvPr id="7" name="Title 2">
            <a:extLst>
              <a:ext uri="{FF2B5EF4-FFF2-40B4-BE49-F238E27FC236}">
                <a16:creationId xmlns:a16="http://schemas.microsoft.com/office/drawing/2014/main" id="{38B0EA74-4206-4C70-9A02-5BFB22CC2A0C}"/>
              </a:ext>
            </a:extLst>
          </p:cNvPr>
          <p:cNvSpPr txBox="1">
            <a:spLocks/>
          </p:cNvSpPr>
          <p:nvPr/>
        </p:nvSpPr>
        <p:spPr>
          <a:xfrm>
            <a:off x="322924" y="291761"/>
            <a:ext cx="5712315" cy="968660"/>
          </a:xfrm>
          <a:prstGeom prst="rect">
            <a:avLst/>
          </a:prstGeom>
        </p:spPr>
        <p:txBody>
          <a:bodyPr vert="horz" lIns="0" tIns="0" rIns="0" bIns="0" rtlCol="0" anchor="t">
            <a:noAutofit/>
          </a:bodyPr>
          <a:lstStyle>
            <a:lvl1pPr algn="l" defTabSz="914400" rtl="0" eaLnBrk="1" latinLnBrk="0" hangingPunct="1">
              <a:lnSpc>
                <a:spcPts val="2260"/>
              </a:lnSpc>
              <a:spcBef>
                <a:spcPct val="0"/>
              </a:spcBef>
              <a:buNone/>
              <a:defRPr sz="2000" b="1" i="0" kern="1200" spc="-40" baseline="0">
                <a:solidFill>
                  <a:schemeClr val="tx1"/>
                </a:solidFill>
                <a:latin typeface="Arial" panose="020B0604020202020204" pitchFamily="34" charset="0"/>
                <a:ea typeface="+mj-ea"/>
                <a:cs typeface="Arial" panose="020B0604020202020204" pitchFamily="34" charset="0"/>
              </a:defRPr>
            </a:lvl1pPr>
          </a:lstStyle>
          <a:p>
            <a:r>
              <a:rPr lang="en-US" i="1" dirty="0"/>
              <a:t>Ride to church, </a:t>
            </a:r>
            <a:r>
              <a:rPr lang="en-US" dirty="0"/>
              <a:t>2018</a:t>
            </a:r>
          </a:p>
        </p:txBody>
      </p:sp>
      <p:sp>
        <p:nvSpPr>
          <p:cNvPr id="8" name="Rectangle 7">
            <a:extLst>
              <a:ext uri="{FF2B5EF4-FFF2-40B4-BE49-F238E27FC236}">
                <a16:creationId xmlns:a16="http://schemas.microsoft.com/office/drawing/2014/main" id="{5FFCFEE8-5FF9-48EE-95EE-746BB86D9705}"/>
              </a:ext>
            </a:extLst>
          </p:cNvPr>
          <p:cNvSpPr/>
          <p:nvPr/>
        </p:nvSpPr>
        <p:spPr>
          <a:xfrm>
            <a:off x="4910711" y="5327941"/>
            <a:ext cx="3764553" cy="830997"/>
          </a:xfrm>
          <a:prstGeom prst="rect">
            <a:avLst/>
          </a:prstGeom>
        </p:spPr>
        <p:txBody>
          <a:bodyPr wrap="square">
            <a:spAutoFit/>
          </a:bodyPr>
          <a:lstStyle/>
          <a:p>
            <a:r>
              <a:rPr lang="en-AU" sz="800" dirty="0">
                <a:latin typeface="Arial" panose="020B0604020202020204" pitchFamily="34" charset="0"/>
                <a:cs typeface="Arial" panose="020B0604020202020204" pitchFamily="34" charset="0"/>
              </a:rPr>
              <a:t>Pierre </a:t>
            </a:r>
            <a:r>
              <a:rPr lang="en-AU" sz="800" dirty="0" err="1">
                <a:latin typeface="Arial" panose="020B0604020202020204" pitchFamily="34" charset="0"/>
                <a:cs typeface="Arial" panose="020B0604020202020204" pitchFamily="34" charset="0"/>
              </a:rPr>
              <a:t>Mukeba</a:t>
            </a:r>
            <a:r>
              <a:rPr lang="en-AU" sz="800" dirty="0">
                <a:latin typeface="Arial" panose="020B0604020202020204" pitchFamily="34" charset="0"/>
                <a:cs typeface="Arial" panose="020B0604020202020204" pitchFamily="34" charset="0"/>
              </a:rPr>
              <a:t>, born 1995, </a:t>
            </a:r>
            <a:r>
              <a:rPr lang="en-AU" sz="800" i="1" dirty="0">
                <a:latin typeface="Arial" panose="020B0604020202020204" pitchFamily="34" charset="0"/>
                <a:cs typeface="Arial" panose="020B0604020202020204" pitchFamily="34" charset="0"/>
              </a:rPr>
              <a:t>Ride to church</a:t>
            </a:r>
            <a:r>
              <a:rPr lang="en-AU" sz="800" dirty="0">
                <a:latin typeface="Arial" panose="020B0604020202020204" pitchFamily="34" charset="0"/>
                <a:cs typeface="Arial" panose="020B0604020202020204" pitchFamily="34" charset="0"/>
              </a:rPr>
              <a:t>, 2018, Adelaide, fibre-tipped pen, synthetic polymer paint and applique on canvas, 320.0 x 424.0 cm; Gift of the Art Gallery of South Australia Contemporary Collectors 2019, Art Gallery of South Australia, Adelaide, Courtesy of the artist and GAGPROJECTS Adelaide &amp; Berlin.</a:t>
            </a:r>
          </a:p>
          <a:p>
            <a:r>
              <a:rPr lang="en-US" sz="800" dirty="0">
                <a:solidFill>
                  <a:srgbClr val="000000"/>
                </a:solidFill>
                <a:latin typeface="Arial" charset="0"/>
                <a:ea typeface="Arial" charset="0"/>
                <a:cs typeface="Arial" charset="0"/>
              </a:rPr>
              <a:t>.</a:t>
            </a:r>
            <a:endParaRPr lang="en-US" sz="800" b="0" i="0" u="none" strike="noStrike" dirty="0">
              <a:solidFill>
                <a:srgbClr val="000000"/>
              </a:solidFill>
              <a:effectLst/>
              <a:latin typeface="Arial" charset="0"/>
              <a:ea typeface="Arial" charset="0"/>
              <a:cs typeface="Arial" charset="0"/>
            </a:endParaRPr>
          </a:p>
        </p:txBody>
      </p:sp>
    </p:spTree>
    <p:extLst>
      <p:ext uri="{BB962C8B-B14F-4D97-AF65-F5344CB8AC3E}">
        <p14:creationId xmlns:p14="http://schemas.microsoft.com/office/powerpoint/2010/main" val="3226504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924" y="1417070"/>
            <a:ext cx="3339205" cy="3674644"/>
          </a:xfrm>
        </p:spPr>
        <p:txBody>
          <a:bodyPr/>
          <a:lstStyle/>
          <a:p>
            <a:pPr>
              <a:lnSpc>
                <a:spcPct val="100000"/>
              </a:lnSpc>
            </a:pPr>
            <a:r>
              <a:rPr lang="en-US" sz="1200" b="1" dirty="0"/>
              <a:t>Responding</a:t>
            </a:r>
            <a:br>
              <a:rPr lang="en-US" sz="1200" b="1" dirty="0">
                <a:solidFill>
                  <a:srgbClr val="FF0000"/>
                </a:solidFill>
              </a:rPr>
            </a:br>
            <a:r>
              <a:rPr lang="en-AU" sz="1200" dirty="0">
                <a:ea typeface="Calibri" panose="020F0502020204030204" pitchFamily="34" charset="0"/>
              </a:rPr>
              <a:t>Locate </a:t>
            </a:r>
            <a:r>
              <a:rPr lang="en-AU" sz="1200" dirty="0" err="1">
                <a:ea typeface="Calibri" panose="020F0502020204030204" pitchFamily="34" charset="0"/>
              </a:rPr>
              <a:t>Bukavu</a:t>
            </a:r>
            <a:r>
              <a:rPr lang="en-AU" sz="1200" dirty="0">
                <a:ea typeface="Calibri" panose="020F0502020204030204" pitchFamily="34" charset="0"/>
              </a:rPr>
              <a:t> (in the Democratic Republic of Congo), Zambia and Zimbabwe on a world map. How far did </a:t>
            </a:r>
            <a:r>
              <a:rPr lang="en-AU" sz="1200" dirty="0" err="1">
                <a:ea typeface="Calibri" panose="020F0502020204030204" pitchFamily="34" charset="0"/>
              </a:rPr>
              <a:t>Mukeba</a:t>
            </a:r>
            <a:r>
              <a:rPr lang="en-AU" sz="1200" dirty="0">
                <a:ea typeface="Calibri" panose="020F0502020204030204" pitchFamily="34" charset="0"/>
              </a:rPr>
              <a:t> travel with his family across Africa?</a:t>
            </a:r>
          </a:p>
          <a:p>
            <a:pPr>
              <a:lnSpc>
                <a:spcPct val="100000"/>
              </a:lnSpc>
            </a:pPr>
            <a:r>
              <a:rPr lang="en-AU" sz="1200" dirty="0" err="1"/>
              <a:t>Mukeba’s</a:t>
            </a:r>
            <a:r>
              <a:rPr lang="en-AU" sz="1200" dirty="0"/>
              <a:t> uncle was sculptor who introduced him to drawing. What is something you have learnt from a family member or someone close to you? </a:t>
            </a:r>
          </a:p>
          <a:p>
            <a:pPr>
              <a:lnSpc>
                <a:spcPct val="100000"/>
              </a:lnSpc>
            </a:pPr>
            <a:r>
              <a:rPr lang="en-AU" sz="1200" dirty="0" err="1"/>
              <a:t>Mukeba</a:t>
            </a:r>
            <a:r>
              <a:rPr lang="en-AU" sz="1200" dirty="0"/>
              <a:t> wants to make art that is as beautiful as he possibly can. What makes </a:t>
            </a:r>
            <a:r>
              <a:rPr lang="en-AU" sz="1200" dirty="0" err="1"/>
              <a:t>Mukeba’s</a:t>
            </a:r>
            <a:r>
              <a:rPr lang="en-AU" sz="1200" dirty="0"/>
              <a:t> work beautiful? Find another work of art on display that you think is beautiful. Why do you think some artists create beautiful works as well as  those which are not considered beautiful? As a class discuss how we define what beauty is.  </a:t>
            </a:r>
            <a:endParaRPr lang="en-US" sz="1200" dirty="0"/>
          </a:p>
        </p:txBody>
      </p:sp>
      <p:sp>
        <p:nvSpPr>
          <p:cNvPr id="3" name="Title 2"/>
          <p:cNvSpPr>
            <a:spLocks noGrp="1"/>
          </p:cNvSpPr>
          <p:nvPr>
            <p:ph type="title"/>
          </p:nvPr>
        </p:nvSpPr>
        <p:spPr/>
        <p:txBody>
          <a:bodyPr/>
          <a:lstStyle/>
          <a:p>
            <a:r>
              <a:rPr lang="en-US" dirty="0"/>
              <a:t>Early Years and Primary</a:t>
            </a:r>
            <a:br>
              <a:rPr lang="en-US" dirty="0"/>
            </a:br>
            <a:r>
              <a:rPr lang="en-US" dirty="0">
                <a:solidFill>
                  <a:schemeClr val="bg1">
                    <a:lumMod val="50000"/>
                  </a:schemeClr>
                </a:solidFill>
              </a:rPr>
              <a:t>Culture | Identity </a:t>
            </a:r>
            <a:br>
              <a:rPr lang="en-US" dirty="0"/>
            </a:br>
            <a:endParaRPr lang="en-US" dirty="0"/>
          </a:p>
        </p:txBody>
      </p:sp>
      <p:sp>
        <p:nvSpPr>
          <p:cNvPr id="4" name="Content Placeholder 1">
            <a:extLst>
              <a:ext uri="{FF2B5EF4-FFF2-40B4-BE49-F238E27FC236}">
                <a16:creationId xmlns:a16="http://schemas.microsoft.com/office/drawing/2014/main" id="{EBED65DD-C158-4903-A92F-08D067C87892}"/>
              </a:ext>
            </a:extLst>
          </p:cNvPr>
          <p:cNvSpPr txBox="1">
            <a:spLocks/>
          </p:cNvSpPr>
          <p:nvPr/>
        </p:nvSpPr>
        <p:spPr>
          <a:xfrm>
            <a:off x="4972741" y="1443572"/>
            <a:ext cx="3339205" cy="4083925"/>
          </a:xfrm>
          <a:prstGeom prst="rect">
            <a:avLst/>
          </a:prstGeom>
        </p:spPr>
        <p:txBody>
          <a:bodyPr vert="horz" lIns="91440" tIns="45720" rIns="91440" bIns="45720" rtlCol="0">
            <a:noAutofit/>
          </a:bodyPr>
          <a:lstStyle>
            <a:lvl1pPr marL="0" indent="0" algn="l" defTabSz="914400" rtl="0" eaLnBrk="1" latinLnBrk="0" hangingPunct="1">
              <a:lnSpc>
                <a:spcPts val="226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b="1" dirty="0"/>
              <a:t>Making </a:t>
            </a:r>
            <a:br>
              <a:rPr lang="en-US" sz="1200" b="1" dirty="0"/>
            </a:br>
            <a:r>
              <a:rPr lang="en-US" sz="1200" dirty="0"/>
              <a:t>Some of </a:t>
            </a:r>
            <a:r>
              <a:rPr lang="en-AU" sz="1200" dirty="0" err="1"/>
              <a:t>Mukeba’s</a:t>
            </a:r>
            <a:r>
              <a:rPr lang="en-US" sz="1200" dirty="0"/>
              <a:t> works are inspired by early life in Central Africa. What is your first memory? Create a work of art about this time. </a:t>
            </a:r>
          </a:p>
          <a:p>
            <a:pPr>
              <a:lnSpc>
                <a:spcPct val="100000"/>
              </a:lnSpc>
            </a:pPr>
            <a:r>
              <a:rPr lang="en-US" sz="1200" dirty="0"/>
              <a:t>Using recycled wrapping paper and textiles with bright patterns and </a:t>
            </a:r>
            <a:r>
              <a:rPr lang="en-US" sz="1200" dirty="0" err="1"/>
              <a:t>colours</a:t>
            </a:r>
            <a:r>
              <a:rPr lang="en-US" sz="1200" dirty="0"/>
              <a:t> create a collage portrait of your family. </a:t>
            </a:r>
          </a:p>
          <a:p>
            <a:pPr>
              <a:lnSpc>
                <a:spcPct val="100000"/>
              </a:lnSpc>
            </a:pPr>
            <a:r>
              <a:rPr lang="en-AU" sz="1200" i="1" dirty="0"/>
              <a:t>Ride to Church </a:t>
            </a:r>
            <a:r>
              <a:rPr lang="en-AU" sz="1200" dirty="0"/>
              <a:t>captures a moment of daily life during </a:t>
            </a:r>
            <a:r>
              <a:rPr lang="en-AU" sz="1200" dirty="0" err="1"/>
              <a:t>Mukeba’s</a:t>
            </a:r>
            <a:r>
              <a:rPr lang="en-AU" sz="1200" dirty="0"/>
              <a:t> childhood in Zimbabwe. Create a large-scale collaborative drawing that depicts a moment of everyday life in your school or community.</a:t>
            </a:r>
          </a:p>
          <a:p>
            <a:pPr>
              <a:lnSpc>
                <a:spcPct val="100000"/>
              </a:lnSpc>
            </a:pPr>
            <a:r>
              <a:rPr lang="en-AU" sz="1200" dirty="0"/>
              <a:t>Look carefully at </a:t>
            </a:r>
            <a:r>
              <a:rPr lang="en-AU" sz="1200" i="1" dirty="0"/>
              <a:t>Ride to Church. </a:t>
            </a:r>
            <a:r>
              <a:rPr lang="en-AU" sz="1200" dirty="0"/>
              <a:t>Create</a:t>
            </a:r>
            <a:r>
              <a:rPr lang="en-AU" sz="1200" i="1" dirty="0"/>
              <a:t> </a:t>
            </a:r>
            <a:r>
              <a:rPr lang="en-AU" sz="1200" dirty="0"/>
              <a:t>a story about what has happened before, during and after the moment is captured in </a:t>
            </a:r>
            <a:r>
              <a:rPr lang="en-AU" sz="1200" dirty="0" err="1"/>
              <a:t>Mukeba’s</a:t>
            </a:r>
            <a:r>
              <a:rPr lang="en-AU" sz="1200" dirty="0"/>
              <a:t> work of art.</a:t>
            </a:r>
          </a:p>
          <a:p>
            <a:pPr>
              <a:lnSpc>
                <a:spcPct val="100000"/>
              </a:lnSpc>
            </a:pPr>
            <a:endParaRPr lang="en-US" sz="1200" dirty="0"/>
          </a:p>
        </p:txBody>
      </p:sp>
    </p:spTree>
    <p:extLst>
      <p:ext uri="{BB962C8B-B14F-4D97-AF65-F5344CB8AC3E}">
        <p14:creationId xmlns:p14="http://schemas.microsoft.com/office/powerpoint/2010/main" val="32480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923" y="1170491"/>
            <a:ext cx="4228529" cy="5024826"/>
          </a:xfrm>
        </p:spPr>
        <p:txBody>
          <a:bodyPr/>
          <a:lstStyle/>
          <a:p>
            <a:pPr>
              <a:lnSpc>
                <a:spcPct val="100000"/>
              </a:lnSpc>
            </a:pPr>
            <a:r>
              <a:rPr lang="en-US" sz="1200" b="1" dirty="0"/>
              <a:t>Responding </a:t>
            </a:r>
            <a:br>
              <a:rPr lang="en-US" sz="1200" b="1" dirty="0"/>
            </a:br>
            <a:r>
              <a:rPr lang="en-AU" sz="1200" dirty="0" err="1"/>
              <a:t>Mukeba</a:t>
            </a:r>
            <a:r>
              <a:rPr lang="en-AU" sz="1200" dirty="0"/>
              <a:t> creates works of art that reflect his life experiences. He has said that he wants to bring attention to the traumas that have taken place in the Congo and what is happening in Africa now. “I make art about this because it needs to be understood by everyone.” Research other artists who have responded to conflict or unrest. How do their representations compare to </a:t>
            </a:r>
            <a:r>
              <a:rPr lang="en-AU" sz="1200" dirty="0" err="1"/>
              <a:t>Mukeba’s</a:t>
            </a:r>
            <a:r>
              <a:rPr lang="en-AU" sz="1200" dirty="0"/>
              <a:t> works of art?  </a:t>
            </a:r>
          </a:p>
          <a:p>
            <a:pPr>
              <a:lnSpc>
                <a:spcPct val="100000"/>
              </a:lnSpc>
            </a:pPr>
            <a:r>
              <a:rPr lang="en-AU" sz="1200" dirty="0"/>
              <a:t>How would you classify </a:t>
            </a:r>
            <a:r>
              <a:rPr lang="en-AU" sz="1200" dirty="0" err="1"/>
              <a:t>Mukeba’s</a:t>
            </a:r>
            <a:r>
              <a:rPr lang="en-AU" sz="1200" dirty="0"/>
              <a:t> works of art? Are they paintings, drawings or textiles?  </a:t>
            </a:r>
          </a:p>
          <a:p>
            <a:pPr>
              <a:lnSpc>
                <a:spcPct val="100000"/>
              </a:lnSpc>
            </a:pPr>
            <a:r>
              <a:rPr lang="en-AU" sz="1200" dirty="0"/>
              <a:t>The British-Nigerian artist Yinka </a:t>
            </a:r>
            <a:r>
              <a:rPr lang="en-AU" sz="1200" dirty="0" err="1"/>
              <a:t>Shonibare</a:t>
            </a:r>
            <a:r>
              <a:rPr lang="en-AU" sz="1200" dirty="0"/>
              <a:t> uses patterned Dutch-African fabrics in his work. Discuss how the juxtaposition of the patterned fabric and Colonial European dress contributes to the meaning of his work. How is this similar or different from </a:t>
            </a:r>
            <a:r>
              <a:rPr lang="en-AU" sz="1200" dirty="0" err="1"/>
              <a:t>Mukeba’s</a:t>
            </a:r>
            <a:r>
              <a:rPr lang="en-AU" sz="1200" dirty="0"/>
              <a:t> use of textiles?</a:t>
            </a:r>
          </a:p>
          <a:p>
            <a:pPr>
              <a:lnSpc>
                <a:spcPct val="100000"/>
              </a:lnSpc>
            </a:pPr>
            <a:endParaRPr lang="en-US" sz="1200" dirty="0"/>
          </a:p>
          <a:p>
            <a:pPr>
              <a:lnSpc>
                <a:spcPct val="100000"/>
              </a:lnSpc>
            </a:pPr>
            <a:endParaRPr lang="en-US" sz="1200" dirty="0"/>
          </a:p>
        </p:txBody>
      </p:sp>
      <p:sp>
        <p:nvSpPr>
          <p:cNvPr id="3" name="Title 2"/>
          <p:cNvSpPr>
            <a:spLocks noGrp="1"/>
          </p:cNvSpPr>
          <p:nvPr>
            <p:ph type="title"/>
          </p:nvPr>
        </p:nvSpPr>
        <p:spPr/>
        <p:txBody>
          <a:bodyPr/>
          <a:lstStyle/>
          <a:p>
            <a:r>
              <a:rPr lang="en-US" dirty="0"/>
              <a:t>Secondary</a:t>
            </a:r>
            <a:br>
              <a:rPr lang="en-US" dirty="0"/>
            </a:br>
            <a:r>
              <a:rPr lang="en-US" dirty="0">
                <a:solidFill>
                  <a:schemeClr val="bg1">
                    <a:lumMod val="50000"/>
                  </a:schemeClr>
                </a:solidFill>
              </a:rPr>
              <a:t>Culture | Identity </a:t>
            </a:r>
            <a:br>
              <a:rPr lang="en-US" dirty="0"/>
            </a:br>
            <a:endParaRPr lang="en-US" dirty="0"/>
          </a:p>
        </p:txBody>
      </p:sp>
      <p:sp>
        <p:nvSpPr>
          <p:cNvPr id="4" name="Content Placeholder 1">
            <a:extLst>
              <a:ext uri="{FF2B5EF4-FFF2-40B4-BE49-F238E27FC236}">
                <a16:creationId xmlns:a16="http://schemas.microsoft.com/office/drawing/2014/main" id="{EBED65DD-C158-4903-A92F-08D067C87892}"/>
              </a:ext>
            </a:extLst>
          </p:cNvPr>
          <p:cNvSpPr txBox="1">
            <a:spLocks/>
          </p:cNvSpPr>
          <p:nvPr/>
        </p:nvSpPr>
        <p:spPr>
          <a:xfrm>
            <a:off x="4756936" y="1146642"/>
            <a:ext cx="3781042" cy="4873252"/>
          </a:xfrm>
          <a:prstGeom prst="rect">
            <a:avLst/>
          </a:prstGeom>
        </p:spPr>
        <p:txBody>
          <a:bodyPr vert="horz" lIns="91440" tIns="45720" rIns="91440" bIns="45720" rtlCol="0">
            <a:noAutofit/>
          </a:bodyPr>
          <a:lstStyle>
            <a:lvl1pPr marL="0" indent="0" algn="l" defTabSz="914400" rtl="0" eaLnBrk="1" latinLnBrk="0" hangingPunct="1">
              <a:lnSpc>
                <a:spcPts val="226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b="1" dirty="0"/>
              <a:t>Making</a:t>
            </a:r>
            <a:br>
              <a:rPr lang="en-US" sz="1200" b="1" dirty="0">
                <a:solidFill>
                  <a:srgbClr val="FF0000"/>
                </a:solidFill>
              </a:rPr>
            </a:br>
            <a:r>
              <a:rPr lang="en-US" sz="1200" dirty="0"/>
              <a:t>Draw onto unusual surfaces such as foil, textiles, plastics, or recycled textured objects otherwise destined for landfill. </a:t>
            </a:r>
          </a:p>
          <a:p>
            <a:pPr>
              <a:lnSpc>
                <a:spcPct val="100000"/>
              </a:lnSpc>
            </a:pPr>
            <a:r>
              <a:rPr lang="en-AU" sz="1200" dirty="0" err="1"/>
              <a:t>Mukeba’s</a:t>
            </a:r>
            <a:r>
              <a:rPr lang="en-US" sz="1200" dirty="0"/>
              <a:t> portraits celebrate the lives of his family and friends. Create a portrait of a family member or friends. Consider what </a:t>
            </a:r>
            <a:r>
              <a:rPr lang="en-US" sz="1200" dirty="0" err="1"/>
              <a:t>colours</a:t>
            </a:r>
            <a:r>
              <a:rPr lang="en-US" sz="1200" dirty="0"/>
              <a:t> or symbols you could incorporate into your portrait that tells the viewer something about this person. </a:t>
            </a:r>
          </a:p>
          <a:p>
            <a:pPr>
              <a:lnSpc>
                <a:spcPct val="100000"/>
              </a:lnSpc>
            </a:pPr>
            <a:r>
              <a:rPr lang="en-AU" sz="1200" dirty="0"/>
              <a:t>The use of line is an important element in </a:t>
            </a:r>
            <a:r>
              <a:rPr lang="en-AU" sz="1200" dirty="0" err="1"/>
              <a:t>Mukeba’s</a:t>
            </a:r>
            <a:r>
              <a:rPr lang="en-AU" sz="1200" dirty="0"/>
              <a:t> works of art. Create a self portrait using continuous line drawing without taking your pencil off the paper. For an added challenge, create a continuous line drawing without looking at the paper.</a:t>
            </a:r>
          </a:p>
          <a:p>
            <a:pPr>
              <a:lnSpc>
                <a:spcPct val="100000"/>
              </a:lnSpc>
            </a:pPr>
            <a:r>
              <a:rPr lang="en-US" sz="1200" b="1" dirty="0"/>
              <a:t>Kitenge</a:t>
            </a:r>
            <a:r>
              <a:rPr lang="en-US" sz="1200" dirty="0"/>
              <a:t> is described as ‘the communicating textile’ due to the combinations of </a:t>
            </a:r>
            <a:r>
              <a:rPr lang="en-US" sz="1200" dirty="0" err="1"/>
              <a:t>colour</a:t>
            </a:r>
            <a:r>
              <a:rPr lang="en-US" sz="1200" dirty="0"/>
              <a:t>, pattern, symbolism, text, and the occasional political slogan that make up its striking visual language. Create a unique textile using calico and acrylic paint. Combine </a:t>
            </a:r>
            <a:r>
              <a:rPr lang="en-US" sz="1200" dirty="0" err="1"/>
              <a:t>colour</a:t>
            </a:r>
            <a:r>
              <a:rPr lang="en-US" sz="1200" dirty="0"/>
              <a:t>, pattern, text and symbolism to communicate something about a current environmental or social issue you are passionate about.</a:t>
            </a:r>
          </a:p>
        </p:txBody>
      </p:sp>
    </p:spTree>
    <p:extLst>
      <p:ext uri="{BB962C8B-B14F-4D97-AF65-F5344CB8AC3E}">
        <p14:creationId xmlns:p14="http://schemas.microsoft.com/office/powerpoint/2010/main" val="315953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09173C-7A9F-4E4F-96E5-8936AA6A25D4}"/>
              </a:ext>
            </a:extLst>
          </p:cNvPr>
          <p:cNvSpPr>
            <a:spLocks noGrp="1"/>
          </p:cNvSpPr>
          <p:nvPr>
            <p:ph idx="1"/>
          </p:nvPr>
        </p:nvSpPr>
        <p:spPr>
          <a:xfrm>
            <a:off x="194218" y="786640"/>
            <a:ext cx="4208450" cy="4429251"/>
          </a:xfrm>
        </p:spPr>
        <p:txBody>
          <a:bodyPr/>
          <a:lstStyle/>
          <a:p>
            <a:pPr>
              <a:lnSpc>
                <a:spcPct val="100000"/>
              </a:lnSpc>
            </a:pPr>
            <a:r>
              <a:rPr lang="en-AU" sz="1200" b="1" dirty="0"/>
              <a:t>Articles and Books</a:t>
            </a:r>
          </a:p>
          <a:p>
            <a:pPr>
              <a:lnSpc>
                <a:spcPct val="100000"/>
              </a:lnSpc>
            </a:pPr>
            <a:r>
              <a:rPr lang="en-AU" sz="1200" dirty="0"/>
              <a:t>Andrews, S. “Drawn to Art”, </a:t>
            </a:r>
            <a:r>
              <a:rPr lang="en-AU" sz="1200" i="1" dirty="0"/>
              <a:t>Art Monthly Australia, </a:t>
            </a:r>
            <a:r>
              <a:rPr lang="en-AU" sz="1200" dirty="0"/>
              <a:t>issue 304, Summer 2017/18, p14</a:t>
            </a:r>
          </a:p>
          <a:p>
            <a:pPr>
              <a:lnSpc>
                <a:spcPct val="100000"/>
              </a:lnSpc>
            </a:pPr>
            <a:r>
              <a:rPr lang="en-AU" sz="1200" dirty="0"/>
              <a:t>Dow, S. “Forecast: Pierre </a:t>
            </a:r>
            <a:r>
              <a:rPr lang="en-AU" sz="1200" dirty="0" err="1"/>
              <a:t>Mukeba</a:t>
            </a:r>
            <a:r>
              <a:rPr lang="en-AU" sz="1200" dirty="0"/>
              <a:t>”, </a:t>
            </a:r>
            <a:r>
              <a:rPr lang="en-AU" sz="1200" i="1" dirty="0"/>
              <a:t>Vault, </a:t>
            </a:r>
            <a:r>
              <a:rPr lang="en-AU" sz="1200" dirty="0"/>
              <a:t>issue 24, Summer 2018/19, p114-117</a:t>
            </a:r>
          </a:p>
          <a:p>
            <a:pPr>
              <a:lnSpc>
                <a:spcPct val="100000"/>
              </a:lnSpc>
            </a:pPr>
            <a:r>
              <a:rPr lang="en-AU" sz="1200" dirty="0"/>
              <a:t>Marsh, W. “Ramsay Art Prize finalist Pierre </a:t>
            </a:r>
            <a:r>
              <a:rPr lang="en-AU" sz="1200" dirty="0" err="1"/>
              <a:t>Mukeba</a:t>
            </a:r>
            <a:r>
              <a:rPr lang="en-AU" sz="1200" dirty="0"/>
              <a:t> named the people's favourite”, </a:t>
            </a:r>
            <a:r>
              <a:rPr lang="en-AU" sz="1200" i="1" dirty="0"/>
              <a:t>Adelaide Review, </a:t>
            </a:r>
            <a:r>
              <a:rPr lang="en-AU" sz="1200" dirty="0"/>
              <a:t>9 August 2019, </a:t>
            </a:r>
            <a:r>
              <a:rPr lang="en-US" sz="1200" u="sng" dirty="0">
                <a:hlinkClick r:id="rId2"/>
              </a:rPr>
              <a:t>https://www.adelaidereview.com.au/arts/visual-arts/2019/08/09/ramsay-art-prize-peoples-choice-pierre-mukeba/</a:t>
            </a:r>
            <a:endParaRPr lang="en-AU" sz="1200" dirty="0"/>
          </a:p>
          <a:p>
            <a:pPr>
              <a:lnSpc>
                <a:spcPct val="100000"/>
              </a:lnSpc>
            </a:pPr>
            <a:r>
              <a:rPr lang="en-AU" sz="1200" dirty="0"/>
              <a:t>McDonald, P. “Collage is sheets ahead”, </a:t>
            </a:r>
            <a:r>
              <a:rPr lang="en-AU" sz="1200" i="1" dirty="0"/>
              <a:t>The Adelaide Advertiser, </a:t>
            </a:r>
            <a:r>
              <a:rPr lang="en-AU" sz="1200" dirty="0"/>
              <a:t>8 September 2019</a:t>
            </a:r>
          </a:p>
          <a:p>
            <a:pPr>
              <a:lnSpc>
                <a:spcPct val="100000"/>
              </a:lnSpc>
            </a:pPr>
            <a:r>
              <a:rPr lang="en-AU" sz="1200" dirty="0"/>
              <a:t>McDonald, P. “Pierre </a:t>
            </a:r>
            <a:r>
              <a:rPr lang="en-AU" sz="1200" dirty="0" err="1"/>
              <a:t>Mukeba</a:t>
            </a:r>
            <a:r>
              <a:rPr lang="en-AU" sz="1200" dirty="0"/>
              <a:t> and the Fabric of Life”, </a:t>
            </a:r>
            <a:r>
              <a:rPr lang="en-AU" sz="1200" i="1" dirty="0"/>
              <a:t>The Adelaide Advertiser, </a:t>
            </a:r>
            <a:r>
              <a:rPr lang="en-AU" sz="1200" dirty="0"/>
              <a:t>25 May 2019</a:t>
            </a:r>
          </a:p>
          <a:p>
            <a:pPr>
              <a:lnSpc>
                <a:spcPct val="100000"/>
              </a:lnSpc>
            </a:pPr>
            <a:r>
              <a:rPr lang="en-AU" sz="1200" dirty="0" err="1"/>
              <a:t>Sigglekow</a:t>
            </a:r>
            <a:r>
              <a:rPr lang="en-AU" sz="1200" dirty="0"/>
              <a:t>, Z. “Pierre </a:t>
            </a:r>
            <a:r>
              <a:rPr lang="en-AU" sz="1200" dirty="0" err="1"/>
              <a:t>Mukeba</a:t>
            </a:r>
            <a:r>
              <a:rPr lang="en-AU" sz="1200" dirty="0"/>
              <a:t> wins the Churchie National Emerging Art Prize”, </a:t>
            </a:r>
            <a:r>
              <a:rPr lang="en-AU" sz="1200" i="1" dirty="0"/>
              <a:t>Art Guide Australia, </a:t>
            </a:r>
            <a:r>
              <a:rPr lang="en-AU" sz="1200" dirty="0"/>
              <a:t>17 November 2017, </a:t>
            </a:r>
            <a:r>
              <a:rPr lang="en-US" sz="1200" u="sng" dirty="0">
                <a:hlinkClick r:id="rId3"/>
              </a:rPr>
              <a:t>https://artguide.com.au/pierre-mukeba-wins-the-churchie-national-emerging-art-prize</a:t>
            </a:r>
            <a:endParaRPr lang="en-AU" sz="1200" dirty="0"/>
          </a:p>
          <a:p>
            <a:pPr>
              <a:lnSpc>
                <a:spcPct val="100000"/>
              </a:lnSpc>
            </a:pPr>
            <a:r>
              <a:rPr lang="en-AU" sz="1200" dirty="0" err="1"/>
              <a:t>Yiu</a:t>
            </a:r>
            <a:r>
              <a:rPr lang="en-AU" sz="1200" dirty="0"/>
              <a:t> Nam Cheung, E. “Artist Pierre </a:t>
            </a:r>
            <a:r>
              <a:rPr lang="en-AU" sz="1200" dirty="0" err="1"/>
              <a:t>Mukeba</a:t>
            </a:r>
            <a:r>
              <a:rPr lang="en-AU" sz="1200" dirty="0"/>
              <a:t>”, </a:t>
            </a:r>
            <a:r>
              <a:rPr lang="en-AU" sz="1200" i="1" dirty="0"/>
              <a:t>The Saturday Paper, </a:t>
            </a:r>
            <a:r>
              <a:rPr lang="en-AU" sz="1200" dirty="0"/>
              <a:t>no. 216, 4-10 August 2018, </a:t>
            </a:r>
            <a:r>
              <a:rPr lang="en-US" sz="1200" u="sng" dirty="0">
                <a:hlinkClick r:id="rId4"/>
              </a:rPr>
              <a:t>https://www.thesaturdaypaper.com.au/2018/08/04/artist-pierre-mukeba/15333048006635</a:t>
            </a:r>
            <a:endParaRPr lang="en-AU" sz="1200" dirty="0"/>
          </a:p>
          <a:p>
            <a:pPr>
              <a:lnSpc>
                <a:spcPct val="100000"/>
              </a:lnSpc>
            </a:pPr>
            <a:endParaRPr lang="en-AU" sz="1200" dirty="0"/>
          </a:p>
        </p:txBody>
      </p:sp>
      <p:sp>
        <p:nvSpPr>
          <p:cNvPr id="3" name="Title 2">
            <a:extLst>
              <a:ext uri="{FF2B5EF4-FFF2-40B4-BE49-F238E27FC236}">
                <a16:creationId xmlns:a16="http://schemas.microsoft.com/office/drawing/2014/main" id="{4BCAFD96-DC1F-44F1-8D33-0C541F91D6CB}"/>
              </a:ext>
            </a:extLst>
          </p:cNvPr>
          <p:cNvSpPr>
            <a:spLocks noGrp="1"/>
          </p:cNvSpPr>
          <p:nvPr>
            <p:ph type="title"/>
          </p:nvPr>
        </p:nvSpPr>
        <p:spPr>
          <a:xfrm>
            <a:off x="322924" y="291761"/>
            <a:ext cx="5712315" cy="657808"/>
          </a:xfrm>
        </p:spPr>
        <p:txBody>
          <a:bodyPr/>
          <a:lstStyle/>
          <a:p>
            <a:r>
              <a:rPr lang="en-AU" dirty="0"/>
              <a:t>Resources </a:t>
            </a:r>
          </a:p>
        </p:txBody>
      </p:sp>
      <p:sp>
        <p:nvSpPr>
          <p:cNvPr id="4" name="Rectangle 3">
            <a:extLst>
              <a:ext uri="{FF2B5EF4-FFF2-40B4-BE49-F238E27FC236}">
                <a16:creationId xmlns:a16="http://schemas.microsoft.com/office/drawing/2014/main" id="{85780B80-02D0-4E1B-827B-13EA4F7AAA27}"/>
              </a:ext>
            </a:extLst>
          </p:cNvPr>
          <p:cNvSpPr/>
          <p:nvPr/>
        </p:nvSpPr>
        <p:spPr>
          <a:xfrm>
            <a:off x="4628443" y="291761"/>
            <a:ext cx="4131735" cy="5816977"/>
          </a:xfrm>
          <a:prstGeom prst="rect">
            <a:avLst/>
          </a:prstGeom>
        </p:spPr>
        <p:txBody>
          <a:bodyPr wrap="square">
            <a:spAutoFit/>
          </a:bodyPr>
          <a:lstStyle/>
          <a:p>
            <a:pPr>
              <a:lnSpc>
                <a:spcPct val="100000"/>
              </a:lnSpc>
            </a:pPr>
            <a:r>
              <a:rPr lang="en-AU" sz="1200" b="1" dirty="0">
                <a:latin typeface="Arial" panose="020B0604020202020204" pitchFamily="34" charset="0"/>
                <a:cs typeface="Arial" panose="020B0604020202020204" pitchFamily="34" charset="0"/>
              </a:rPr>
              <a:t>Websites</a:t>
            </a:r>
          </a:p>
          <a:p>
            <a:pPr>
              <a:lnSpc>
                <a:spcPct val="100000"/>
              </a:lnSpc>
            </a:pPr>
            <a:r>
              <a:rPr lang="en-US" sz="1200" dirty="0">
                <a:latin typeface="Arial" panose="020B0604020202020204" pitchFamily="34" charset="0"/>
                <a:cs typeface="Arial" panose="020B0604020202020204" pitchFamily="34" charset="0"/>
              </a:rPr>
              <a:t>“Pierre </a:t>
            </a:r>
            <a:r>
              <a:rPr lang="en-US" sz="1200" dirty="0" err="1">
                <a:latin typeface="Arial" panose="020B0604020202020204" pitchFamily="34" charset="0"/>
                <a:cs typeface="Arial" panose="020B0604020202020204" pitchFamily="34" charset="0"/>
              </a:rPr>
              <a:t>Mukeba</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Art Gallery of South Australia, </a:t>
            </a:r>
            <a:r>
              <a:rPr lang="en-US" sz="1200" dirty="0">
                <a:latin typeface="Arial" panose="020B0604020202020204" pitchFamily="34" charset="0"/>
                <a:cs typeface="Arial" panose="020B0604020202020204" pitchFamily="34" charset="0"/>
              </a:rPr>
              <a:t>accessed 4 February 2020</a:t>
            </a:r>
            <a:r>
              <a:rPr lang="en-US" sz="1200" i="1" dirty="0">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hlinkClick r:id="rId5"/>
              </a:rPr>
              <a:t>https://www.agsa.sa.gov.au/whats-on/exhibitions/ramsay-art-prize/pierre-mukeba/</a:t>
            </a:r>
            <a:endParaRPr lang="en-AU" sz="1200" dirty="0">
              <a:latin typeface="Arial" panose="020B0604020202020204" pitchFamily="34" charset="0"/>
              <a:cs typeface="Arial" panose="020B0604020202020204" pitchFamily="34" charset="0"/>
            </a:endParaRPr>
          </a:p>
          <a:p>
            <a:pPr>
              <a:lnSpc>
                <a:spcPct val="100000"/>
              </a:lnSpc>
            </a:pPr>
            <a:r>
              <a:rPr lang="en-AU" sz="1200" dirty="0">
                <a:latin typeface="Arial" panose="020B0604020202020204" pitchFamily="34" charset="0"/>
                <a:cs typeface="Arial" panose="020B0604020202020204" pitchFamily="34" charset="0"/>
              </a:rPr>
              <a:t> </a:t>
            </a:r>
          </a:p>
          <a:p>
            <a:pPr>
              <a:lnSpc>
                <a:spcPct val="100000"/>
              </a:lnSpc>
            </a:pPr>
            <a:r>
              <a:rPr lang="en-AU" sz="1200" dirty="0">
                <a:latin typeface="Arial" panose="020B0604020202020204" pitchFamily="34" charset="0"/>
                <a:cs typeface="Arial" panose="020B0604020202020204" pitchFamily="34" charset="0"/>
              </a:rPr>
              <a:t>“Pierre </a:t>
            </a:r>
            <a:r>
              <a:rPr lang="en-AU" sz="1200" dirty="0" err="1">
                <a:latin typeface="Arial" panose="020B0604020202020204" pitchFamily="34" charset="0"/>
                <a:cs typeface="Arial" panose="020B0604020202020204" pitchFamily="34" charset="0"/>
              </a:rPr>
              <a:t>Mukeba</a:t>
            </a:r>
            <a:r>
              <a:rPr lang="en-AU" sz="1200" dirty="0">
                <a:latin typeface="Arial" panose="020B0604020202020204" pitchFamily="34" charset="0"/>
                <a:cs typeface="Arial" panose="020B0604020202020204" pitchFamily="34" charset="0"/>
              </a:rPr>
              <a:t>”, </a:t>
            </a:r>
            <a:r>
              <a:rPr lang="en-AU" sz="1200" i="1" dirty="0">
                <a:latin typeface="Arial" panose="020B0604020202020204" pitchFamily="34" charset="0"/>
                <a:cs typeface="Arial" panose="020B0604020202020204" pitchFamily="34" charset="0"/>
              </a:rPr>
              <a:t>Greenaway Art Gallery Projects, </a:t>
            </a:r>
            <a:r>
              <a:rPr lang="en-AU" sz="1200" dirty="0">
                <a:latin typeface="Arial" panose="020B0604020202020204" pitchFamily="34" charset="0"/>
                <a:cs typeface="Arial" panose="020B0604020202020204" pitchFamily="34" charset="0"/>
              </a:rPr>
              <a:t>accessed 4 February 2020 </a:t>
            </a:r>
            <a:r>
              <a:rPr lang="en-US" sz="1200" u="sng" dirty="0">
                <a:latin typeface="Arial" panose="020B0604020202020204" pitchFamily="34" charset="0"/>
                <a:cs typeface="Arial" panose="020B0604020202020204" pitchFamily="34" charset="0"/>
                <a:hlinkClick r:id="rId6"/>
              </a:rPr>
              <a:t>http://gagprojects.com/index.php/artists/pierre-mukeba/</a:t>
            </a:r>
            <a:endParaRPr lang="en-AU" sz="1200" dirty="0">
              <a:latin typeface="Arial" panose="020B0604020202020204" pitchFamily="34" charset="0"/>
              <a:cs typeface="Arial" panose="020B0604020202020204" pitchFamily="34" charset="0"/>
            </a:endParaRPr>
          </a:p>
          <a:p>
            <a:pPr>
              <a:lnSpc>
                <a:spcPct val="100000"/>
              </a:lnSpc>
            </a:pPr>
            <a:r>
              <a:rPr lang="en-AU" sz="1200" i="1" dirty="0">
                <a:latin typeface="Arial" panose="020B0604020202020204" pitchFamily="34" charset="0"/>
                <a:cs typeface="Arial" panose="020B0604020202020204" pitchFamily="34" charset="0"/>
              </a:rPr>
              <a:t> </a:t>
            </a:r>
            <a:endParaRPr lang="en-AU" sz="1200" dirty="0">
              <a:latin typeface="Arial" panose="020B0604020202020204" pitchFamily="34" charset="0"/>
              <a:cs typeface="Arial" panose="020B0604020202020204" pitchFamily="34" charset="0"/>
            </a:endParaRPr>
          </a:p>
          <a:p>
            <a:pPr>
              <a:lnSpc>
                <a:spcPct val="100000"/>
              </a:lnSpc>
            </a:pPr>
            <a:r>
              <a:rPr lang="en-AU" sz="1200" b="1" dirty="0">
                <a:latin typeface="Arial" panose="020B0604020202020204" pitchFamily="34" charset="0"/>
                <a:cs typeface="Arial" panose="020B0604020202020204" pitchFamily="34" charset="0"/>
              </a:rPr>
              <a:t>Videos</a:t>
            </a:r>
          </a:p>
          <a:p>
            <a:pPr>
              <a:lnSpc>
                <a:spcPct val="100000"/>
              </a:lnSpc>
            </a:pPr>
            <a:r>
              <a:rPr lang="en-AU" sz="1200" dirty="0">
                <a:latin typeface="Arial" panose="020B0604020202020204" pitchFamily="34" charset="0"/>
                <a:cs typeface="Arial" panose="020B0604020202020204" pitchFamily="34" charset="0"/>
              </a:rPr>
              <a:t>Fuss, E. “Meet Pierre </a:t>
            </a:r>
            <a:r>
              <a:rPr lang="en-AU" sz="1200" dirty="0" err="1">
                <a:latin typeface="Arial" panose="020B0604020202020204" pitchFamily="34" charset="0"/>
                <a:cs typeface="Arial" panose="020B0604020202020204" pitchFamily="34" charset="0"/>
              </a:rPr>
              <a:t>Mukeba</a:t>
            </a:r>
            <a:r>
              <a:rPr lang="en-AU" sz="1200" dirty="0">
                <a:latin typeface="Arial" panose="020B0604020202020204" pitchFamily="34" charset="0"/>
                <a:cs typeface="Arial" panose="020B0604020202020204" pitchFamily="34" charset="0"/>
              </a:rPr>
              <a:t>”, The Mix: Episode 30, </a:t>
            </a:r>
            <a:r>
              <a:rPr lang="en-AU" sz="1200" i="1" dirty="0">
                <a:latin typeface="Arial" panose="020B0604020202020204" pitchFamily="34" charset="0"/>
                <a:cs typeface="Arial" panose="020B0604020202020204" pitchFamily="34" charset="0"/>
              </a:rPr>
              <a:t>Australian Broadcasting Corporation, </a:t>
            </a:r>
            <a:r>
              <a:rPr lang="en-AU" sz="1200" dirty="0">
                <a:latin typeface="Arial" panose="020B0604020202020204" pitchFamily="34" charset="0"/>
                <a:cs typeface="Arial" panose="020B0604020202020204" pitchFamily="34" charset="0"/>
              </a:rPr>
              <a:t>published 26 August 2018 (expires 25 February 2020), </a:t>
            </a:r>
            <a:r>
              <a:rPr lang="en-US" sz="1200" u="sng" dirty="0">
                <a:latin typeface="Arial" panose="020B0604020202020204" pitchFamily="34" charset="0"/>
                <a:cs typeface="Arial" panose="020B0604020202020204" pitchFamily="34" charset="0"/>
                <a:hlinkClick r:id="rId7"/>
              </a:rPr>
              <a:t>https://www.abc.net.au/news/programs/the-mix/2018-08-26/the-mix:-episode-30/10166526</a:t>
            </a:r>
            <a:endParaRPr lang="en-AU" sz="1200" dirty="0">
              <a:latin typeface="Arial" panose="020B0604020202020204" pitchFamily="34" charset="0"/>
              <a:cs typeface="Arial" panose="020B0604020202020204" pitchFamily="34" charset="0"/>
            </a:endParaRPr>
          </a:p>
          <a:p>
            <a:pPr>
              <a:lnSpc>
                <a:spcPct val="100000"/>
              </a:lnSpc>
            </a:pPr>
            <a:r>
              <a:rPr lang="en-AU" sz="1200" dirty="0">
                <a:latin typeface="Arial" panose="020B0604020202020204" pitchFamily="34" charset="0"/>
                <a:cs typeface="Arial" panose="020B0604020202020204" pitchFamily="34" charset="0"/>
              </a:rPr>
              <a:t> </a:t>
            </a:r>
          </a:p>
          <a:p>
            <a:pPr>
              <a:lnSpc>
                <a:spcPct val="100000"/>
              </a:lnSpc>
            </a:pPr>
            <a:r>
              <a:rPr lang="en-AU" sz="1200" dirty="0">
                <a:latin typeface="Arial" panose="020B0604020202020204" pitchFamily="34" charset="0"/>
                <a:cs typeface="Arial" panose="020B0604020202020204" pitchFamily="34" charset="0"/>
              </a:rPr>
              <a:t>Podcasts</a:t>
            </a:r>
          </a:p>
          <a:p>
            <a:pPr>
              <a:lnSpc>
                <a:spcPct val="100000"/>
              </a:lnSpc>
            </a:pPr>
            <a:r>
              <a:rPr lang="en-AU" sz="1200" dirty="0">
                <a:latin typeface="Arial" panose="020B0604020202020204" pitchFamily="34" charset="0"/>
                <a:cs typeface="Arial" panose="020B0604020202020204" pitchFamily="34" charset="0"/>
              </a:rPr>
              <a:t>“Tuesday Talk: Rhana Devenport and Erin Davidson discuss the Ramsay Prize”, </a:t>
            </a:r>
            <a:r>
              <a:rPr lang="en-AU" sz="1200" i="1" dirty="0">
                <a:latin typeface="Arial" panose="020B0604020202020204" pitchFamily="34" charset="0"/>
                <a:cs typeface="Arial" panose="020B0604020202020204" pitchFamily="34" charset="0"/>
              </a:rPr>
              <a:t>Art Gallery of South Australia, </a:t>
            </a:r>
            <a:r>
              <a:rPr lang="en-AU" sz="1200" dirty="0">
                <a:latin typeface="Arial" panose="020B0604020202020204" pitchFamily="34" charset="0"/>
                <a:cs typeface="Arial" panose="020B0604020202020204" pitchFamily="34" charset="0"/>
              </a:rPr>
              <a:t>May 2019, </a:t>
            </a:r>
            <a:r>
              <a:rPr lang="en-US" sz="1200" u="sng" dirty="0">
                <a:latin typeface="Arial" panose="020B0604020202020204" pitchFamily="34" charset="0"/>
                <a:cs typeface="Arial" panose="020B0604020202020204" pitchFamily="34" charset="0"/>
                <a:hlinkClick r:id="rId8"/>
              </a:rPr>
              <a:t>https://soundcloud.com/artgalleryofsa/tuesday-talk-rhana-devenport-and-erin-davidson-discuss-the-ramsay-art-prize</a:t>
            </a:r>
            <a:endParaRPr lang="en-US" sz="1200" u="sng" dirty="0">
              <a:latin typeface="Arial" panose="020B0604020202020204" pitchFamily="34" charset="0"/>
              <a:cs typeface="Arial" panose="020B0604020202020204" pitchFamily="34" charset="0"/>
            </a:endParaRPr>
          </a:p>
          <a:p>
            <a:pPr>
              <a:lnSpc>
                <a:spcPct val="100000"/>
              </a:lnSpc>
            </a:pPr>
            <a:endParaRPr lang="en-US" sz="1200" u="sng" dirty="0">
              <a:latin typeface="Arial" panose="020B0604020202020204" pitchFamily="34" charset="0"/>
              <a:cs typeface="Arial" panose="020B0604020202020204" pitchFamily="34" charset="0"/>
            </a:endParaRPr>
          </a:p>
          <a:p>
            <a:pPr>
              <a:lnSpc>
                <a:spcPct val="100000"/>
              </a:lnSpc>
            </a:pPr>
            <a:r>
              <a:rPr lang="en-AU" sz="1200" b="1" dirty="0">
                <a:latin typeface="Arial" panose="020B0604020202020204" pitchFamily="34" charset="0"/>
                <a:cs typeface="Arial" panose="020B0604020202020204" pitchFamily="34" charset="0"/>
              </a:rPr>
              <a:t>African-Dutch Prints</a:t>
            </a:r>
          </a:p>
          <a:p>
            <a:pPr>
              <a:lnSpc>
                <a:spcPct val="100000"/>
              </a:lnSpc>
            </a:pPr>
            <a:r>
              <a:rPr lang="en-AU" sz="1200" dirty="0">
                <a:latin typeface="Arial" panose="020B0604020202020204" pitchFamily="34" charset="0"/>
                <a:cs typeface="Arial" panose="020B0604020202020204" pitchFamily="34" charset="0"/>
              </a:rPr>
              <a:t>Young, Robb, ‘Africa’s Fabric Is Dutch’, </a:t>
            </a:r>
            <a:r>
              <a:rPr lang="en-AU" sz="1200" i="1" dirty="0">
                <a:latin typeface="Arial" panose="020B0604020202020204" pitchFamily="34" charset="0"/>
                <a:cs typeface="Arial" panose="020B0604020202020204" pitchFamily="34" charset="0"/>
              </a:rPr>
              <a:t>The New York Times</a:t>
            </a:r>
            <a:r>
              <a:rPr lang="en-AU" sz="1200" dirty="0">
                <a:latin typeface="Arial" panose="020B0604020202020204" pitchFamily="34" charset="0"/>
                <a:cs typeface="Arial" panose="020B0604020202020204" pitchFamily="34" charset="0"/>
              </a:rPr>
              <a:t>, 14 November 2012, </a:t>
            </a:r>
            <a:r>
              <a:rPr lang="en-AU" sz="1200" dirty="0">
                <a:latin typeface="Arial" panose="020B0604020202020204" pitchFamily="34" charset="0"/>
                <a:cs typeface="Arial" panose="020B0604020202020204" pitchFamily="34" charset="0"/>
                <a:hlinkClick r:id="rId9"/>
              </a:rPr>
              <a:t>https://www.nytimes.com/2012/11/15/fashion/15iht-ffabric15.html</a:t>
            </a:r>
            <a:r>
              <a:rPr lang="en-AU" sz="1200" dirty="0">
                <a:latin typeface="Arial" panose="020B0604020202020204" pitchFamily="34" charset="0"/>
                <a:cs typeface="Arial" panose="020B0604020202020204" pitchFamily="34" charset="0"/>
              </a:rPr>
              <a:t>  </a:t>
            </a:r>
          </a:p>
          <a:p>
            <a:pPr>
              <a:lnSpc>
                <a:spcPct val="100000"/>
              </a:lnSpc>
            </a:pPr>
            <a:endParaRPr lang="en-AU" sz="1200" dirty="0">
              <a:latin typeface="Arial" panose="020B0604020202020204" pitchFamily="34" charset="0"/>
              <a:cs typeface="Arial" panose="020B0604020202020204" pitchFamily="34" charset="0"/>
            </a:endParaRPr>
          </a:p>
          <a:p>
            <a:pPr>
              <a:lnSpc>
                <a:spcPct val="100000"/>
              </a:lnSpc>
            </a:pPr>
            <a:r>
              <a:rPr lang="en-AU" sz="1200" dirty="0" err="1">
                <a:latin typeface="Arial" panose="020B0604020202020204" pitchFamily="34" charset="0"/>
                <a:cs typeface="Arial" panose="020B0604020202020204" pitchFamily="34" charset="0"/>
              </a:rPr>
              <a:t>Vlisco</a:t>
            </a:r>
            <a:r>
              <a:rPr lang="en-AU" sz="1200" dirty="0">
                <a:latin typeface="Arial" panose="020B0604020202020204" pitchFamily="34" charset="0"/>
                <a:cs typeface="Arial" panose="020B0604020202020204" pitchFamily="34" charset="0"/>
              </a:rPr>
              <a:t> (textile designs), </a:t>
            </a:r>
            <a:r>
              <a:rPr lang="en-AU" sz="1200" dirty="0">
                <a:latin typeface="Arial" panose="020B0604020202020204" pitchFamily="34" charset="0"/>
                <a:cs typeface="Arial" panose="020B0604020202020204" pitchFamily="34" charset="0"/>
                <a:hlinkClick r:id="rId10"/>
              </a:rPr>
              <a:t>https://www.vlisco.com</a:t>
            </a:r>
            <a:endParaRPr lang="en-AU" sz="1200" dirty="0">
              <a:latin typeface="Arial" panose="020B0604020202020204" pitchFamily="34" charset="0"/>
              <a:cs typeface="Arial" panose="020B0604020202020204" pitchFamily="34" charset="0"/>
            </a:endParaRPr>
          </a:p>
          <a:p>
            <a:pPr>
              <a:lnSpc>
                <a:spcPct val="100000"/>
              </a:lnSpc>
            </a:pPr>
            <a:endParaRPr lang="en-AU" sz="1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D391A0E-FC7B-4FC0-99DA-D3731121D720}"/>
              </a:ext>
            </a:extLst>
          </p:cNvPr>
          <p:cNvSpPr/>
          <p:nvPr/>
        </p:nvSpPr>
        <p:spPr>
          <a:xfrm>
            <a:off x="194219" y="5982367"/>
            <a:ext cx="8396626" cy="707886"/>
          </a:xfrm>
          <a:prstGeom prst="rect">
            <a:avLst/>
          </a:prstGeom>
          <a:solidFill>
            <a:schemeClr val="bg1"/>
          </a:solidFill>
        </p:spPr>
        <p:txBody>
          <a:bodyPr wrap="square">
            <a:spAutoFit/>
          </a:bodyPr>
          <a:lstStyle/>
          <a:p>
            <a:r>
              <a:rPr lang="en-US" sz="1000" dirty="0">
                <a:latin typeface="Arial" charset="0"/>
                <a:ea typeface="Arial" charset="0"/>
                <a:cs typeface="Arial" charset="0"/>
              </a:rPr>
              <a:t>This resource has been written and developed by Belinda </a:t>
            </a:r>
            <a:r>
              <a:rPr lang="en-US" sz="1000" dirty="0" err="1">
                <a:latin typeface="Arial" charset="0"/>
                <a:ea typeface="Arial" charset="0"/>
                <a:cs typeface="Arial" charset="0"/>
              </a:rPr>
              <a:t>Howden</a:t>
            </a:r>
            <a:r>
              <a:rPr lang="en-US" sz="1000" dirty="0">
                <a:latin typeface="Arial" charset="0"/>
                <a:ea typeface="Arial" charset="0"/>
                <a:cs typeface="Arial" charset="0"/>
              </a:rPr>
              <a:t>, Dr. Lisa Slade, Assistant Director, Artistic Programs and Kylie Neagle, Education Officer. </a:t>
            </a:r>
          </a:p>
          <a:p>
            <a:endParaRPr lang="en-US" sz="1000" dirty="0">
              <a:latin typeface="Arial" charset="0"/>
              <a:ea typeface="Arial" charset="0"/>
              <a:cs typeface="Arial" charset="0"/>
            </a:endParaRPr>
          </a:p>
          <a:p>
            <a:r>
              <a:rPr lang="en-US" sz="1000" dirty="0">
                <a:latin typeface="Arial" charset="0"/>
                <a:ea typeface="Arial" charset="0"/>
                <a:cs typeface="Arial" charset="0"/>
              </a:rPr>
              <a:t>Education programs at AGSA are supported by the Government of South Australia through the Department for Education. </a:t>
            </a:r>
            <a:endParaRPr lang="en-US" sz="1000" dirty="0">
              <a:effectLst/>
              <a:latin typeface="Arial" charset="0"/>
              <a:ea typeface="Arial" charset="0"/>
              <a:cs typeface="Arial" charset="0"/>
            </a:endParaRPr>
          </a:p>
        </p:txBody>
      </p:sp>
    </p:spTree>
    <p:extLst>
      <p:ext uri="{BB962C8B-B14F-4D97-AF65-F5344CB8AC3E}">
        <p14:creationId xmlns:p14="http://schemas.microsoft.com/office/powerpoint/2010/main" val="2840943287"/>
      </p:ext>
    </p:extLst>
  </p:cSld>
  <p:clrMapOvr>
    <a:masterClrMapping/>
  </p:clrMapOvr>
</p:sld>
</file>

<file path=ppt/theme/theme1.xml><?xml version="1.0" encoding="utf-8"?>
<a:theme xmlns:a="http://schemas.openxmlformats.org/drawingml/2006/main" name="AGSA_PowerPoint Template_SAVE YOUR OWN COPY_do not overwri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SA_Arial_Revised" id="{5A3E82FE-B282-B34F-8240-3B6D6828FC5A}" vid="{07E1A593-8E3E-9D4B-891B-BDBE4504E6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AGSA_PowerPoint Template_SAVE YOUR OWN COPY_do not overwrite</Template>
  <TotalTime>6595</TotalTime>
  <Words>2449</Words>
  <Application>Microsoft Office PowerPoint</Application>
  <PresentationFormat>On-screen Show (4:3)</PresentationFormat>
  <Paragraphs>77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Neutral BP</vt:lpstr>
      <vt:lpstr>AGSA_PowerPoint Template_SAVE YOUR OWN COPY_do not overwrite</vt:lpstr>
      <vt:lpstr>PowerPoint Presentation</vt:lpstr>
      <vt:lpstr>Pierre Mukeba  Culture and Identity </vt:lpstr>
      <vt:lpstr>PowerPoint Presentation</vt:lpstr>
      <vt:lpstr>PowerPoint Presentation</vt:lpstr>
      <vt:lpstr>PowerPoint Presentation</vt:lpstr>
      <vt:lpstr>PowerPoint Presentation</vt:lpstr>
      <vt:lpstr>Early Years and Primary Culture | Identity  </vt:lpstr>
      <vt:lpstr>Secondary Culture | Identity  </vt:lpstr>
      <vt:lpstr>Resources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Tile</dc:title>
  <dc:creator>Thomas Readett</dc:creator>
  <cp:lastModifiedBy>Neagle, Kylie (AGSA)</cp:lastModifiedBy>
  <cp:revision>148</cp:revision>
  <cp:lastPrinted>2020-02-19T23:29:20Z</cp:lastPrinted>
  <dcterms:created xsi:type="dcterms:W3CDTF">2019-02-15T00:30:04Z</dcterms:created>
  <dcterms:modified xsi:type="dcterms:W3CDTF">2020-02-20T21:40:56Z</dcterms:modified>
</cp:coreProperties>
</file>