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99" r:id="rId3"/>
    <p:sldId id="504" r:id="rId4"/>
    <p:sldId id="498" r:id="rId5"/>
    <p:sldId id="503" r:id="rId6"/>
    <p:sldId id="399" r:id="rId7"/>
    <p:sldId id="500" r:id="rId8"/>
    <p:sldId id="497" r:id="rId9"/>
    <p:sldId id="362" r:id="rId10"/>
    <p:sldId id="276" r:id="rId11"/>
    <p:sldId id="502" r:id="rId12"/>
    <p:sldId id="501" r:id="rId13"/>
    <p:sldId id="466" r:id="rId14"/>
    <p:sldId id="495" r:id="rId15"/>
    <p:sldId id="505" r:id="rId16"/>
    <p:sldId id="506" r:id="rId17"/>
    <p:sldId id="507" r:id="rId18"/>
    <p:sldId id="509" r:id="rId19"/>
    <p:sldId id="508" r:id="rId20"/>
    <p:sldId id="510" r:id="rId21"/>
    <p:sldId id="511" r:id="rId22"/>
    <p:sldId id="496" r:id="rId23"/>
    <p:sldId id="514" r:id="rId24"/>
    <p:sldId id="515" r:id="rId25"/>
    <p:sldId id="516" r:id="rId26"/>
    <p:sldId id="517" r:id="rId27"/>
    <p:sldId id="518" r:id="rId28"/>
    <p:sldId id="512" r:id="rId29"/>
    <p:sldId id="513" r:id="rId30"/>
    <p:sldId id="422" r:id="rId31"/>
    <p:sldId id="519" r:id="rId32"/>
    <p:sldId id="477" r:id="rId33"/>
    <p:sldId id="520" r:id="rId34"/>
    <p:sldId id="52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4EAB7-2F04-49EF-B84B-861B19E944CC}" type="datetimeFigureOut">
              <a:rPr lang="en-AU" smtClean="0"/>
              <a:t>9/6/22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3FFA8-C6A4-409A-A2A4-78281467E2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22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18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96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140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95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51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68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17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25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75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781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6D47-A212-49DC-A20B-87A16B33A2EC}" type="datetimeFigureOut">
              <a:rPr lang="en-AU" smtClean="0"/>
              <a:t>9/6/22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3CE7D-3813-42A3-AA92-E21BF8438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79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08.jpg">
            <a:extLst>
              <a:ext uri="{FF2B5EF4-FFF2-40B4-BE49-F238E27FC236}">
                <a16:creationId xmlns:a16="http://schemas.microsoft.com/office/drawing/2014/main" id="{673A8BC1-E6E4-88CC-6BD7-1E91440FD6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241" y="0"/>
            <a:ext cx="7018020" cy="27889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en-AU" sz="1700" b="1" dirty="0">
                <a:solidFill>
                  <a:srgbClr val="FFFFFF"/>
                </a:solidFill>
              </a:rPr>
            </a:br>
            <a:br>
              <a:rPr lang="en-AU" sz="1700" b="1" dirty="0">
                <a:solidFill>
                  <a:srgbClr val="FFFFFF"/>
                </a:solidFill>
              </a:rPr>
            </a:br>
            <a:br>
              <a:rPr lang="en-AU" sz="1700" b="1" dirty="0">
                <a:solidFill>
                  <a:srgbClr val="FFFFFF"/>
                </a:solidFill>
              </a:rPr>
            </a:br>
            <a:br>
              <a:rPr lang="en-AU" sz="1700" b="1" dirty="0">
                <a:solidFill>
                  <a:srgbClr val="FFFFFF"/>
                </a:solidFill>
                <a:latin typeface="Bahnschrift" panose="020B0502040204020203" pitchFamily="34" charset="0"/>
              </a:rPr>
            </a:br>
            <a:r>
              <a:rPr lang="en-AU" sz="4000" b="1" dirty="0">
                <a:solidFill>
                  <a:srgbClr val="FFFFFF"/>
                </a:solidFill>
                <a:latin typeface="Bahnschrift" panose="020B0502040204020203" pitchFamily="34" charset="0"/>
              </a:rPr>
              <a:t>Stitching Home</a:t>
            </a:r>
            <a:br>
              <a:rPr lang="en-AU" sz="1700" b="1" dirty="0">
                <a:solidFill>
                  <a:srgbClr val="FFFFFF"/>
                </a:solidFill>
                <a:latin typeface="Bahnschrift" panose="020B0502040204020203" pitchFamily="34" charset="0"/>
              </a:rPr>
            </a:br>
            <a:br>
              <a:rPr lang="en-AU" sz="1700" b="1" dirty="0">
                <a:solidFill>
                  <a:srgbClr val="FFFFFF"/>
                </a:solidFill>
                <a:latin typeface="Bahnschrift" panose="020B0502040204020203" pitchFamily="34" charset="0"/>
              </a:rPr>
            </a:br>
            <a:br>
              <a:rPr lang="en-AU" sz="1700" dirty="0">
                <a:solidFill>
                  <a:srgbClr val="FFFFFF"/>
                </a:solidFill>
              </a:rPr>
            </a:br>
            <a:br>
              <a:rPr lang="en-AU" sz="1700" b="1" dirty="0">
                <a:solidFill>
                  <a:srgbClr val="FFFFFF"/>
                </a:solidFill>
              </a:rPr>
            </a:br>
            <a:br>
              <a:rPr lang="en-AU" sz="1700" b="1" dirty="0">
                <a:solidFill>
                  <a:srgbClr val="FFFFFF"/>
                </a:solidFill>
              </a:rPr>
            </a:br>
            <a:br>
              <a:rPr lang="en-AU" sz="1700" b="1" dirty="0">
                <a:solidFill>
                  <a:srgbClr val="FFFFFF"/>
                </a:solidFill>
              </a:rPr>
            </a:br>
            <a:br>
              <a:rPr lang="en-AU" sz="1700" b="1" dirty="0">
                <a:solidFill>
                  <a:srgbClr val="FFFFFF"/>
                </a:solidFill>
              </a:rPr>
            </a:br>
            <a:br>
              <a:rPr lang="en-AU" sz="1700" b="1" dirty="0">
                <a:solidFill>
                  <a:srgbClr val="FFFFFF"/>
                </a:solidFill>
              </a:rPr>
            </a:br>
            <a:br>
              <a:rPr lang="en-AU" sz="1700" b="1" dirty="0">
                <a:solidFill>
                  <a:srgbClr val="FFFFFF"/>
                </a:solidFill>
              </a:rPr>
            </a:br>
            <a:endParaRPr lang="en-AU" sz="1700" i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571" y="5332761"/>
            <a:ext cx="10741429" cy="15252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AU" sz="2100" b="1" dirty="0">
                <a:solidFill>
                  <a:srgbClr val="FFFFFF"/>
                </a:solidFill>
              </a:rPr>
              <a:t>Dr. Sera Waters</a:t>
            </a:r>
            <a:endParaRPr lang="en-AU" sz="2100" dirty="0">
              <a:solidFill>
                <a:srgbClr val="FFFFFF"/>
              </a:solidFill>
            </a:endParaRPr>
          </a:p>
          <a:p>
            <a:r>
              <a:rPr lang="en-AU" sz="2100" dirty="0">
                <a:solidFill>
                  <a:srgbClr val="FFFFFF"/>
                </a:solidFill>
              </a:rPr>
              <a:t>Website: www.serawaters.com.au</a:t>
            </a:r>
          </a:p>
          <a:p>
            <a:r>
              <a:rPr lang="en-AU" sz="2100" dirty="0">
                <a:solidFill>
                  <a:srgbClr val="FFFFFF"/>
                </a:solidFill>
              </a:rPr>
              <a:t>Email: sera@serawaters.com.au</a:t>
            </a:r>
          </a:p>
          <a:p>
            <a:r>
              <a:rPr lang="en-AU" sz="2100" dirty="0">
                <a:solidFill>
                  <a:srgbClr val="FFFFFF"/>
                </a:solidFill>
              </a:rPr>
              <a:t>Instagram: @serawaters</a:t>
            </a:r>
          </a:p>
          <a:p>
            <a:endParaRPr lang="en-AU" sz="800" dirty="0">
              <a:solidFill>
                <a:srgbClr val="FFFFFF"/>
              </a:solidFill>
            </a:endParaRPr>
          </a:p>
          <a:p>
            <a:endParaRPr lang="en-AU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4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nm.homewatering.jpg">
            <a:extLst>
              <a:ext uri="{FF2B5EF4-FFF2-40B4-BE49-F238E27FC236}">
                <a16:creationId xmlns:a16="http://schemas.microsoft.com/office/drawing/2014/main" id="{FC7E2A96-03F4-4D9D-A6C6-4D78E2BE6C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717" y="0"/>
            <a:ext cx="85753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9">
            <a:extLst>
              <a:ext uri="{FF2B5EF4-FFF2-40B4-BE49-F238E27FC236}">
                <a16:creationId xmlns:a16="http://schemas.microsoft.com/office/drawing/2014/main" id="{643FAFA7-57B7-42BD-B7D5-0E857C2BB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870" y="3837747"/>
            <a:ext cx="392581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AU" altLang="en-US" sz="1400" b="0" dirty="0">
                <a:latin typeface="+mj-lt"/>
              </a:rPr>
              <a:t>Sera Waters, </a:t>
            </a:r>
            <a:r>
              <a:rPr lang="en-AU" altLang="en-US" sz="1400" b="0" i="1" dirty="0">
                <a:latin typeface="+mj-lt"/>
              </a:rPr>
              <a:t>Nasty Magpie: “Home watering the garden, swooped by </a:t>
            </a:r>
            <a:r>
              <a:rPr lang="en-AU" altLang="en-US" sz="1400" b="0" i="1" dirty="0" err="1">
                <a:latin typeface="+mj-lt"/>
              </a:rPr>
              <a:t>magpie,ran</a:t>
            </a:r>
            <a:r>
              <a:rPr lang="en-AU" altLang="en-US" sz="1400" b="0" i="1" dirty="0">
                <a:latin typeface="+mj-lt"/>
              </a:rPr>
              <a:t> down rockery &amp; fell on porch- Haematoma or bruising”,</a:t>
            </a:r>
            <a:r>
              <a:rPr lang="en-AU" altLang="en-US" sz="1400" b="0" dirty="0">
                <a:latin typeface="+mj-lt"/>
              </a:rPr>
              <a:t> 2009</a:t>
            </a:r>
          </a:p>
          <a:p>
            <a:r>
              <a:rPr lang="en-AU" altLang="en-US" sz="1400" b="0" dirty="0">
                <a:latin typeface="+mj-lt"/>
              </a:rPr>
              <a:t>Found doily, dye, felt, beads, sequins, cotton, glow-in-the-dark thread</a:t>
            </a:r>
          </a:p>
          <a:p>
            <a:r>
              <a:rPr lang="en-AU" altLang="en-US" sz="1400" b="0" dirty="0">
                <a:latin typeface="+mj-lt"/>
              </a:rPr>
              <a:t>Variable dimensions</a:t>
            </a:r>
          </a:p>
          <a:p>
            <a:r>
              <a:rPr lang="en-AU" altLang="en-US" sz="1400" b="0" dirty="0">
                <a:latin typeface="+mj-lt"/>
              </a:rPr>
              <a:t>Photograph Michal </a:t>
            </a:r>
            <a:r>
              <a:rPr lang="en-AU" altLang="en-US" sz="1400" b="0" dirty="0" err="1">
                <a:latin typeface="+mj-lt"/>
              </a:rPr>
              <a:t>Kluvanek</a:t>
            </a:r>
            <a:endParaRPr lang="en-AU" altLang="en-US" sz="1400" b="0" dirty="0">
              <a:latin typeface="+mj-lt"/>
            </a:endParaRPr>
          </a:p>
          <a:p>
            <a:r>
              <a:rPr lang="en-AU" altLang="en-US" sz="1400" b="0" dirty="0">
                <a:latin typeface="+mj-lt"/>
              </a:rPr>
              <a:t>Private Collection</a:t>
            </a:r>
          </a:p>
          <a:p>
            <a:endParaRPr lang="en-AU" altLang="en-US" dirty="0"/>
          </a:p>
        </p:txBody>
      </p:sp>
      <p:sp>
        <p:nvSpPr>
          <p:cNvPr id="16388" name="TextBox 11">
            <a:extLst>
              <a:ext uri="{FF2B5EF4-FFF2-40B4-BE49-F238E27FC236}">
                <a16:creationId xmlns:a16="http://schemas.microsoft.com/office/drawing/2014/main" id="{FD3200A3-5EBC-48C6-816C-E8887ECDA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870" y="6022961"/>
            <a:ext cx="36731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AU" altLang="en-US" sz="1000" b="0" dirty="0">
                <a:solidFill>
                  <a:schemeClr val="tx2"/>
                </a:solidFill>
              </a:rPr>
              <a:t>*Nasty Magpie titles/ descriptions of injuries courtesy of </a:t>
            </a:r>
            <a:r>
              <a:rPr lang="en-US" altLang="en-US" sz="1000" b="0" dirty="0">
                <a:solidFill>
                  <a:schemeClr val="tx2"/>
                </a:solidFill>
              </a:rPr>
              <a:t>AIHW National Injury Surveillance Unit, Flinders University, 1997 (published http://www.nisu.flinders.edu.au/pubs/shortreps/magpies.html)</a:t>
            </a:r>
            <a:endParaRPr lang="en-AU" altLang="en-US" sz="1000" b="0" dirty="0">
              <a:solidFill>
                <a:schemeClr val="tx2"/>
              </a:solidFill>
            </a:endParaRPr>
          </a:p>
          <a:p>
            <a:endParaRPr lang="en-AU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lendar&#10;&#10;Description automatically generated with low confidence">
            <a:extLst>
              <a:ext uri="{FF2B5EF4-FFF2-40B4-BE49-F238E27FC236}">
                <a16:creationId xmlns:a16="http://schemas.microsoft.com/office/drawing/2014/main" id="{012DDA3F-E80A-281C-AF7B-508B7C8DD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" y="0"/>
            <a:ext cx="6097389" cy="6732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655798-939B-AE95-E67B-5A8E9A2653DD}"/>
              </a:ext>
            </a:extLst>
          </p:cNvPr>
          <p:cNvSpPr txBox="1"/>
          <p:nvPr/>
        </p:nvSpPr>
        <p:spPr>
          <a:xfrm>
            <a:off x="6827520" y="5918954"/>
            <a:ext cx="4762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Catherine </a:t>
            </a:r>
            <a:r>
              <a:rPr lang="en-A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Hains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Sampler, 1866 </a:t>
            </a:r>
          </a:p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Collection: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Gallery of South Australia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243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08BD61-709E-0E44-CEB6-23FDD21A54B0}"/>
              </a:ext>
            </a:extLst>
          </p:cNvPr>
          <p:cNvSpPr txBox="1"/>
          <p:nvPr/>
        </p:nvSpPr>
        <p:spPr>
          <a:xfrm>
            <a:off x="8391832" y="4468761"/>
            <a:ext cx="3303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Tilleke</a:t>
            </a:r>
            <a:r>
              <a:rPr lang="en-AU" dirty="0"/>
              <a:t> Schwarz</a:t>
            </a:r>
          </a:p>
          <a:p>
            <a:r>
              <a:rPr lang="en-US" dirty="0"/>
              <a:t>All lives matter 2021, 64 x 65 cm</a:t>
            </a:r>
          </a:p>
          <a:p>
            <a:endParaRPr lang="en-AU" dirty="0"/>
          </a:p>
          <a:p>
            <a:r>
              <a:rPr lang="en-AU" dirty="0"/>
              <a:t>https://www.tillekeschwarz.com/medium/</a:t>
            </a:r>
          </a:p>
        </p:txBody>
      </p:sp>
      <p:pic>
        <p:nvPicPr>
          <p:cNvPr id="8" name="Picture 7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483D54E-71B7-7C7B-E5D3-CA6A3F6490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042" y="0"/>
            <a:ext cx="6769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66529C-3723-45A9-B5C5-ACD66B1E0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0"/>
            <a:ext cx="609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D3582-CFD3-450F-9317-F796C9B4E2EE}"/>
              </a:ext>
            </a:extLst>
          </p:cNvPr>
          <p:cNvSpPr txBox="1"/>
          <p:nvPr/>
        </p:nvSpPr>
        <p:spPr>
          <a:xfrm>
            <a:off x="7620000" y="4895924"/>
            <a:ext cx="390939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Sera Waters</a:t>
            </a:r>
          </a:p>
          <a:p>
            <a:r>
              <a:rPr lang="en-AU" i="1" dirty="0"/>
              <a:t>Survivalist Sampler</a:t>
            </a:r>
            <a:r>
              <a:rPr lang="en-AU" dirty="0"/>
              <a:t>, 2019-2020</a:t>
            </a:r>
          </a:p>
          <a:p>
            <a:r>
              <a:rPr lang="en-AU" dirty="0"/>
              <a:t>Cotton, glow-in-the-dark thread, found materials on repurposed linen</a:t>
            </a:r>
          </a:p>
          <a:p>
            <a:r>
              <a:rPr lang="en-AU" dirty="0"/>
              <a:t>45 x 42 cm</a:t>
            </a:r>
          </a:p>
          <a:p>
            <a:r>
              <a:rPr lang="en-AU" dirty="0"/>
              <a:t>Photograph: Grant Hancock</a:t>
            </a:r>
          </a:p>
          <a:p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86084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or, indoor, wood&#10;&#10;Description automatically generated">
            <a:extLst>
              <a:ext uri="{FF2B5EF4-FFF2-40B4-BE49-F238E27FC236}">
                <a16:creationId xmlns:a16="http://schemas.microsoft.com/office/drawing/2014/main" id="{FCA94E37-1B7B-40C9-BF5D-A6DCEB29BC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353" y="-1"/>
            <a:ext cx="9419003" cy="6112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095A5E-CFAA-0B95-14FF-F92B7F16A4EB}"/>
              </a:ext>
            </a:extLst>
          </p:cNvPr>
          <p:cNvSpPr txBox="1"/>
          <p:nvPr/>
        </p:nvSpPr>
        <p:spPr>
          <a:xfrm>
            <a:off x="135466" y="6231466"/>
            <a:ext cx="12056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Sera Waters, </a:t>
            </a:r>
            <a:r>
              <a:rPr lang="en-US" i="1" dirty="0"/>
              <a:t>Storied Sail Cloths</a:t>
            </a:r>
            <a:r>
              <a:rPr lang="en-US" dirty="0"/>
              <a:t>, 2022, 600cm (W) x 400cm (H) x 30cm (D), various repurposed and hand-dyed threads, string, cotton, found fabrics, felt and beads upon vintage linen/hemp, Photograph Saul Steed.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274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atellite, dark&#10;&#10;Description automatically generated">
            <a:extLst>
              <a:ext uri="{FF2B5EF4-FFF2-40B4-BE49-F238E27FC236}">
                <a16:creationId xmlns:a16="http://schemas.microsoft.com/office/drawing/2014/main" id="{F78A4FE6-4CA3-F736-F30A-90287AC4EA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237" y="-93875"/>
            <a:ext cx="4038600" cy="7045750"/>
          </a:xfrm>
          <a:prstGeom prst="rect">
            <a:avLst/>
          </a:prstGeom>
        </p:spPr>
      </p:pic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1BA98DA-0EE1-2616-B0DC-8EF24A8CAB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440" y="-93875"/>
            <a:ext cx="6812280" cy="69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7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F2A3F-95ED-5C3E-1CAE-D6ACB5064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59" y="182880"/>
            <a:ext cx="6524131" cy="6080760"/>
          </a:xfrm>
          <a:prstGeom prst="rect">
            <a:avLst/>
          </a:prstGeom>
        </p:spPr>
      </p:pic>
      <p:pic>
        <p:nvPicPr>
          <p:cNvPr id="5" name="Picture 4" descr="A picture containing text, case, accessory&#10;&#10;Description automatically generated">
            <a:extLst>
              <a:ext uri="{FF2B5EF4-FFF2-40B4-BE49-F238E27FC236}">
                <a16:creationId xmlns:a16="http://schemas.microsoft.com/office/drawing/2014/main" id="{FA5918C5-61BF-0DFC-63FB-E0E7C4149B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9484" y="182880"/>
            <a:ext cx="4823081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889E99C0-99F5-C387-CD27-7F2FE3759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2257"/>
            <a:ext cx="4772024" cy="6073486"/>
          </a:xfrm>
          <a:prstGeom prst="rect">
            <a:avLst/>
          </a:prstGeom>
        </p:spPr>
      </p:pic>
      <p:pic>
        <p:nvPicPr>
          <p:cNvPr id="5" name="Picture 4" descr="A picture containing bread&#10;&#10;Description automatically generated">
            <a:extLst>
              <a:ext uri="{FF2B5EF4-FFF2-40B4-BE49-F238E27FC236}">
                <a16:creationId xmlns:a16="http://schemas.microsoft.com/office/drawing/2014/main" id="{BFC0B823-CD76-6A8B-2215-026422723D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340" y="1064874"/>
            <a:ext cx="6972350" cy="49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4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9FED8DC-FA67-C804-1560-04FA7F4A3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97" y="0"/>
            <a:ext cx="36691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46EB72-7110-AC9D-A2DF-AF6F10F552CF}"/>
              </a:ext>
            </a:extLst>
          </p:cNvPr>
          <p:cNvSpPr txBox="1"/>
          <p:nvPr/>
        </p:nvSpPr>
        <p:spPr>
          <a:xfrm>
            <a:off x="6295979" y="5297504"/>
            <a:ext cx="5061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John Barbour</a:t>
            </a:r>
          </a:p>
          <a:p>
            <a:r>
              <a:rPr lang="en-AU" dirty="0"/>
              <a:t>From the exhibition Human Need, 2003</a:t>
            </a:r>
          </a:p>
          <a:p>
            <a:endParaRPr lang="en-AU" dirty="0"/>
          </a:p>
          <a:p>
            <a:r>
              <a:rPr lang="en-AU" dirty="0"/>
              <a:t>https://www.johnbarbour.com.au/exhibitions.html</a:t>
            </a:r>
          </a:p>
        </p:txBody>
      </p:sp>
    </p:spTree>
    <p:extLst>
      <p:ext uri="{BB962C8B-B14F-4D97-AF65-F5344CB8AC3E}">
        <p14:creationId xmlns:p14="http://schemas.microsoft.com/office/powerpoint/2010/main" val="130246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nvelope, stationary&#10;&#10;Description automatically generated">
            <a:extLst>
              <a:ext uri="{FF2B5EF4-FFF2-40B4-BE49-F238E27FC236}">
                <a16:creationId xmlns:a16="http://schemas.microsoft.com/office/drawing/2014/main" id="{72462CA1-C9DE-1069-D7B6-E6368DB6B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10" y="260350"/>
            <a:ext cx="6424408" cy="5755439"/>
          </a:xfrm>
          <a:prstGeom prst="rect">
            <a:avLst/>
          </a:prstGeom>
        </p:spPr>
      </p:pic>
      <p:pic>
        <p:nvPicPr>
          <p:cNvPr id="5" name="Picture 4" descr="A picture containing colorful, fabric&#10;&#10;Description automatically generated">
            <a:extLst>
              <a:ext uri="{FF2B5EF4-FFF2-40B4-BE49-F238E27FC236}">
                <a16:creationId xmlns:a16="http://schemas.microsoft.com/office/drawing/2014/main" id="{8FBD22CB-21B5-0DFD-9FDC-246B6551F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90" y="320508"/>
            <a:ext cx="5080000" cy="3797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FD9A1F-8167-1051-7B14-FA1DDA633B5C}"/>
              </a:ext>
            </a:extLst>
          </p:cNvPr>
          <p:cNvSpPr txBox="1"/>
          <p:nvPr/>
        </p:nvSpPr>
        <p:spPr>
          <a:xfrm>
            <a:off x="6934201" y="5337163"/>
            <a:ext cx="6092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John Barbour</a:t>
            </a:r>
          </a:p>
          <a:p>
            <a:r>
              <a:rPr lang="en-AU" dirty="0"/>
              <a:t>From the exhibition </a:t>
            </a:r>
            <a:r>
              <a:rPr lang="en-AU" i="1" dirty="0"/>
              <a:t>Worm in the Silk</a:t>
            </a:r>
            <a:r>
              <a:rPr lang="en-AU" dirty="0"/>
              <a:t>, 2005</a:t>
            </a:r>
          </a:p>
          <a:p>
            <a:endParaRPr lang="en-AU" dirty="0"/>
          </a:p>
          <a:p>
            <a:r>
              <a:rPr lang="en-AU" dirty="0"/>
              <a:t>https://www.johnbarbour.com.au/exhibitions.html</a:t>
            </a:r>
          </a:p>
        </p:txBody>
      </p:sp>
    </p:spTree>
    <p:extLst>
      <p:ext uri="{BB962C8B-B14F-4D97-AF65-F5344CB8AC3E}">
        <p14:creationId xmlns:p14="http://schemas.microsoft.com/office/powerpoint/2010/main" val="37885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417B44-2538-7D1C-C767-AADBA3959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3606"/>
            <a:ext cx="7620000" cy="5076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490B0C-0BFA-9627-A3A9-5399069612E5}"/>
              </a:ext>
            </a:extLst>
          </p:cNvPr>
          <p:cNvSpPr txBox="1"/>
          <p:nvPr/>
        </p:nvSpPr>
        <p:spPr>
          <a:xfrm>
            <a:off x="8974666" y="4570269"/>
            <a:ext cx="29802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Sera Waters </a:t>
            </a:r>
            <a:br>
              <a:rPr lang="en-US" dirty="0"/>
            </a:br>
            <a:r>
              <a:rPr lang="en-US" dirty="0"/>
              <a:t>Australia </a:t>
            </a:r>
            <a:br>
              <a:rPr lang="en-US" dirty="0"/>
            </a:br>
            <a:r>
              <a:rPr lang="en-US" dirty="0"/>
              <a:t>1979 </a:t>
            </a:r>
            <a:br>
              <a:rPr lang="en-US" dirty="0"/>
            </a:br>
            <a:br>
              <a:rPr lang="en-US" dirty="0"/>
            </a:br>
            <a:r>
              <a:rPr lang="en-US" b="1" i="1" dirty="0"/>
              <a:t>The beginning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2013-14 </a:t>
            </a:r>
            <a:br>
              <a:rPr lang="en-US" dirty="0"/>
            </a:br>
            <a:r>
              <a:rPr lang="en-US" dirty="0"/>
              <a:t>cotton, found frame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694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7AE13C9-AE86-92CC-A964-689F1F3AF0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88" y="0"/>
            <a:ext cx="496551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F6215-5BF1-4D1B-15BA-34909A06C1A9}"/>
              </a:ext>
            </a:extLst>
          </p:cNvPr>
          <p:cNvSpPr txBox="1"/>
          <p:nvPr/>
        </p:nvSpPr>
        <p:spPr>
          <a:xfrm>
            <a:off x="6104022" y="5792486"/>
            <a:ext cx="608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effectLst/>
              </a:rPr>
              <a:t>Teelah</a:t>
            </a:r>
            <a:r>
              <a:rPr lang="en-US" b="1" dirty="0">
                <a:effectLst/>
              </a:rPr>
              <a:t> George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Sky Piece</a:t>
            </a:r>
            <a:r>
              <a:rPr lang="en-US" dirty="0">
                <a:effectLst/>
              </a:rPr>
              <a:t>, 2016-2017. thread, linen, bronze and oil paint. 270 x 210cm </a:t>
            </a:r>
            <a:r>
              <a:rPr lang="en-US" dirty="0" err="1">
                <a:effectLst/>
              </a:rPr>
              <a:t>irreg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5012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ndy bar&#10;&#10;Description automatically generated with low confidence">
            <a:extLst>
              <a:ext uri="{FF2B5EF4-FFF2-40B4-BE49-F238E27FC236}">
                <a16:creationId xmlns:a16="http://schemas.microsoft.com/office/drawing/2014/main" id="{968FFD95-EEDB-E6F8-55E4-D57A919D92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" y="176212"/>
            <a:ext cx="8366760" cy="6505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72D101-8BA2-A1D6-D8B4-A2F2528DB1EE}"/>
              </a:ext>
            </a:extLst>
          </p:cNvPr>
          <p:cNvSpPr txBox="1"/>
          <p:nvPr/>
        </p:nvSpPr>
        <p:spPr>
          <a:xfrm>
            <a:off x="8791575" y="5299055"/>
            <a:ext cx="3400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Raquel Ormella, All these small intensities (detail), 2017, silk and cotton embroidery thread on linen, Photo: David Patterson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3780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ABF265C3-CAFC-7304-6469-F5D33095C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224" y="203981"/>
            <a:ext cx="7962314" cy="6450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19CB5B-17B0-2A73-D4FC-8D0FC005B95F}"/>
              </a:ext>
            </a:extLst>
          </p:cNvPr>
          <p:cNvSpPr txBox="1"/>
          <p:nvPr/>
        </p:nvSpPr>
        <p:spPr>
          <a:xfrm>
            <a:off x="1859383" y="595049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Colonial knots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0449B-D291-FAE9-C040-DE08CB71DA2A}"/>
              </a:ext>
            </a:extLst>
          </p:cNvPr>
          <p:cNvSpPr txBox="1"/>
          <p:nvPr/>
        </p:nvSpPr>
        <p:spPr>
          <a:xfrm>
            <a:off x="2051031" y="4375053"/>
            <a:ext cx="278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Running Stitch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B6477-1B79-9A00-555F-19983F278279}"/>
              </a:ext>
            </a:extLst>
          </p:cNvPr>
          <p:cNvSpPr txBox="1"/>
          <p:nvPr/>
        </p:nvSpPr>
        <p:spPr>
          <a:xfrm>
            <a:off x="2450332" y="3244333"/>
            <a:ext cx="278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Applique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2D799A-24AE-C025-2395-FDBE53CF6CF9}"/>
              </a:ext>
            </a:extLst>
          </p:cNvPr>
          <p:cNvCxnSpPr>
            <a:stCxn id="7" idx="3"/>
          </p:cNvCxnSpPr>
          <p:nvPr/>
        </p:nvCxnSpPr>
        <p:spPr>
          <a:xfrm>
            <a:off x="3369733" y="779715"/>
            <a:ext cx="1114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4BF68E-AC16-B442-691D-7FB97BADC26B}"/>
              </a:ext>
            </a:extLst>
          </p:cNvPr>
          <p:cNvCxnSpPr>
            <a:cxnSpLocks/>
          </p:cNvCxnSpPr>
          <p:nvPr/>
        </p:nvCxnSpPr>
        <p:spPr>
          <a:xfrm>
            <a:off x="3466201" y="3613665"/>
            <a:ext cx="1388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00A362-1B63-AB00-39DB-F9C30EB54B14}"/>
              </a:ext>
            </a:extLst>
          </p:cNvPr>
          <p:cNvCxnSpPr/>
          <p:nvPr/>
        </p:nvCxnSpPr>
        <p:spPr>
          <a:xfrm flipV="1">
            <a:off x="3466201" y="2585766"/>
            <a:ext cx="3539067" cy="71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02A9D7-DC59-B63D-6E71-5D929FCD0A81}"/>
              </a:ext>
            </a:extLst>
          </p:cNvPr>
          <p:cNvCxnSpPr>
            <a:cxnSpLocks/>
          </p:cNvCxnSpPr>
          <p:nvPr/>
        </p:nvCxnSpPr>
        <p:spPr>
          <a:xfrm>
            <a:off x="3623733" y="4559719"/>
            <a:ext cx="863600" cy="537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17B3DB-21F9-8E00-C28A-A11D63DB5544}"/>
              </a:ext>
            </a:extLst>
          </p:cNvPr>
          <p:cNvSpPr txBox="1"/>
          <p:nvPr/>
        </p:nvSpPr>
        <p:spPr>
          <a:xfrm>
            <a:off x="1859383" y="1565564"/>
            <a:ext cx="160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Seed stitches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287A93-F23D-40F0-FE10-4ED3C861A260}"/>
              </a:ext>
            </a:extLst>
          </p:cNvPr>
          <p:cNvCxnSpPr>
            <a:stCxn id="26" idx="3"/>
          </p:cNvCxnSpPr>
          <p:nvPr/>
        </p:nvCxnSpPr>
        <p:spPr>
          <a:xfrm>
            <a:off x="3466201" y="1750230"/>
            <a:ext cx="1978635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7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rawing on a white board&#10;&#10;Description automatically generated with medium confidence">
            <a:extLst>
              <a:ext uri="{FF2B5EF4-FFF2-40B4-BE49-F238E27FC236}">
                <a16:creationId xmlns:a16="http://schemas.microsoft.com/office/drawing/2014/main" id="{72D060C8-2AFF-6625-2011-42990D26F4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41" y="0"/>
            <a:ext cx="872371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BC58DC-90E9-5081-84BB-C94D3F44BF71}"/>
              </a:ext>
            </a:extLst>
          </p:cNvPr>
          <p:cNvSpPr txBox="1"/>
          <p:nvPr/>
        </p:nvSpPr>
        <p:spPr>
          <a:xfrm>
            <a:off x="9429158" y="4900946"/>
            <a:ext cx="27628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</a:rPr>
              <a:t>Rieko Koga, </a:t>
            </a:r>
            <a:r>
              <a:rPr lang="en-US" sz="1800" i="1" dirty="0">
                <a:effectLst/>
              </a:rPr>
              <a:t>Making « Departure </a:t>
            </a:r>
            <a:r>
              <a:rPr lang="en-US" sz="1800" dirty="0">
                <a:effectLst/>
              </a:rPr>
              <a:t>» 2014. Hand embroidery on linen. 317cm x 300cm. Photo Catherine  Mary-</a:t>
            </a:r>
            <a:r>
              <a:rPr lang="en-US" sz="1800" dirty="0" err="1">
                <a:effectLst/>
              </a:rPr>
              <a:t>Houdin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025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, outdoor, chain, metalware&#10;&#10;Description automatically generated">
            <a:extLst>
              <a:ext uri="{FF2B5EF4-FFF2-40B4-BE49-F238E27FC236}">
                <a16:creationId xmlns:a16="http://schemas.microsoft.com/office/drawing/2014/main" id="{5151DCFC-3137-DC1D-393C-1D114F266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83" y="0"/>
            <a:ext cx="872371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87ECDA-5A40-22A1-1138-EB4208F436C9}"/>
              </a:ext>
            </a:extLst>
          </p:cNvPr>
          <p:cNvSpPr txBox="1"/>
          <p:nvPr/>
        </p:nvSpPr>
        <p:spPr>
          <a:xfrm>
            <a:off x="9418320" y="5440680"/>
            <a:ext cx="2456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</a:rPr>
              <a:t>Rieko Koga, KODO-BEAT</a:t>
            </a:r>
            <a:r>
              <a:rPr lang="en-AU" sz="1800" i="1" dirty="0">
                <a:effectLst/>
              </a:rPr>
              <a:t>. 2009. </a:t>
            </a:r>
            <a:r>
              <a:rPr lang="en-AU" sz="1800" dirty="0">
                <a:effectLst/>
              </a:rPr>
              <a:t>Hand embroidery on linen. 123cm x 170cm. Photo Gilles </a:t>
            </a:r>
            <a:r>
              <a:rPr lang="en-AU" sz="1800" dirty="0" err="1">
                <a:effectLst/>
              </a:rPr>
              <a:t>Desrozier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0543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2397C24-337E-622B-155A-A2337A4853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372" y="517357"/>
            <a:ext cx="8036628" cy="5371147"/>
          </a:xfrm>
          <a:prstGeom prst="rect">
            <a:avLst/>
          </a:prstGeom>
        </p:spPr>
      </p:pic>
      <p:pic>
        <p:nvPicPr>
          <p:cNvPr id="5" name="Picture 4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0A14A953-3839-C9B0-DB09-6785328314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7358"/>
            <a:ext cx="3891895" cy="5823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9046C9-CD78-AB73-9FCD-8F38B41744C6}"/>
              </a:ext>
            </a:extLst>
          </p:cNvPr>
          <p:cNvSpPr txBox="1"/>
          <p:nvPr/>
        </p:nvSpPr>
        <p:spPr>
          <a:xfrm>
            <a:off x="4852035" y="5878977"/>
            <a:ext cx="6092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Rieko Koga, </a:t>
            </a:r>
            <a:r>
              <a:rPr lang="lt-LT" dirty="0"/>
              <a:t>I AM HERE FOR YOU</a:t>
            </a:r>
            <a:r>
              <a:rPr lang="en-AU" dirty="0"/>
              <a:t>, </a:t>
            </a:r>
            <a:r>
              <a:rPr lang="lt-LT" dirty="0"/>
              <a:t>Pamėnkalnio Gallery</a:t>
            </a:r>
            <a:r>
              <a:rPr lang="en-AU" dirty="0"/>
              <a:t>, Vilnius</a:t>
            </a:r>
            <a:r>
              <a:rPr lang="lt-LT" dirty="0"/>
              <a:t>. 1 October – 4 November, 2021</a:t>
            </a:r>
            <a:r>
              <a:rPr lang="en-AU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159107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2548BCD-3725-F268-893A-E9487F40EA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98" y="0"/>
            <a:ext cx="4492717" cy="6858000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51B721D-F792-1FD9-BC5F-50282E163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60" y="0"/>
            <a:ext cx="6836610" cy="5127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0B03C0-C2DB-A885-DAD4-2929DE756DEB}"/>
              </a:ext>
            </a:extLst>
          </p:cNvPr>
          <p:cNvSpPr txBox="1"/>
          <p:nvPr/>
        </p:nvSpPr>
        <p:spPr>
          <a:xfrm>
            <a:off x="5114760" y="5678905"/>
            <a:ext cx="561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Sabatina</a:t>
            </a:r>
            <a:r>
              <a:rPr lang="en-AU" dirty="0"/>
              <a:t> </a:t>
            </a:r>
            <a:r>
              <a:rPr lang="en-AU" dirty="0" err="1"/>
              <a:t>Leccia</a:t>
            </a:r>
            <a:r>
              <a:rPr lang="en-AU" dirty="0"/>
              <a:t>, 2015, Ink and embroidery on linen </a:t>
            </a:r>
          </a:p>
          <a:p>
            <a:r>
              <a:rPr lang="en-AU" dirty="0"/>
              <a:t>https://www.sabatinaleccia.com/projects</a:t>
            </a:r>
          </a:p>
        </p:txBody>
      </p:sp>
    </p:spTree>
    <p:extLst>
      <p:ext uri="{BB962C8B-B14F-4D97-AF65-F5344CB8AC3E}">
        <p14:creationId xmlns:p14="http://schemas.microsoft.com/office/powerpoint/2010/main" val="1830396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B3E900-F3F4-B15F-F84B-4F31611B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5115"/>
            <a:ext cx="11970327" cy="3897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4D418-9531-FF87-AC73-0F41D74EB030}"/>
              </a:ext>
            </a:extLst>
          </p:cNvPr>
          <p:cNvSpPr txBox="1"/>
          <p:nvPr/>
        </p:nvSpPr>
        <p:spPr>
          <a:xfrm>
            <a:off x="471055" y="4502727"/>
            <a:ext cx="893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Richard </a:t>
            </a:r>
            <a:r>
              <a:rPr lang="en-AU" dirty="0" err="1"/>
              <a:t>McVetis</a:t>
            </a:r>
            <a:r>
              <a:rPr lang="en-AU" dirty="0"/>
              <a:t>, Light Abstracts, </a:t>
            </a:r>
          </a:p>
          <a:p>
            <a:r>
              <a:rPr lang="en-US" dirty="0"/>
              <a:t>Hand embroidery, cotton on wool</a:t>
            </a:r>
            <a:br>
              <a:rPr lang="en-US" dirty="0"/>
            </a:br>
            <a:r>
              <a:rPr lang="en-US" dirty="0"/>
              <a:t>80 x 80cm </a:t>
            </a:r>
            <a:br>
              <a:rPr lang="en-US" dirty="0"/>
            </a:br>
            <a:r>
              <a:rPr lang="en-US" dirty="0"/>
              <a:t>2021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3883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DC30C-F19A-8C6D-DFBD-CD2797D93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740"/>
            <a:ext cx="9646920" cy="6434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3B208-7D1A-95A1-D9C5-C90B0AB5A570}"/>
              </a:ext>
            </a:extLst>
          </p:cNvPr>
          <p:cNvSpPr txBox="1"/>
          <p:nvPr/>
        </p:nvSpPr>
        <p:spPr>
          <a:xfrm>
            <a:off x="9860280" y="4730695"/>
            <a:ext cx="233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Claire Wellesley-Smith, </a:t>
            </a:r>
          </a:p>
          <a:p>
            <a:r>
              <a:rPr lang="en-AU" dirty="0"/>
              <a:t>Dyer’s Field, field notes, 2014</a:t>
            </a:r>
          </a:p>
          <a:p>
            <a:endParaRPr lang="en-AU" dirty="0"/>
          </a:p>
          <a:p>
            <a:r>
              <a:rPr lang="en-AU" dirty="0"/>
              <a:t>http://www.clairewellesleysmith.co.uk</a:t>
            </a:r>
          </a:p>
        </p:txBody>
      </p:sp>
    </p:spTree>
    <p:extLst>
      <p:ext uri="{BB962C8B-B14F-4D97-AF65-F5344CB8AC3E}">
        <p14:creationId xmlns:p14="http://schemas.microsoft.com/office/powerpoint/2010/main" val="985938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9A01FC29-D782-9114-FCA2-99E29D21D5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082309" cy="605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B4B53-A7AA-99D2-21ED-0DDE1D686A0E}"/>
              </a:ext>
            </a:extLst>
          </p:cNvPr>
          <p:cNvSpPr txBox="1"/>
          <p:nvPr/>
        </p:nvSpPr>
        <p:spPr>
          <a:xfrm>
            <a:off x="9243060" y="4703624"/>
            <a:ext cx="233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Claire Wellesley-Smith, </a:t>
            </a:r>
          </a:p>
          <a:p>
            <a:r>
              <a:rPr lang="en-AU" dirty="0"/>
              <a:t>Lull, 2016-2017, Dean Clough Gallery, Halifax</a:t>
            </a:r>
          </a:p>
          <a:p>
            <a:endParaRPr lang="en-AU" dirty="0"/>
          </a:p>
          <a:p>
            <a:r>
              <a:rPr lang="en-AU" dirty="0"/>
              <a:t>http://www.clairewellesleysmith.co.uk</a:t>
            </a:r>
          </a:p>
        </p:txBody>
      </p:sp>
    </p:spTree>
    <p:extLst>
      <p:ext uri="{BB962C8B-B14F-4D97-AF65-F5344CB8AC3E}">
        <p14:creationId xmlns:p14="http://schemas.microsoft.com/office/powerpoint/2010/main" val="383732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or, indoor, wood&#10;&#10;Description automatically generated">
            <a:extLst>
              <a:ext uri="{FF2B5EF4-FFF2-40B4-BE49-F238E27FC236}">
                <a16:creationId xmlns:a16="http://schemas.microsoft.com/office/drawing/2014/main" id="{FCA94E37-1B7B-40C9-BF5D-A6DCEB29BC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353" y="-1"/>
            <a:ext cx="9419003" cy="6112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095A5E-CFAA-0B95-14FF-F92B7F16A4EB}"/>
              </a:ext>
            </a:extLst>
          </p:cNvPr>
          <p:cNvSpPr txBox="1"/>
          <p:nvPr/>
        </p:nvSpPr>
        <p:spPr>
          <a:xfrm>
            <a:off x="135466" y="6231466"/>
            <a:ext cx="12056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Sera Waters, </a:t>
            </a:r>
            <a:r>
              <a:rPr lang="en-US" i="1" dirty="0"/>
              <a:t>Storied Sail Cloths</a:t>
            </a:r>
            <a:r>
              <a:rPr lang="en-US" dirty="0"/>
              <a:t>, 2022, 600cm (W) x 400cm (H) x 30cm (D), various repurposed and hand-dyed threads, string, cotton, found fabrics, felt and beads upon vintage linen/hemp, Photograph Saul Steed.</a:t>
            </a: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BE379-1E06-AD4A-E252-2F18493A14AC}"/>
              </a:ext>
            </a:extLst>
          </p:cNvPr>
          <p:cNvSpPr txBox="1"/>
          <p:nvPr/>
        </p:nvSpPr>
        <p:spPr>
          <a:xfrm>
            <a:off x="4056434" y="-992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88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FBC8936-A788-4952-8602-B6671BD26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0" y="-1041400"/>
            <a:ext cx="6953250" cy="927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EF032C-E0CC-4EB7-81F1-6A9482999FC0}"/>
              </a:ext>
            </a:extLst>
          </p:cNvPr>
          <p:cNvSpPr txBox="1"/>
          <p:nvPr/>
        </p:nvSpPr>
        <p:spPr>
          <a:xfrm>
            <a:off x="8311515" y="4862036"/>
            <a:ext cx="38804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/>
              <a:t>Sera Waters</a:t>
            </a:r>
          </a:p>
          <a:p>
            <a:r>
              <a:rPr lang="en-AU" sz="1800" i="1" dirty="0"/>
              <a:t>Survivalist Sampler #2</a:t>
            </a:r>
            <a:r>
              <a:rPr lang="en-AU" sz="1800" dirty="0"/>
              <a:t>, 2020-2021</a:t>
            </a:r>
          </a:p>
          <a:p>
            <a:r>
              <a:rPr lang="en-AU" sz="1800" dirty="0"/>
              <a:t>Cotton, glow-in-the-dark thread, found materials on repurposed linen</a:t>
            </a:r>
          </a:p>
          <a:p>
            <a:r>
              <a:rPr lang="en-AU" sz="1800" dirty="0"/>
              <a:t>45 x 42 cm</a:t>
            </a:r>
          </a:p>
        </p:txBody>
      </p:sp>
    </p:spTree>
    <p:extLst>
      <p:ext uri="{BB962C8B-B14F-4D97-AF65-F5344CB8AC3E}">
        <p14:creationId xmlns:p14="http://schemas.microsoft.com/office/powerpoint/2010/main" val="349839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6C9BA7D-6EEF-B6C7-B33C-ACC3D4CA01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375251"/>
            <a:ext cx="11867592" cy="58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61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ocolate cupcake with sprinkles&#10;&#10;Description automatically generated with medium confidence">
            <a:extLst>
              <a:ext uri="{FF2B5EF4-FFF2-40B4-BE49-F238E27FC236}">
                <a16:creationId xmlns:a16="http://schemas.microsoft.com/office/drawing/2014/main" id="{CA08D810-EA41-4534-B13D-060A40A146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63040"/>
            <a:ext cx="8210550" cy="1094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A38A8-888B-499F-8D32-5526D0B7EEDE}"/>
              </a:ext>
            </a:extLst>
          </p:cNvPr>
          <p:cNvSpPr txBox="1"/>
          <p:nvPr/>
        </p:nvSpPr>
        <p:spPr>
          <a:xfrm>
            <a:off x="8432689" y="4820478"/>
            <a:ext cx="3200400" cy="226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alatino Linotype" panose="02040502050505030304" pitchFamily="18" charset="0"/>
              </a:rPr>
              <a:t>Sera Waters,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alatino Linotype" panose="02040502050505030304" pitchFamily="18" charset="0"/>
              </a:rPr>
              <a:t>Pestillpedes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alatino Linotype" panose="02040502050505030304" pitchFamily="18" charset="0"/>
              </a:rPr>
              <a:t>, 2020</a:t>
            </a:r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alatino Linotype" panose="02040502050505030304" pitchFamily="18" charset="0"/>
              </a:rPr>
              <a:t>Cotton, linen, trim, beads, crewel, velvet and card</a:t>
            </a:r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alatino Linotype" panose="02040502050505030304" pitchFamily="18" charset="0"/>
              </a:rPr>
              <a:t>27 (w) x 25 (h) cm</a:t>
            </a:r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alatino Linotype" panose="02040502050505030304" pitchFamily="18" charset="0"/>
              </a:rPr>
              <a:t>Photograph Grant Hancock</a:t>
            </a:r>
            <a:endParaRPr lang="en-A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8967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 material, stone&#10;&#10;Description automatically generated">
            <a:extLst>
              <a:ext uri="{FF2B5EF4-FFF2-40B4-BE49-F238E27FC236}">
                <a16:creationId xmlns:a16="http://schemas.microsoft.com/office/drawing/2014/main" id="{EBFE1E8C-B3DF-801B-CA47-BD5A8E2AF0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09" y="274320"/>
            <a:ext cx="1207698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77D273-32E8-61B5-3174-9ABF2CF3CB96}"/>
              </a:ext>
            </a:extLst>
          </p:cNvPr>
          <p:cNvSpPr txBox="1"/>
          <p:nvPr/>
        </p:nvSpPr>
        <p:spPr>
          <a:xfrm>
            <a:off x="318655" y="296892"/>
            <a:ext cx="11596254" cy="6556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Activity:</a:t>
            </a:r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with how s</a:t>
            </a:r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titched marks upon repurposed fabric can  reflect 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ideas of ‘home’ and home-making traditions.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 to get you started: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home-making traditions and daily routines: </a:t>
            </a:r>
            <a:r>
              <a:rPr lang="en-A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cooking or mending or cleaning. How could you represent these ideas in stitch?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how you move around home spaces? What objects/furniture/spaces are you drawn to? How could you represent these sites of activity or pathways?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areas where certain emotions or memories are connected? Think about forms, colours, marks which can begin to reflect these?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 upon the patterns, marks, stains, remnants which mark your home?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Experiment! 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Stitch Techniques:</a:t>
            </a:r>
            <a: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running stitch, colonial knots, applique/couching, speckling</a:t>
            </a:r>
          </a:p>
        </p:txBody>
      </p:sp>
    </p:spTree>
    <p:extLst>
      <p:ext uri="{BB962C8B-B14F-4D97-AF65-F5344CB8AC3E}">
        <p14:creationId xmlns:p14="http://schemas.microsoft.com/office/powerpoint/2010/main" val="19953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beach&#10;&#10;Description automatically generated with low confidence">
            <a:extLst>
              <a:ext uri="{FF2B5EF4-FFF2-40B4-BE49-F238E27FC236}">
                <a16:creationId xmlns:a16="http://schemas.microsoft.com/office/drawing/2014/main" id="{D2C00E18-9B5F-02F5-0E8B-B8F74B283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7" y="755049"/>
            <a:ext cx="8488732" cy="5347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0A4695-AC76-35FC-FEBD-8DDD6729DC2B}"/>
              </a:ext>
            </a:extLst>
          </p:cNvPr>
          <p:cNvSpPr txBox="1"/>
          <p:nvPr/>
        </p:nvSpPr>
        <p:spPr>
          <a:xfrm>
            <a:off x="8586429" y="3794626"/>
            <a:ext cx="38595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S. T. Gill </a:t>
            </a:r>
            <a:br>
              <a:rPr lang="en-US" dirty="0"/>
            </a:br>
            <a:r>
              <a:rPr lang="en-US" dirty="0"/>
              <a:t>Australia </a:t>
            </a:r>
            <a:br>
              <a:rPr lang="en-US" dirty="0"/>
            </a:br>
            <a:r>
              <a:rPr lang="en-US" dirty="0"/>
              <a:t>21 May 1818 – 27 October 1880 </a:t>
            </a:r>
            <a:br>
              <a:rPr lang="en-US" dirty="0"/>
            </a:br>
            <a:br>
              <a:rPr lang="en-US" dirty="0"/>
            </a:br>
            <a:r>
              <a:rPr lang="en-US" b="1" i="1" dirty="0"/>
              <a:t>Port Adelaide looking north along Commercial Road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1847 </a:t>
            </a:r>
            <a:br>
              <a:rPr lang="en-US" dirty="0"/>
            </a:br>
            <a:r>
              <a:rPr lang="en-US" dirty="0" err="1"/>
              <a:t>watercolour</a:t>
            </a:r>
            <a:r>
              <a:rPr lang="en-US" dirty="0"/>
              <a:t> on paper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239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landscape with trees and a buildin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2580109-FD22-FAAF-5773-1D113EE91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00025"/>
            <a:ext cx="7620000" cy="6457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9E355-F9BA-6519-B202-BF892C96062F}"/>
              </a:ext>
            </a:extLst>
          </p:cNvPr>
          <p:cNvSpPr txBox="1"/>
          <p:nvPr/>
        </p:nvSpPr>
        <p:spPr>
          <a:xfrm>
            <a:off x="7976829" y="4626650"/>
            <a:ext cx="42151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Martha Maria Snell Berkeley </a:t>
            </a:r>
            <a:br>
              <a:rPr lang="en-US" dirty="0"/>
            </a:br>
            <a:r>
              <a:rPr lang="en-US" dirty="0"/>
              <a:t>Australia </a:t>
            </a:r>
            <a:br>
              <a:rPr lang="en-US" dirty="0"/>
            </a:br>
            <a:r>
              <a:rPr lang="en-US" dirty="0"/>
              <a:t>18 August 1813 – 7 July 1899 </a:t>
            </a:r>
            <a:br>
              <a:rPr lang="en-US" dirty="0"/>
            </a:br>
            <a:br>
              <a:rPr lang="en-US" dirty="0"/>
            </a:br>
            <a:r>
              <a:rPr lang="en-US" b="1" i="1" dirty="0"/>
              <a:t>Government Hut, Adelaide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c.1839 </a:t>
            </a:r>
            <a:br>
              <a:rPr lang="en-US" dirty="0"/>
            </a:br>
            <a:r>
              <a:rPr lang="en-US" dirty="0" err="1"/>
              <a:t>watercolour</a:t>
            </a:r>
            <a:r>
              <a:rPr lang="en-US" dirty="0"/>
              <a:t> on paper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39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756" y="-14876"/>
            <a:ext cx="5725211" cy="68728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85455" y="5537325"/>
            <a:ext cx="6572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Sera Waters, </a:t>
            </a:r>
            <a:r>
              <a:rPr lang="en-US" i="1" dirty="0"/>
              <a:t>Basking,</a:t>
            </a:r>
            <a:r>
              <a:rPr lang="en-US" dirty="0"/>
              <a:t> 2017</a:t>
            </a:r>
          </a:p>
          <a:p>
            <a:r>
              <a:rPr lang="en-US" dirty="0"/>
              <a:t>linen, cotton, sequins, tablecloth, handmade glow-in-the-dark beads</a:t>
            </a:r>
          </a:p>
          <a:p>
            <a:r>
              <a:rPr lang="en-US" dirty="0"/>
              <a:t>92 x 60 cm</a:t>
            </a:r>
          </a:p>
          <a:p>
            <a:r>
              <a:rPr lang="en-AU" dirty="0"/>
              <a:t>Photograph: Grant Hancock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C0E62-0269-434E-AF7F-ADE469531D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79050" y="613680"/>
            <a:ext cx="5489484" cy="41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1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4641FAD8-1CA5-79BA-7A5A-8EA92CB7DA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760" y="0"/>
            <a:ext cx="518636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C0440A-06A6-1D39-8548-425A95AA3959}"/>
              </a:ext>
            </a:extLst>
          </p:cNvPr>
          <p:cNvSpPr txBox="1"/>
          <p:nvPr/>
        </p:nvSpPr>
        <p:spPr>
          <a:xfrm>
            <a:off x="7333363" y="4428405"/>
            <a:ext cx="35547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Sue Kneebone </a:t>
            </a:r>
            <a:br>
              <a:rPr lang="en-US" dirty="0"/>
            </a:br>
            <a:r>
              <a:rPr lang="en-US" dirty="0"/>
              <a:t>Australia </a:t>
            </a:r>
            <a:br>
              <a:rPr lang="en-US" dirty="0"/>
            </a:br>
            <a:r>
              <a:rPr lang="en-US" dirty="0"/>
              <a:t>1963 </a:t>
            </a:r>
            <a:br>
              <a:rPr lang="en-US" dirty="0"/>
            </a:br>
            <a:br>
              <a:rPr lang="en-US" dirty="0"/>
            </a:br>
            <a:r>
              <a:rPr lang="en-US" b="1" i="1" dirty="0"/>
              <a:t>The Find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2014 </a:t>
            </a:r>
            <a:br>
              <a:rPr lang="en-US" dirty="0"/>
            </a:br>
            <a:r>
              <a:rPr lang="en-US" dirty="0"/>
              <a:t>inkjet print on satin polyester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811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n a wall&#10;&#10;Description automatically generated with low confidence">
            <a:extLst>
              <a:ext uri="{FF2B5EF4-FFF2-40B4-BE49-F238E27FC236}">
                <a16:creationId xmlns:a16="http://schemas.microsoft.com/office/drawing/2014/main" id="{6C704E86-806A-2FE1-02F2-32127FE5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77" y="152400"/>
            <a:ext cx="7620000" cy="670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21903-3DDF-9912-4C22-ADF7C85F0A17}"/>
              </a:ext>
            </a:extLst>
          </p:cNvPr>
          <p:cNvSpPr txBox="1"/>
          <p:nvPr/>
        </p:nvSpPr>
        <p:spPr>
          <a:xfrm>
            <a:off x="8029677" y="4075205"/>
            <a:ext cx="35708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Narelle </a:t>
            </a:r>
            <a:r>
              <a:rPr lang="en-US" b="1" dirty="0" err="1"/>
              <a:t>Jubelin</a:t>
            </a:r>
            <a:r>
              <a:rPr lang="en-US" b="1" dirty="0"/>
              <a:t> </a:t>
            </a:r>
            <a:br>
              <a:rPr lang="en-US" dirty="0"/>
            </a:br>
            <a:r>
              <a:rPr lang="en-US" dirty="0"/>
              <a:t>Australia </a:t>
            </a:r>
            <a:br>
              <a:rPr lang="en-US" dirty="0"/>
            </a:br>
            <a:r>
              <a:rPr lang="en-US" dirty="0"/>
              <a:t>1960 </a:t>
            </a:r>
            <a:br>
              <a:rPr lang="en-US" dirty="0"/>
            </a:br>
            <a:br>
              <a:rPr lang="en-US" dirty="0"/>
            </a:br>
            <a:r>
              <a:rPr lang="en-US" b="1" i="1" dirty="0"/>
              <a:t>Surveyor, Woomera, South Australia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1989 </a:t>
            </a:r>
            <a:br>
              <a:rPr lang="en-US" dirty="0"/>
            </a:br>
            <a:r>
              <a:rPr lang="en-US" dirty="0"/>
              <a:t>cotton embroidery on canvas, carved and painted wood frame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72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70" y="0"/>
            <a:ext cx="5179373" cy="6905832"/>
          </a:xfrm>
        </p:spPr>
      </p:pic>
      <p:sp>
        <p:nvSpPr>
          <p:cNvPr id="2" name="Rectangle 1"/>
          <p:cNvSpPr/>
          <p:nvPr/>
        </p:nvSpPr>
        <p:spPr>
          <a:xfrm>
            <a:off x="6438506" y="5936779"/>
            <a:ext cx="52035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Sera Waters,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Telling Tales on Terry 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Towelling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: Fashioning Locals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, 2017 towel, wool, cotton, bedsheet, velvet, trim, 95 x 46 cm</a:t>
            </a:r>
          </a:p>
          <a:p>
            <a:r>
              <a:rPr lang="en-US" sz="1400" dirty="0">
                <a:latin typeface="Calibri" panose="020F0502020204030204" pitchFamily="34" charset="0"/>
              </a:rPr>
              <a:t>Photograph: Grant Hancock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2981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26700</TotalTime>
  <Words>896</Words>
  <Application>Microsoft Macintosh PowerPoint</Application>
  <PresentationFormat>Widescreen</PresentationFormat>
  <Paragraphs>81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Bahnschrift</vt:lpstr>
      <vt:lpstr>Calibri</vt:lpstr>
      <vt:lpstr>Calibri Light</vt:lpstr>
      <vt:lpstr>Tahoma</vt:lpstr>
      <vt:lpstr>Office Theme</vt:lpstr>
      <vt:lpstr>    Stitching Home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of The Nest</dc:title>
  <dc:creator>Sera Waters</dc:creator>
  <cp:lastModifiedBy>Kylie Neagle</cp:lastModifiedBy>
  <cp:revision>166</cp:revision>
  <dcterms:created xsi:type="dcterms:W3CDTF">2016-08-08T02:52:58Z</dcterms:created>
  <dcterms:modified xsi:type="dcterms:W3CDTF">2022-06-09T10:39:44Z</dcterms:modified>
</cp:coreProperties>
</file>