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257" r:id="rId2"/>
    <p:sldId id="403" r:id="rId3"/>
    <p:sldId id="407" r:id="rId4"/>
    <p:sldId id="404" r:id="rId5"/>
    <p:sldId id="405" r:id="rId6"/>
    <p:sldId id="410" r:id="rId7"/>
    <p:sldId id="411" r:id="rId8"/>
    <p:sldId id="413" r:id="rId9"/>
    <p:sldId id="412" r:id="rId10"/>
    <p:sldId id="397" r:id="rId11"/>
    <p:sldId id="409" r:id="rId12"/>
    <p:sldId id="416" r:id="rId13"/>
    <p:sldId id="417" r:id="rId14"/>
    <p:sldId id="434" r:id="rId15"/>
    <p:sldId id="398" r:id="rId16"/>
    <p:sldId id="418" r:id="rId17"/>
    <p:sldId id="433" r:id="rId18"/>
    <p:sldId id="408" r:id="rId19"/>
    <p:sldId id="421" r:id="rId20"/>
    <p:sldId id="420" r:id="rId21"/>
    <p:sldId id="399" r:id="rId22"/>
    <p:sldId id="426" r:id="rId23"/>
    <p:sldId id="427" r:id="rId24"/>
    <p:sldId id="423" r:id="rId25"/>
    <p:sldId id="400" r:id="rId26"/>
    <p:sldId id="422" r:id="rId27"/>
    <p:sldId id="425" r:id="rId28"/>
    <p:sldId id="424" r:id="rId29"/>
    <p:sldId id="428" r:id="rId30"/>
    <p:sldId id="430" r:id="rId31"/>
    <p:sldId id="432" r:id="rId32"/>
    <p:sldId id="429" r:id="rId33"/>
    <p:sldId id="431" r:id="rId34"/>
    <p:sldId id="406" r:id="rId35"/>
    <p:sldId id="419" r:id="rId36"/>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A8B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43" autoAdjust="0"/>
    <p:restoredTop sz="96357" autoAdjust="0"/>
  </p:normalViewPr>
  <p:slideViewPr>
    <p:cSldViewPr snapToGrid="0" snapToObjects="1">
      <p:cViewPr varScale="1">
        <p:scale>
          <a:sx n="103" d="100"/>
          <a:sy n="103" d="100"/>
        </p:scale>
        <p:origin x="34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7CA191D-1BCF-47C0-8650-B3E2A3105313}" type="datetimeFigureOut">
              <a:rPr lang="en-AU" smtClean="0"/>
              <a:t>14/01/2020</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F1F25D6B-69E0-4818-AD7F-48B49DF5F93F}" type="slidenum">
              <a:rPr lang="en-AU" smtClean="0"/>
              <a:t>‹#›</a:t>
            </a:fld>
            <a:endParaRPr lang="en-AU"/>
          </a:p>
        </p:txBody>
      </p:sp>
    </p:spTree>
    <p:extLst>
      <p:ext uri="{BB962C8B-B14F-4D97-AF65-F5344CB8AC3E}">
        <p14:creationId xmlns:p14="http://schemas.microsoft.com/office/powerpoint/2010/main" val="111673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35C232-D205-A440-A65E-3C5A8DC2384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167D6EA-84EA-4148-A135-1ABA88E928DF}"/>
              </a:ext>
            </a:extLst>
          </p:cNvPr>
          <p:cNvSpPr>
            <a:spLocks noGrp="1"/>
          </p:cNvSpPr>
          <p:nvPr>
            <p:ph type="title" hasCustomPrompt="1"/>
          </p:nvPr>
        </p:nvSpPr>
        <p:spPr>
          <a:xfrm>
            <a:off x="195512" y="447630"/>
            <a:ext cx="5765276" cy="1367420"/>
          </a:xfrm>
          <a:prstGeom prst="rect">
            <a:avLst/>
          </a:prstGeom>
        </p:spPr>
        <p:txBody>
          <a:bodyPr>
            <a:noAutofit/>
          </a:bodyPr>
          <a:lstStyle>
            <a:lvl1pPr>
              <a:defRPr sz="5000" spc="-40" baseline="0">
                <a:solidFill>
                  <a:schemeClr val="bg1"/>
                </a:solidFill>
              </a:defRPr>
            </a:lvl1pPr>
          </a:lstStyle>
          <a:p>
            <a:r>
              <a:rPr lang="en-US" dirty="0"/>
              <a:t>Presentation Title</a:t>
            </a:r>
          </a:p>
        </p:txBody>
      </p:sp>
    </p:spTree>
    <p:extLst>
      <p:ext uri="{BB962C8B-B14F-4D97-AF65-F5344CB8AC3E}">
        <p14:creationId xmlns:p14="http://schemas.microsoft.com/office/powerpoint/2010/main" val="16834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2 x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2165959-ED09-0544-9F9D-70620BF28079}"/>
              </a:ext>
            </a:extLst>
          </p:cNvPr>
          <p:cNvSpPr>
            <a:spLocks noGrp="1"/>
          </p:cNvSpPr>
          <p:nvPr>
            <p:ph type="pic" sz="quarter" idx="10" hasCustomPrompt="1"/>
          </p:nvPr>
        </p:nvSpPr>
        <p:spPr>
          <a:xfrm>
            <a:off x="1" y="0"/>
            <a:ext cx="4572000" cy="6858000"/>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
        <p:nvSpPr>
          <p:cNvPr id="6" name="Picture Placeholder 5">
            <a:extLst>
              <a:ext uri="{FF2B5EF4-FFF2-40B4-BE49-F238E27FC236}">
                <a16:creationId xmlns:a16="http://schemas.microsoft.com/office/drawing/2014/main" id="{79179511-226A-8B45-A550-0994C76FFB75}"/>
              </a:ext>
            </a:extLst>
          </p:cNvPr>
          <p:cNvSpPr>
            <a:spLocks noGrp="1"/>
          </p:cNvSpPr>
          <p:nvPr>
            <p:ph type="pic" sz="quarter" idx="11" hasCustomPrompt="1"/>
          </p:nvPr>
        </p:nvSpPr>
        <p:spPr>
          <a:xfrm>
            <a:off x="4572000" y="0"/>
            <a:ext cx="4572001" cy="6858000"/>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4102209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2 x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2165959-ED09-0544-9F9D-70620BF28079}"/>
              </a:ext>
            </a:extLst>
          </p:cNvPr>
          <p:cNvSpPr>
            <a:spLocks noGrp="1"/>
          </p:cNvSpPr>
          <p:nvPr>
            <p:ph type="pic" sz="quarter" idx="10" hasCustomPrompt="1"/>
          </p:nvPr>
        </p:nvSpPr>
        <p:spPr>
          <a:xfrm>
            <a:off x="1" y="0"/>
            <a:ext cx="4572000" cy="6858000"/>
          </a:xfrm>
          <a:prstGeom prst="rect">
            <a:avLst/>
          </a:prstGeom>
          <a:solidFill>
            <a:schemeClr val="tx1"/>
          </a:solidFill>
        </p:spPr>
        <p:txBody>
          <a:bodyPr anchor="ctr">
            <a:normAutofit/>
          </a:bodyPr>
          <a:lstStyle>
            <a:lvl1pPr algn="ctr">
              <a:defRPr sz="1000">
                <a:solidFill>
                  <a:schemeClr val="bg1">
                    <a:lumMod val="65000"/>
                  </a:schemeClr>
                </a:solidFill>
              </a:defRPr>
            </a:lvl1pPr>
          </a:lstStyle>
          <a:p>
            <a:r>
              <a:rPr lang="en-US" dirty="0"/>
              <a:t>Insert Picture</a:t>
            </a:r>
          </a:p>
        </p:txBody>
      </p:sp>
      <p:sp>
        <p:nvSpPr>
          <p:cNvPr id="6" name="Picture Placeholder 5">
            <a:extLst>
              <a:ext uri="{FF2B5EF4-FFF2-40B4-BE49-F238E27FC236}">
                <a16:creationId xmlns:a16="http://schemas.microsoft.com/office/drawing/2014/main" id="{79179511-226A-8B45-A550-0994C76FFB75}"/>
              </a:ext>
            </a:extLst>
          </p:cNvPr>
          <p:cNvSpPr>
            <a:spLocks noGrp="1"/>
          </p:cNvSpPr>
          <p:nvPr>
            <p:ph type="pic" sz="quarter" idx="11" hasCustomPrompt="1"/>
          </p:nvPr>
        </p:nvSpPr>
        <p:spPr>
          <a:xfrm>
            <a:off x="4572000" y="0"/>
            <a:ext cx="4572001" cy="6858000"/>
          </a:xfrm>
          <a:prstGeom prst="rect">
            <a:avLst/>
          </a:prstGeom>
          <a:solidFill>
            <a:schemeClr val="tx1"/>
          </a:solidFill>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3102785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0E773E-7F99-7247-9017-CAD4BD2B098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Content Placeholder 4">
            <a:extLst>
              <a:ext uri="{FF2B5EF4-FFF2-40B4-BE49-F238E27FC236}">
                <a16:creationId xmlns:a16="http://schemas.microsoft.com/office/drawing/2014/main" id="{F363EB5E-660A-8542-A343-FAE0CE00BA5A}"/>
              </a:ext>
            </a:extLst>
          </p:cNvPr>
          <p:cNvSpPr>
            <a:spLocks noGrp="1"/>
          </p:cNvSpPr>
          <p:nvPr>
            <p:ph sz="quarter" idx="11" hasCustomPrompt="1"/>
          </p:nvPr>
        </p:nvSpPr>
        <p:spPr>
          <a:xfrm>
            <a:off x="1044575" y="1384300"/>
            <a:ext cx="7054850" cy="4108450"/>
          </a:xfrm>
        </p:spPr>
        <p:txBody>
          <a:bodyPr anchor="ctr">
            <a:normAutofit/>
          </a:bodyPr>
          <a:lstStyle>
            <a:lvl1pPr algn="ctr">
              <a:defRPr sz="1000">
                <a:solidFill>
                  <a:schemeClr val="bg1">
                    <a:lumMod val="50000"/>
                  </a:schemeClr>
                </a:solidFill>
              </a:defRPr>
            </a:lvl1pPr>
          </a:lstStyle>
          <a:p>
            <a:pPr lvl="0"/>
            <a:r>
              <a:rPr lang="en-US" dirty="0"/>
              <a:t>Insert Picture</a:t>
            </a:r>
          </a:p>
        </p:txBody>
      </p:sp>
      <p:sp>
        <p:nvSpPr>
          <p:cNvPr id="5" name="Title 1">
            <a:extLst>
              <a:ext uri="{FF2B5EF4-FFF2-40B4-BE49-F238E27FC236}">
                <a16:creationId xmlns:a16="http://schemas.microsoft.com/office/drawing/2014/main" id="{1C5F0C03-BB56-DB42-A397-CC7569205ED7}"/>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761589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eature Image x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35C232-D205-A440-A65E-3C5A8DC2384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Content Placeholder 2">
            <a:extLst>
              <a:ext uri="{FF2B5EF4-FFF2-40B4-BE49-F238E27FC236}">
                <a16:creationId xmlns:a16="http://schemas.microsoft.com/office/drawing/2014/main" id="{E7D57E49-38CC-314B-9351-C80B7212E85F}"/>
              </a:ext>
            </a:extLst>
          </p:cNvPr>
          <p:cNvSpPr>
            <a:spLocks noGrp="1"/>
          </p:cNvSpPr>
          <p:nvPr>
            <p:ph sz="quarter" idx="12" hasCustomPrompt="1"/>
          </p:nvPr>
        </p:nvSpPr>
        <p:spPr>
          <a:xfrm>
            <a:off x="1039813" y="1379538"/>
            <a:ext cx="3490912" cy="4098925"/>
          </a:xfrm>
        </p:spPr>
        <p:txBody>
          <a:bodyPr anchor="ctr">
            <a:normAutofit/>
          </a:bodyPr>
          <a:lstStyle>
            <a:lvl1pPr algn="ctr">
              <a:defRPr sz="1000">
                <a:solidFill>
                  <a:schemeClr val="bg1">
                    <a:lumMod val="50000"/>
                  </a:schemeClr>
                </a:solidFill>
              </a:defRPr>
            </a:lvl1pPr>
          </a:lstStyle>
          <a:p>
            <a:pPr lvl="0"/>
            <a:r>
              <a:rPr lang="en-US" dirty="0"/>
              <a:t>Insert Picture</a:t>
            </a:r>
          </a:p>
        </p:txBody>
      </p:sp>
      <p:sp>
        <p:nvSpPr>
          <p:cNvPr id="9" name="Content Placeholder 2">
            <a:extLst>
              <a:ext uri="{FF2B5EF4-FFF2-40B4-BE49-F238E27FC236}">
                <a16:creationId xmlns:a16="http://schemas.microsoft.com/office/drawing/2014/main" id="{F3E1C20E-3CBB-2C42-A5CC-71D20BCE64E0}"/>
              </a:ext>
            </a:extLst>
          </p:cNvPr>
          <p:cNvSpPr>
            <a:spLocks noGrp="1"/>
          </p:cNvSpPr>
          <p:nvPr>
            <p:ph sz="quarter" idx="13" hasCustomPrompt="1"/>
          </p:nvPr>
        </p:nvSpPr>
        <p:spPr>
          <a:xfrm>
            <a:off x="4617094" y="1379538"/>
            <a:ext cx="3490912" cy="4098925"/>
          </a:xfrm>
        </p:spPr>
        <p:txBody>
          <a:bodyPr anchor="ctr">
            <a:normAutofit/>
          </a:bodyPr>
          <a:lstStyle>
            <a:lvl1pPr algn="ctr">
              <a:defRPr sz="1000">
                <a:solidFill>
                  <a:schemeClr val="bg1">
                    <a:lumMod val="50000"/>
                  </a:schemeClr>
                </a:solidFill>
              </a:defRPr>
            </a:lvl1pPr>
          </a:lstStyle>
          <a:p>
            <a:pPr lvl="0"/>
            <a:r>
              <a:rPr lang="en-US" dirty="0"/>
              <a:t>Insert Picture</a:t>
            </a:r>
          </a:p>
        </p:txBody>
      </p:sp>
      <p:sp>
        <p:nvSpPr>
          <p:cNvPr id="6" name="Title 1">
            <a:extLst>
              <a:ext uri="{FF2B5EF4-FFF2-40B4-BE49-F238E27FC236}">
                <a16:creationId xmlns:a16="http://schemas.microsoft.com/office/drawing/2014/main" id="{71960975-9168-F04B-A674-CBDD700BA0EC}"/>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424997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Image Slide with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F9A363-119D-3941-BA80-237455DB62B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Picture Placeholder 5">
            <a:extLst>
              <a:ext uri="{FF2B5EF4-FFF2-40B4-BE49-F238E27FC236}">
                <a16:creationId xmlns:a16="http://schemas.microsoft.com/office/drawing/2014/main" id="{B59AB82B-55EE-E841-92A7-288E8D69F1AD}"/>
              </a:ext>
            </a:extLst>
          </p:cNvPr>
          <p:cNvSpPr>
            <a:spLocks noGrp="1"/>
          </p:cNvSpPr>
          <p:nvPr>
            <p:ph type="pic" sz="quarter" idx="10" hasCustomPrompt="1"/>
          </p:nvPr>
        </p:nvSpPr>
        <p:spPr>
          <a:xfrm>
            <a:off x="333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7" name="Picture Placeholder 5">
            <a:extLst>
              <a:ext uri="{FF2B5EF4-FFF2-40B4-BE49-F238E27FC236}">
                <a16:creationId xmlns:a16="http://schemas.microsoft.com/office/drawing/2014/main" id="{F58146BA-70F2-8244-8588-9C0F28E5CAA7}"/>
              </a:ext>
            </a:extLst>
          </p:cNvPr>
          <p:cNvSpPr>
            <a:spLocks noGrp="1"/>
          </p:cNvSpPr>
          <p:nvPr>
            <p:ph type="pic" sz="quarter" idx="11" hasCustomPrompt="1"/>
          </p:nvPr>
        </p:nvSpPr>
        <p:spPr>
          <a:xfrm>
            <a:off x="3187786"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8" name="Picture Placeholder 5">
            <a:extLst>
              <a:ext uri="{FF2B5EF4-FFF2-40B4-BE49-F238E27FC236}">
                <a16:creationId xmlns:a16="http://schemas.microsoft.com/office/drawing/2014/main" id="{663BC936-5DA8-D24F-9727-FAF6D2028086}"/>
              </a:ext>
            </a:extLst>
          </p:cNvPr>
          <p:cNvSpPr>
            <a:spLocks noGrp="1"/>
          </p:cNvSpPr>
          <p:nvPr>
            <p:ph type="pic" sz="quarter" idx="12" hasCustomPrompt="1"/>
          </p:nvPr>
        </p:nvSpPr>
        <p:spPr>
          <a:xfrm>
            <a:off x="6048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9" name="Picture Placeholder 5">
            <a:extLst>
              <a:ext uri="{FF2B5EF4-FFF2-40B4-BE49-F238E27FC236}">
                <a16:creationId xmlns:a16="http://schemas.microsoft.com/office/drawing/2014/main" id="{539540B6-A2D2-D548-BAC3-E4A5A8B38390}"/>
              </a:ext>
            </a:extLst>
          </p:cNvPr>
          <p:cNvSpPr>
            <a:spLocks noGrp="1"/>
          </p:cNvSpPr>
          <p:nvPr>
            <p:ph type="pic" sz="quarter" idx="13" hasCustomPrompt="1"/>
          </p:nvPr>
        </p:nvSpPr>
        <p:spPr>
          <a:xfrm>
            <a:off x="333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0" name="Picture Placeholder 5">
            <a:extLst>
              <a:ext uri="{FF2B5EF4-FFF2-40B4-BE49-F238E27FC236}">
                <a16:creationId xmlns:a16="http://schemas.microsoft.com/office/drawing/2014/main" id="{114C9859-A412-614E-8428-7B16CB49993F}"/>
              </a:ext>
            </a:extLst>
          </p:cNvPr>
          <p:cNvSpPr>
            <a:spLocks noGrp="1"/>
          </p:cNvSpPr>
          <p:nvPr>
            <p:ph type="pic" sz="quarter" idx="14" hasCustomPrompt="1"/>
          </p:nvPr>
        </p:nvSpPr>
        <p:spPr>
          <a:xfrm>
            <a:off x="3187786"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1" name="Picture Placeholder 5">
            <a:extLst>
              <a:ext uri="{FF2B5EF4-FFF2-40B4-BE49-F238E27FC236}">
                <a16:creationId xmlns:a16="http://schemas.microsoft.com/office/drawing/2014/main" id="{A25BCA76-2B53-9843-AD1D-37D567F7E4AC}"/>
              </a:ext>
            </a:extLst>
          </p:cNvPr>
          <p:cNvSpPr>
            <a:spLocks noGrp="1"/>
          </p:cNvSpPr>
          <p:nvPr>
            <p:ph type="pic" sz="quarter" idx="15" hasCustomPrompt="1"/>
          </p:nvPr>
        </p:nvSpPr>
        <p:spPr>
          <a:xfrm>
            <a:off x="6048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2" name="Title 1">
            <a:extLst>
              <a:ext uri="{FF2B5EF4-FFF2-40B4-BE49-F238E27FC236}">
                <a16:creationId xmlns:a16="http://schemas.microsoft.com/office/drawing/2014/main" id="{016B38A0-AE36-6042-8D99-4F0C80064ECB}"/>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1815560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ltiple Imag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F9A363-119D-3941-BA80-237455DB62B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Title 1">
            <a:extLst>
              <a:ext uri="{FF2B5EF4-FFF2-40B4-BE49-F238E27FC236}">
                <a16:creationId xmlns:a16="http://schemas.microsoft.com/office/drawing/2014/main" id="{4751476F-FEEE-EA4F-A29C-44B768A2F12E}"/>
              </a:ext>
            </a:extLst>
          </p:cNvPr>
          <p:cNvSpPr>
            <a:spLocks noGrp="1"/>
          </p:cNvSpPr>
          <p:nvPr>
            <p:ph type="title" hasCustomPrompt="1"/>
          </p:nvPr>
        </p:nvSpPr>
        <p:spPr>
          <a:xfrm>
            <a:off x="235839" y="258023"/>
            <a:ext cx="8574786" cy="1651696"/>
          </a:xfrm>
          <a:prstGeom prst="rect">
            <a:avLst/>
          </a:prstGeom>
        </p:spPr>
        <p:txBody>
          <a:bodyPr numCol="3" anchor="t">
            <a:normAutofit/>
          </a:bodyPr>
          <a:lstStyle>
            <a:lvl1pPr marL="84600" indent="-84600">
              <a:lnSpc>
                <a:spcPct val="100000"/>
              </a:lnSpc>
              <a:buFont typeface="+mj-lt"/>
              <a:buAutoNum type="arabicPeriod"/>
              <a:defRPr sz="800" b="0" i="0" spc="-60" baseline="0">
                <a:latin typeface="Neutral BP" panose="02000000000000000000" pitchFamily="2" charset="0"/>
              </a:defRPr>
            </a:lvl1pPr>
          </a:lstStyle>
          <a:p>
            <a:r>
              <a:rPr lang="en-US" dirty="0"/>
              <a:t>Insert Copy here</a:t>
            </a:r>
            <a:br>
              <a:rPr lang="en-US" dirty="0"/>
            </a:br>
            <a:endParaRPr lang="en-US" dirty="0"/>
          </a:p>
        </p:txBody>
      </p:sp>
      <p:sp>
        <p:nvSpPr>
          <p:cNvPr id="6" name="Picture Placeholder 5">
            <a:extLst>
              <a:ext uri="{FF2B5EF4-FFF2-40B4-BE49-F238E27FC236}">
                <a16:creationId xmlns:a16="http://schemas.microsoft.com/office/drawing/2014/main" id="{B59AB82B-55EE-E841-92A7-288E8D69F1AD}"/>
              </a:ext>
            </a:extLst>
          </p:cNvPr>
          <p:cNvSpPr>
            <a:spLocks noGrp="1"/>
          </p:cNvSpPr>
          <p:nvPr>
            <p:ph type="pic" sz="quarter" idx="10" hasCustomPrompt="1"/>
          </p:nvPr>
        </p:nvSpPr>
        <p:spPr>
          <a:xfrm>
            <a:off x="333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7" name="Picture Placeholder 5">
            <a:extLst>
              <a:ext uri="{FF2B5EF4-FFF2-40B4-BE49-F238E27FC236}">
                <a16:creationId xmlns:a16="http://schemas.microsoft.com/office/drawing/2014/main" id="{F58146BA-70F2-8244-8588-9C0F28E5CAA7}"/>
              </a:ext>
            </a:extLst>
          </p:cNvPr>
          <p:cNvSpPr>
            <a:spLocks noGrp="1"/>
          </p:cNvSpPr>
          <p:nvPr>
            <p:ph type="pic" sz="quarter" idx="11" hasCustomPrompt="1"/>
          </p:nvPr>
        </p:nvSpPr>
        <p:spPr>
          <a:xfrm>
            <a:off x="3187786"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8" name="Picture Placeholder 5">
            <a:extLst>
              <a:ext uri="{FF2B5EF4-FFF2-40B4-BE49-F238E27FC236}">
                <a16:creationId xmlns:a16="http://schemas.microsoft.com/office/drawing/2014/main" id="{663BC936-5DA8-D24F-9727-FAF6D2028086}"/>
              </a:ext>
            </a:extLst>
          </p:cNvPr>
          <p:cNvSpPr>
            <a:spLocks noGrp="1"/>
          </p:cNvSpPr>
          <p:nvPr>
            <p:ph type="pic" sz="quarter" idx="12" hasCustomPrompt="1"/>
          </p:nvPr>
        </p:nvSpPr>
        <p:spPr>
          <a:xfrm>
            <a:off x="6048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9" name="Picture Placeholder 5">
            <a:extLst>
              <a:ext uri="{FF2B5EF4-FFF2-40B4-BE49-F238E27FC236}">
                <a16:creationId xmlns:a16="http://schemas.microsoft.com/office/drawing/2014/main" id="{539540B6-A2D2-D548-BAC3-E4A5A8B38390}"/>
              </a:ext>
            </a:extLst>
          </p:cNvPr>
          <p:cNvSpPr>
            <a:spLocks noGrp="1"/>
          </p:cNvSpPr>
          <p:nvPr>
            <p:ph type="pic" sz="quarter" idx="13" hasCustomPrompt="1"/>
          </p:nvPr>
        </p:nvSpPr>
        <p:spPr>
          <a:xfrm>
            <a:off x="333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0" name="Picture Placeholder 5">
            <a:extLst>
              <a:ext uri="{FF2B5EF4-FFF2-40B4-BE49-F238E27FC236}">
                <a16:creationId xmlns:a16="http://schemas.microsoft.com/office/drawing/2014/main" id="{114C9859-A412-614E-8428-7B16CB49993F}"/>
              </a:ext>
            </a:extLst>
          </p:cNvPr>
          <p:cNvSpPr>
            <a:spLocks noGrp="1"/>
          </p:cNvSpPr>
          <p:nvPr>
            <p:ph type="pic" sz="quarter" idx="14" hasCustomPrompt="1"/>
          </p:nvPr>
        </p:nvSpPr>
        <p:spPr>
          <a:xfrm>
            <a:off x="3187786"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1" name="Picture Placeholder 5">
            <a:extLst>
              <a:ext uri="{FF2B5EF4-FFF2-40B4-BE49-F238E27FC236}">
                <a16:creationId xmlns:a16="http://schemas.microsoft.com/office/drawing/2014/main" id="{A25BCA76-2B53-9843-AD1D-37D567F7E4AC}"/>
              </a:ext>
            </a:extLst>
          </p:cNvPr>
          <p:cNvSpPr>
            <a:spLocks noGrp="1"/>
          </p:cNvSpPr>
          <p:nvPr>
            <p:ph type="pic" sz="quarter" idx="15" hasCustomPrompt="1"/>
          </p:nvPr>
        </p:nvSpPr>
        <p:spPr>
          <a:xfrm>
            <a:off x="6048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Tree>
    <p:extLst>
      <p:ext uri="{BB962C8B-B14F-4D97-AF65-F5344CB8AC3E}">
        <p14:creationId xmlns:p14="http://schemas.microsoft.com/office/powerpoint/2010/main" val="2097573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7FB7A0-6F84-9842-A006-DC908ACFF81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18C9F31D-10DD-6442-AEC6-4BCAE918C5F1}"/>
              </a:ext>
            </a:extLst>
          </p:cNvPr>
          <p:cNvSpPr>
            <a:spLocks noGrp="1"/>
          </p:cNvSpPr>
          <p:nvPr>
            <p:ph type="title" hasCustomPrompt="1"/>
          </p:nvPr>
        </p:nvSpPr>
        <p:spPr>
          <a:xfrm>
            <a:off x="195512" y="447630"/>
            <a:ext cx="5765276" cy="1367420"/>
          </a:xfrm>
          <a:prstGeom prst="rect">
            <a:avLst/>
          </a:prstGeom>
        </p:spPr>
        <p:txBody>
          <a:bodyPr>
            <a:noAutofit/>
          </a:bodyPr>
          <a:lstStyle>
            <a:lvl1pPr>
              <a:defRPr sz="5000" spc="-40" baseline="0">
                <a:solidFill>
                  <a:schemeClr val="bg1"/>
                </a:solidFill>
              </a:defRPr>
            </a:lvl1pPr>
          </a:lstStyle>
          <a:p>
            <a:r>
              <a:rPr lang="en-US" dirty="0"/>
              <a:t>Thank you</a:t>
            </a:r>
          </a:p>
        </p:txBody>
      </p:sp>
      <p:sp>
        <p:nvSpPr>
          <p:cNvPr id="5" name="Text Placeholder 8">
            <a:extLst>
              <a:ext uri="{FF2B5EF4-FFF2-40B4-BE49-F238E27FC236}">
                <a16:creationId xmlns:a16="http://schemas.microsoft.com/office/drawing/2014/main" id="{34D66A10-4E5B-BF4E-A7C6-7E0FC7059DE8}"/>
              </a:ext>
            </a:extLst>
          </p:cNvPr>
          <p:cNvSpPr>
            <a:spLocks noGrp="1"/>
          </p:cNvSpPr>
          <p:nvPr>
            <p:ph idx="1" hasCustomPrompt="1"/>
          </p:nvPr>
        </p:nvSpPr>
        <p:spPr>
          <a:xfrm>
            <a:off x="237760" y="1917444"/>
            <a:ext cx="2275285" cy="1130556"/>
          </a:xfrm>
          <a:prstGeom prst="rect">
            <a:avLst/>
          </a:prstGeom>
          <a:noFill/>
        </p:spPr>
        <p:txBody>
          <a:bodyPr vert="horz" lIns="0" tIns="45720" rIns="0" bIns="46800" rtlCol="0">
            <a:noAutofit/>
          </a:bodyPr>
          <a:lstStyle>
            <a:lvl1pPr>
              <a:lnSpc>
                <a:spcPts val="640"/>
              </a:lnSpc>
              <a:defRPr sz="1200" i="0">
                <a:solidFill>
                  <a:schemeClr val="bg1"/>
                </a:solidFill>
              </a:defRPr>
            </a:lvl1pPr>
            <a:lvl2pPr>
              <a:defRPr>
                <a:solidFill>
                  <a:schemeClr val="bg1"/>
                </a:solidFill>
              </a:defRPr>
            </a:lvl2pPr>
            <a:lvl3pPr>
              <a:defRPr>
                <a:solidFill>
                  <a:schemeClr val="bg1"/>
                </a:solidFill>
              </a:defRPr>
            </a:lvl3pPr>
          </a:lstStyle>
          <a:p>
            <a:pPr lvl="0"/>
            <a:r>
              <a:rPr lang="en-US" dirty="0"/>
              <a:t>John Smith</a:t>
            </a:r>
          </a:p>
          <a:p>
            <a:pPr lvl="0"/>
            <a:r>
              <a:rPr lang="en-US" dirty="0"/>
              <a:t>Curator of Asian Art</a:t>
            </a:r>
          </a:p>
          <a:p>
            <a:pPr lvl="0"/>
            <a:endParaRPr lang="en-US" dirty="0"/>
          </a:p>
          <a:p>
            <a:pPr lvl="0"/>
            <a:r>
              <a:rPr lang="en-US" dirty="0" err="1"/>
              <a:t>j.smith@agsa.sa.gov.au</a:t>
            </a:r>
            <a:endParaRPr lang="en-US" dirty="0"/>
          </a:p>
          <a:p>
            <a:pPr lvl="0"/>
            <a:r>
              <a:rPr lang="en-US" dirty="0"/>
              <a:t>(+61)401 945 388</a:t>
            </a:r>
          </a:p>
          <a:p>
            <a:pPr lvl="0"/>
            <a:r>
              <a:rPr lang="en-US" dirty="0" err="1"/>
              <a:t>Instagram.com</a:t>
            </a:r>
            <a:r>
              <a:rPr lang="en-US" dirty="0"/>
              <a:t>/</a:t>
            </a:r>
            <a:r>
              <a:rPr lang="en-US" dirty="0" err="1"/>
              <a:t>johnsmith</a:t>
            </a:r>
            <a:endParaRPr lang="en-US" dirty="0"/>
          </a:p>
        </p:txBody>
      </p:sp>
      <p:sp>
        <p:nvSpPr>
          <p:cNvPr id="6" name="Text Placeholder 8">
            <a:extLst>
              <a:ext uri="{FF2B5EF4-FFF2-40B4-BE49-F238E27FC236}">
                <a16:creationId xmlns:a16="http://schemas.microsoft.com/office/drawing/2014/main" id="{4F2C3694-1397-A34C-81BF-D30EDDA9ED8C}"/>
              </a:ext>
            </a:extLst>
          </p:cNvPr>
          <p:cNvSpPr>
            <a:spLocks noGrp="1"/>
          </p:cNvSpPr>
          <p:nvPr>
            <p:ph idx="10" hasCustomPrompt="1"/>
          </p:nvPr>
        </p:nvSpPr>
        <p:spPr>
          <a:xfrm>
            <a:off x="3092927" y="1917444"/>
            <a:ext cx="2275285" cy="1130556"/>
          </a:xfrm>
          <a:prstGeom prst="rect">
            <a:avLst/>
          </a:prstGeom>
          <a:noFill/>
        </p:spPr>
        <p:txBody>
          <a:bodyPr vert="horz" lIns="0" tIns="45720" rIns="0" bIns="46800" rtlCol="0">
            <a:noAutofit/>
          </a:bodyPr>
          <a:lstStyle>
            <a:lvl1pPr>
              <a:lnSpc>
                <a:spcPts val="640"/>
              </a:lnSpc>
              <a:defRPr sz="1200" i="0">
                <a:solidFill>
                  <a:schemeClr val="bg1"/>
                </a:solidFill>
              </a:defRPr>
            </a:lvl1pPr>
            <a:lvl2pPr>
              <a:defRPr>
                <a:solidFill>
                  <a:schemeClr val="bg1"/>
                </a:solidFill>
              </a:defRPr>
            </a:lvl2pPr>
            <a:lvl3pPr>
              <a:defRPr>
                <a:solidFill>
                  <a:schemeClr val="bg1"/>
                </a:solidFill>
              </a:defRPr>
            </a:lvl3pPr>
          </a:lstStyle>
          <a:p>
            <a:pPr lvl="0"/>
            <a:r>
              <a:rPr lang="en-US" dirty="0"/>
              <a:t>Jane Citizen</a:t>
            </a:r>
          </a:p>
          <a:p>
            <a:pPr lvl="0"/>
            <a:r>
              <a:rPr lang="en-US" dirty="0"/>
              <a:t>Artist</a:t>
            </a:r>
          </a:p>
          <a:p>
            <a:pPr lvl="0"/>
            <a:endParaRPr lang="en-US" dirty="0"/>
          </a:p>
          <a:p>
            <a:pPr lvl="0"/>
            <a:r>
              <a:rPr lang="en-US" dirty="0" err="1"/>
              <a:t>office@jand-citizen.com.au</a:t>
            </a:r>
            <a:endParaRPr lang="en-US" dirty="0"/>
          </a:p>
          <a:p>
            <a:pPr lvl="0"/>
            <a:r>
              <a:rPr lang="en-US" dirty="0"/>
              <a:t>(+61)409 294 820</a:t>
            </a:r>
          </a:p>
          <a:p>
            <a:pPr lvl="0"/>
            <a:r>
              <a:rPr lang="en-US" dirty="0" err="1"/>
              <a:t>Instagram.com</a:t>
            </a:r>
            <a:r>
              <a:rPr lang="en-US" dirty="0"/>
              <a:t>/</a:t>
            </a:r>
            <a:r>
              <a:rPr lang="en-US" dirty="0" err="1"/>
              <a:t>janecitizen</a:t>
            </a:r>
            <a:endParaRPr lang="en-US" dirty="0"/>
          </a:p>
        </p:txBody>
      </p:sp>
    </p:spTree>
    <p:extLst>
      <p:ext uri="{BB962C8B-B14F-4D97-AF65-F5344CB8AC3E}">
        <p14:creationId xmlns:p14="http://schemas.microsoft.com/office/powerpoint/2010/main" val="64139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body of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479525-D7C1-DD40-8227-4DF8AC93B129}"/>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id="{9DBBBDD4-7EC1-C54B-9DF1-586D269BE968}"/>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
        <p:nvSpPr>
          <p:cNvPr id="16" name="Title 1">
            <a:extLst>
              <a:ext uri="{FF2B5EF4-FFF2-40B4-BE49-F238E27FC236}">
                <a16:creationId xmlns:a16="http://schemas.microsoft.com/office/drawing/2014/main" id="{B853E8A8-E9F3-7645-B872-22ADA5FB5AFA}"/>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328792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35C232-D205-A440-A65E-3C5A8DC2384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id="{9DBBBDD4-7EC1-C54B-9DF1-586D269BE968}"/>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rmAutofit/>
          </a:bodyPr>
          <a:lstStyle>
            <a:lvl1pPr marL="285750" indent="-285750">
              <a:lnSpc>
                <a:spcPts val="2260"/>
              </a:lnSpc>
              <a:buFont typeface="Arial" panose="020B0604020202020204" pitchFamily="34" charset="0"/>
              <a:buChar char="•"/>
              <a:defRPr sz="1800"/>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stStyle>
          <a:p>
            <a:pPr lvl="0"/>
            <a:r>
              <a:rPr lang="en-US" dirty="0"/>
              <a:t>This is a text page.</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81D8B70D-7871-A34A-859D-481C39EF7B13}"/>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18550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Horizontal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749304E-6297-BC4B-9F36-92A8F0E57E6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Picture Placeholder 5">
            <a:extLst>
              <a:ext uri="{FF2B5EF4-FFF2-40B4-BE49-F238E27FC236}">
                <a16:creationId xmlns:a16="http://schemas.microsoft.com/office/drawing/2014/main" id="{C08EBFDA-C8EE-8341-94CA-8531EE2B4060}"/>
              </a:ext>
            </a:extLst>
          </p:cNvPr>
          <p:cNvSpPr>
            <a:spLocks noGrp="1"/>
          </p:cNvSpPr>
          <p:nvPr>
            <p:ph type="pic" sz="quarter" idx="10" hasCustomPrompt="1"/>
          </p:nvPr>
        </p:nvSpPr>
        <p:spPr>
          <a:xfrm>
            <a:off x="6041550" y="1890960"/>
            <a:ext cx="2764653" cy="1492942"/>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
        <p:nvSpPr>
          <p:cNvPr id="9" name="Text Placeholder 2">
            <a:extLst>
              <a:ext uri="{FF2B5EF4-FFF2-40B4-BE49-F238E27FC236}">
                <a16:creationId xmlns:a16="http://schemas.microsoft.com/office/drawing/2014/main" id="{3CD713FE-F261-C44C-BEC7-2D4B1A583B7D}"/>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rm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B5BF90F9-1081-6D41-B551-D04BBA2A003A}"/>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328226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Vertical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749304E-6297-BC4B-9F36-92A8F0E57E6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Picture Placeholder 5">
            <a:extLst>
              <a:ext uri="{FF2B5EF4-FFF2-40B4-BE49-F238E27FC236}">
                <a16:creationId xmlns:a16="http://schemas.microsoft.com/office/drawing/2014/main" id="{C08EBFDA-C8EE-8341-94CA-8531EE2B4060}"/>
              </a:ext>
            </a:extLst>
          </p:cNvPr>
          <p:cNvSpPr>
            <a:spLocks noGrp="1"/>
          </p:cNvSpPr>
          <p:nvPr>
            <p:ph type="pic" sz="quarter" idx="10" hasCustomPrompt="1"/>
          </p:nvPr>
        </p:nvSpPr>
        <p:spPr>
          <a:xfrm>
            <a:off x="6047771" y="1901824"/>
            <a:ext cx="2764653" cy="3584576"/>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
        <p:nvSpPr>
          <p:cNvPr id="9" name="Text Placeholder 2">
            <a:extLst>
              <a:ext uri="{FF2B5EF4-FFF2-40B4-BE49-F238E27FC236}">
                <a16:creationId xmlns:a16="http://schemas.microsoft.com/office/drawing/2014/main" id="{3CD713FE-F261-C44C-BEC7-2D4B1A583B7D}"/>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rm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2C6EFE4E-04F3-8440-AC44-3DFD7C92B058}"/>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2908300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inuing body of tex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B34E50-B6AB-2A43-BF85-6E4F50D831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id="{9DBBBDD4-7EC1-C54B-9DF1-586D269BE968}"/>
              </a:ext>
            </a:extLst>
          </p:cNvPr>
          <p:cNvSpPr>
            <a:spLocks noGrp="1"/>
          </p:cNvSpPr>
          <p:nvPr>
            <p:ph idx="1" hasCustomPrompt="1"/>
          </p:nvPr>
        </p:nvSpPr>
        <p:spPr>
          <a:xfrm>
            <a:off x="194217" y="234778"/>
            <a:ext cx="5761740" cy="5240758"/>
          </a:xfrm>
          <a:prstGeom prst="rect">
            <a:avLst/>
          </a:prstGeom>
        </p:spPr>
        <p:txBody>
          <a:bodyPr vert="horz" lIns="91440" tIns="45720" rIns="91440" bIns="45720" rtlCol="0">
            <a:norm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Tree>
    <p:extLst>
      <p:ext uri="{BB962C8B-B14F-4D97-AF65-F5344CB8AC3E}">
        <p14:creationId xmlns:p14="http://schemas.microsoft.com/office/powerpoint/2010/main" val="144187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4460B2-902C-1245-B542-B2269AE0193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B2CB2171-51DE-414A-A372-33C870B7E26E}"/>
              </a:ext>
            </a:extLst>
          </p:cNvPr>
          <p:cNvSpPr>
            <a:spLocks noGrp="1"/>
          </p:cNvSpPr>
          <p:nvPr>
            <p:ph type="title" hasCustomPrompt="1"/>
          </p:nvPr>
        </p:nvSpPr>
        <p:spPr>
          <a:xfrm>
            <a:off x="234778" y="2145031"/>
            <a:ext cx="8816546" cy="3050993"/>
          </a:xfrm>
          <a:prstGeom prst="rect">
            <a:avLst/>
          </a:prstGeom>
        </p:spPr>
        <p:txBody>
          <a:bodyPr anchor="t">
            <a:noAutofit/>
          </a:bodyPr>
          <a:lstStyle>
            <a:lvl1pPr algn="ctr">
              <a:lnSpc>
                <a:spcPts val="5260"/>
              </a:lnSpc>
              <a:defRPr sz="5000" spc="-60" baseline="0"/>
            </a:lvl1pPr>
          </a:lstStyle>
          <a:p>
            <a:r>
              <a:rPr lang="en-US" dirty="0"/>
              <a:t>“</a:t>
            </a:r>
            <a:r>
              <a:rPr lang="en-US" dirty="0" err="1"/>
              <a:t>Nimillita</a:t>
            </a:r>
            <a:r>
              <a:rPr lang="en-US" dirty="0"/>
              <a:t> </a:t>
            </a:r>
            <a:r>
              <a:rPr lang="en-US" dirty="0" err="1"/>
              <a:t>vopta</a:t>
            </a:r>
            <a:r>
              <a:rPr lang="en-US" dirty="0"/>
              <a:t> temulent </a:t>
            </a:r>
            <a:r>
              <a:rPr lang="en-US" dirty="0" err="1"/>
              <a:t>omnis</a:t>
            </a:r>
            <a:r>
              <a:rPr lang="en-US" dirty="0"/>
              <a:t> rem </a:t>
            </a:r>
            <a:r>
              <a:rPr lang="en-US" dirty="0" err="1"/>
              <a:t>quaspidus</a:t>
            </a:r>
            <a:r>
              <a:rPr lang="en-US" dirty="0"/>
              <a:t> </a:t>
            </a:r>
            <a:r>
              <a:rPr lang="en-US" dirty="0" err="1"/>
              <a:t>eum</a:t>
            </a:r>
            <a:r>
              <a:rPr lang="en-US" dirty="0"/>
              <a:t> </a:t>
            </a:r>
            <a:r>
              <a:rPr lang="en-US" dirty="0" err="1"/>
              <a:t>autem</a:t>
            </a:r>
            <a:r>
              <a:rPr lang="en-US" dirty="0"/>
              <a:t> sit </a:t>
            </a:r>
            <a:r>
              <a:rPr lang="en-US" dirty="0" err="1"/>
              <a:t>liquodi</a:t>
            </a:r>
            <a:r>
              <a:rPr lang="en-US" dirty="0"/>
              <a:t> </a:t>
            </a:r>
            <a:r>
              <a:rPr lang="en-US" dirty="0" err="1"/>
              <a:t>ipicide</a:t>
            </a:r>
            <a:r>
              <a:rPr lang="en-US" dirty="0"/>
              <a:t> </a:t>
            </a:r>
            <a:br>
              <a:rPr lang="en-US" dirty="0"/>
            </a:br>
            <a:r>
              <a:rPr lang="en-US" dirty="0" err="1"/>
              <a:t>dolo</a:t>
            </a:r>
            <a:r>
              <a:rPr lang="en-US" dirty="0"/>
              <a:t> culpa </a:t>
            </a:r>
            <a:r>
              <a:rPr lang="en-US" dirty="0" err="1"/>
              <a:t>sapicia</a:t>
            </a:r>
            <a:r>
              <a:rPr lang="en-US" dirty="0"/>
              <a:t>”</a:t>
            </a:r>
          </a:p>
        </p:txBody>
      </p:sp>
      <p:sp>
        <p:nvSpPr>
          <p:cNvPr id="5" name="Text Placeholder 2">
            <a:extLst>
              <a:ext uri="{FF2B5EF4-FFF2-40B4-BE49-F238E27FC236}">
                <a16:creationId xmlns:a16="http://schemas.microsoft.com/office/drawing/2014/main" id="{37F159E0-66D9-2C4D-9367-533F2ED68957}"/>
              </a:ext>
            </a:extLst>
          </p:cNvPr>
          <p:cNvSpPr>
            <a:spLocks noGrp="1"/>
          </p:cNvSpPr>
          <p:nvPr>
            <p:ph idx="1" hasCustomPrompt="1"/>
          </p:nvPr>
        </p:nvSpPr>
        <p:spPr>
          <a:xfrm>
            <a:off x="234777" y="5196024"/>
            <a:ext cx="8816545" cy="410548"/>
          </a:xfrm>
          <a:prstGeom prst="rect">
            <a:avLst/>
          </a:prstGeom>
        </p:spPr>
        <p:txBody>
          <a:bodyPr vert="horz" lIns="91440" tIns="45720" rIns="91440" bIns="45720" rtlCol="0">
            <a:normAutofit/>
          </a:bodyPr>
          <a:lstStyle>
            <a:lvl1pPr algn="ctr">
              <a:lnSpc>
                <a:spcPts val="2260"/>
              </a:lnSpc>
              <a:defRPr sz="1000"/>
            </a:lvl1pPr>
            <a:lvl2pPr algn="ctr">
              <a:defRPr sz="1000"/>
            </a:lvl2pPr>
            <a:lvl3pPr algn="ctr">
              <a:defRPr sz="1000"/>
            </a:lvl3pPr>
          </a:lstStyle>
          <a:p>
            <a:pPr lvl="0"/>
            <a:r>
              <a:rPr lang="en-US" dirty="0"/>
              <a:t>Name Lorem Ipsum</a:t>
            </a:r>
          </a:p>
        </p:txBody>
      </p:sp>
    </p:spTree>
    <p:extLst>
      <p:ext uri="{BB962C8B-B14F-4D97-AF65-F5344CB8AC3E}">
        <p14:creationId xmlns:p14="http://schemas.microsoft.com/office/powerpoint/2010/main" val="356094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2165959-ED09-0544-9F9D-70620BF28079}"/>
              </a:ext>
            </a:extLst>
          </p:cNvPr>
          <p:cNvSpPr>
            <a:spLocks noGrp="1"/>
          </p:cNvSpPr>
          <p:nvPr>
            <p:ph type="pic" sz="quarter" idx="10" hasCustomPrompt="1"/>
          </p:nvPr>
        </p:nvSpPr>
        <p:spPr>
          <a:xfrm>
            <a:off x="0" y="0"/>
            <a:ext cx="9143999" cy="6858000"/>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340387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2165959-ED09-0544-9F9D-70620BF28079}"/>
              </a:ext>
            </a:extLst>
          </p:cNvPr>
          <p:cNvSpPr>
            <a:spLocks noGrp="1"/>
          </p:cNvSpPr>
          <p:nvPr>
            <p:ph type="pic" sz="quarter" idx="10" hasCustomPrompt="1"/>
          </p:nvPr>
        </p:nvSpPr>
        <p:spPr>
          <a:xfrm>
            <a:off x="1" y="0"/>
            <a:ext cx="9143999" cy="6858000"/>
          </a:xfrm>
          <a:prstGeom prst="rect">
            <a:avLst/>
          </a:prstGeom>
          <a:solidFill>
            <a:schemeClr val="tx1"/>
          </a:solidFill>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92458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E12E1A-BD13-C640-9237-1111AAD7B8E5}"/>
              </a:ext>
            </a:extLst>
          </p:cNvPr>
          <p:cNvSpPr txBox="1"/>
          <p:nvPr/>
        </p:nvSpPr>
        <p:spPr>
          <a:xfrm>
            <a:off x="8263974" y="6383449"/>
            <a:ext cx="632517" cy="215444"/>
          </a:xfrm>
          <a:prstGeom prst="rect">
            <a:avLst/>
          </a:prstGeom>
          <a:noFill/>
        </p:spPr>
        <p:txBody>
          <a:bodyPr wrap="square" rtlCol="0" anchor="b">
            <a:spAutoFit/>
          </a:bodyPr>
          <a:lstStyle/>
          <a:p>
            <a:pPr algn="r"/>
            <a:fld id="{C20A4EAC-B341-C945-AF29-CFB303B25672}" type="slidenum">
              <a:rPr lang="en-US" sz="800" b="0" i="0" smtClean="0">
                <a:latin typeface="Arial" panose="020B0604020202020204" pitchFamily="34" charset="0"/>
                <a:cs typeface="Arial" panose="020B0604020202020204" pitchFamily="34" charset="0"/>
              </a:rPr>
              <a:t>‹#›</a:t>
            </a:fld>
            <a:endParaRPr lang="en-US" sz="800" b="0" i="0" dirty="0">
              <a:latin typeface="Arial" panose="020B0604020202020204" pitchFamily="34" charset="0"/>
              <a:cs typeface="Arial" panose="020B0604020202020204" pitchFamily="34" charset="0"/>
            </a:endParaRPr>
          </a:p>
        </p:txBody>
      </p:sp>
      <p:sp>
        <p:nvSpPr>
          <p:cNvPr id="11" name="Text Placeholder 8">
            <a:extLst>
              <a:ext uri="{FF2B5EF4-FFF2-40B4-BE49-F238E27FC236}">
                <a16:creationId xmlns:a16="http://schemas.microsoft.com/office/drawing/2014/main" id="{09535443-DCC8-8D4E-9FC8-2B4678B3827F}"/>
              </a:ext>
            </a:extLst>
          </p:cNvPr>
          <p:cNvSpPr>
            <a:spLocks noGrp="1"/>
          </p:cNvSpPr>
          <p:nvPr>
            <p:ph type="body" idx="1"/>
          </p:nvPr>
        </p:nvSpPr>
        <p:spPr>
          <a:xfrm>
            <a:off x="194217" y="1825625"/>
            <a:ext cx="5759696" cy="435133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p:txBody>
      </p:sp>
      <p:sp>
        <p:nvSpPr>
          <p:cNvPr id="18" name="Title Placeholder 17">
            <a:extLst>
              <a:ext uri="{FF2B5EF4-FFF2-40B4-BE49-F238E27FC236}">
                <a16:creationId xmlns:a16="http://schemas.microsoft.com/office/drawing/2014/main" id="{276A3D6F-9C65-F241-9C51-CDEFC16A8F1A}"/>
              </a:ext>
            </a:extLst>
          </p:cNvPr>
          <p:cNvSpPr>
            <a:spLocks noGrp="1"/>
          </p:cNvSpPr>
          <p:nvPr>
            <p:ph type="title"/>
          </p:nvPr>
        </p:nvSpPr>
        <p:spPr>
          <a:xfrm>
            <a:off x="194217" y="365125"/>
            <a:ext cx="7886700" cy="1325563"/>
          </a:xfrm>
          <a:prstGeom prst="rect">
            <a:avLst/>
          </a:prstGeom>
        </p:spPr>
        <p:txBody>
          <a:bodyPr vert="horz" lIns="0" tIns="0" rIns="0" bIns="0" rtlCol="0" anchor="t">
            <a:normAutofit/>
          </a:bodyPr>
          <a:lstStyle/>
          <a:p>
            <a:r>
              <a:rPr lang="en-US"/>
              <a:t>Click to edit Master title style</a:t>
            </a:r>
            <a:endParaRPr lang="en-US" dirty="0"/>
          </a:p>
        </p:txBody>
      </p:sp>
    </p:spTree>
    <p:extLst>
      <p:ext uri="{BB962C8B-B14F-4D97-AF65-F5344CB8AC3E}">
        <p14:creationId xmlns:p14="http://schemas.microsoft.com/office/powerpoint/2010/main" val="519058495"/>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73" r:id="rId3"/>
    <p:sldLayoutId id="2147483666" r:id="rId4"/>
    <p:sldLayoutId id="2147483661" r:id="rId5"/>
    <p:sldLayoutId id="2147483664" r:id="rId6"/>
    <p:sldLayoutId id="2147483675" r:id="rId7"/>
    <p:sldLayoutId id="2147483665" r:id="rId8"/>
    <p:sldLayoutId id="2147483667" r:id="rId9"/>
    <p:sldLayoutId id="2147483668" r:id="rId10"/>
    <p:sldLayoutId id="2147483669" r:id="rId11"/>
    <p:sldLayoutId id="2147483671" r:id="rId12"/>
    <p:sldLayoutId id="2147483672" r:id="rId13"/>
    <p:sldLayoutId id="2147483677" r:id="rId14"/>
    <p:sldLayoutId id="2147483674" r:id="rId15"/>
    <p:sldLayoutId id="2147483676" r:id="rId16"/>
  </p:sldLayoutIdLst>
  <p:txStyles>
    <p:titleStyle>
      <a:lvl1pPr algn="l" defTabSz="914400" rtl="0" eaLnBrk="1" latinLnBrk="0" hangingPunct="1">
        <a:lnSpc>
          <a:spcPts val="3260"/>
        </a:lnSpc>
        <a:spcBef>
          <a:spcPct val="0"/>
        </a:spcBef>
        <a:buNone/>
        <a:defRPr sz="20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hyperlink" Target="https://docs.acara.edu.au/resources/The_Arts_-_Sequence_of_content.pdf" TargetMode="Externa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gsa.sa.gov.au/collection-publications/collection/" TargetMode="External"/><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hyperlink" Target="https://agsa-prod.s3.amazonaws.com/media/dd/files/WK_10_Ways_of_Thinking_through_Drawing.2ea9270.pd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tiff"/><Relationship Id="rId5" Type="http://schemas.openxmlformats.org/officeDocument/2006/relationships/image" Target="../media/image54.tiff"/><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gsa-prod.s3.amazonaws.com/media/dd/files/EDU_Resource_VersusRodin.dcb724a.pdf" TargetMode="External"/><Relationship Id="rId2" Type="http://schemas.openxmlformats.org/officeDocument/2006/relationships/image" Target="../media/image57.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gsa-prod.s3.amazonaws.com/media/dd/files/EDU_Resrce_ELDR_RHANG_DORRIT_BLACK_JAN2019_FA.0f9d00c.pdf" TargetMode="External"/><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store.agsa.sa.gov.au/collections/books/products/aboriginal-and-torres-strait-islander-art-in-the-classroom" TargetMode="External"/><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0.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s://www.agsa.sa.gov.au/education/resources-educators/resources-educators-teachertools/" TargetMode="External"/><Relationship Id="rId7" Type="http://schemas.openxmlformats.org/officeDocument/2006/relationships/hyperlink" Target="https://www.agsa.sa.gov.au/education/resources-educators/resources-educators-past-exhibitions/" TargetMode="External"/><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hyperlink" Target="https://www.agsa.sa.gov.au/education/resources-educators/resources-educators-australian-art/" TargetMode="External"/><Relationship Id="rId5" Type="http://schemas.openxmlformats.org/officeDocument/2006/relationships/hyperlink" Target="https://www.agsa.sa.gov.au/education/resources-educators/resources-educators-ATSIart/" TargetMode="External"/><Relationship Id="rId4" Type="http://schemas.openxmlformats.org/officeDocument/2006/relationships/hyperlink" Target="https://www.agsa.sa.gov.au/education/resources-educators/resources-educators-themed/"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agsa.sa.gov.au/collection-publications/collection/" TargetMode="External"/><Relationship Id="rId3" Type="http://schemas.openxmlformats.org/officeDocument/2006/relationships/hyperlink" Target="https://www.agsa.sa.gov.au/education/for-students/programs/play-colour-and-sound/" TargetMode="External"/><Relationship Id="rId7" Type="http://schemas.openxmlformats.org/officeDocument/2006/relationships/hyperlink" Target="https://www.agsa.sa.gov.au/education/educators/" TargetMode="External"/><Relationship Id="rId2" Type="http://schemas.openxmlformats.org/officeDocument/2006/relationships/hyperlink" Target="https://www.agsa.sa.gov.au/education/for-students/programs/dancing-gallery/" TargetMode="External"/><Relationship Id="rId1" Type="http://schemas.openxmlformats.org/officeDocument/2006/relationships/slideLayout" Target="../slideLayouts/slideLayout2.xml"/><Relationship Id="rId6" Type="http://schemas.openxmlformats.org/officeDocument/2006/relationships/hyperlink" Target="https://www.agsa.sa.gov.au/education/resources-educators/" TargetMode="External"/><Relationship Id="rId11" Type="http://schemas.openxmlformats.org/officeDocument/2006/relationships/image" Target="../media/image63.jpeg"/><Relationship Id="rId5" Type="http://schemas.openxmlformats.org/officeDocument/2006/relationships/hyperlink" Target="https://www.agsa.sa.gov.au/education/for-students/programs/my-portrait-my-story/" TargetMode="External"/><Relationship Id="rId10" Type="http://schemas.openxmlformats.org/officeDocument/2006/relationships/hyperlink" Target="https://www.australiancurriculum.edu.au/f-10-curriculum/the-arts/visual-arts/" TargetMode="External"/><Relationship Id="rId4" Type="http://schemas.openxmlformats.org/officeDocument/2006/relationships/hyperlink" Target="https://www.agsa.sa.gov.au/education/for-students/programs/writing-gallery/" TargetMode="External"/><Relationship Id="rId9" Type="http://schemas.openxmlformats.org/officeDocument/2006/relationships/hyperlink" Target="https://soundcloud.com/artgalleryofs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ore.agsa.sa.gov.au/products/agsa-curiosity-cards"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bit.ly/2MmN4D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552F9C-8D0F-4F09-BBE9-4EA94F1DD05F}"/>
              </a:ext>
            </a:extLst>
          </p:cNvPr>
          <p:cNvSpPr>
            <a:spLocks noGrp="1"/>
          </p:cNvSpPr>
          <p:nvPr>
            <p:ph type="title"/>
          </p:nvPr>
        </p:nvSpPr>
        <p:spPr>
          <a:xfrm>
            <a:off x="195511" y="447630"/>
            <a:ext cx="8456876" cy="1367420"/>
          </a:xfrm>
        </p:spPr>
        <p:txBody>
          <a:bodyPr/>
          <a:lstStyle/>
          <a:p>
            <a:pPr>
              <a:lnSpc>
                <a:spcPct val="100000"/>
              </a:lnSpc>
            </a:pPr>
            <a:r>
              <a:rPr lang="en-AU" sz="4400" dirty="0"/>
              <a:t>Visual Arts Planning Resource</a:t>
            </a:r>
            <a:br>
              <a:rPr lang="en-AU" dirty="0"/>
            </a:br>
            <a:r>
              <a:rPr lang="en-AU" sz="3200" dirty="0"/>
              <a:t>Early Years &amp; Primary</a:t>
            </a:r>
            <a:br>
              <a:rPr lang="en-AU" sz="4400" dirty="0"/>
            </a:br>
            <a:endParaRPr lang="en-AU" dirty="0"/>
          </a:p>
        </p:txBody>
      </p:sp>
      <p:sp>
        <p:nvSpPr>
          <p:cNvPr id="5" name="Title 3">
            <a:extLst>
              <a:ext uri="{FF2B5EF4-FFF2-40B4-BE49-F238E27FC236}">
                <a16:creationId xmlns:a16="http://schemas.microsoft.com/office/drawing/2014/main" id="{86940869-AD69-49BB-BE38-C789DFF033AC}"/>
              </a:ext>
            </a:extLst>
          </p:cNvPr>
          <p:cNvSpPr txBox="1">
            <a:spLocks/>
          </p:cNvSpPr>
          <p:nvPr/>
        </p:nvSpPr>
        <p:spPr>
          <a:xfrm>
            <a:off x="5065646" y="5332432"/>
            <a:ext cx="3875713" cy="1367420"/>
          </a:xfrm>
          <a:prstGeom prst="rect">
            <a:avLst/>
          </a:prstGeom>
        </p:spPr>
        <p:txBody>
          <a:bodyPr vert="horz" lIns="0" tIns="0" rIns="0" bIns="0" rtlCol="0" anchor="t">
            <a:noAutofit/>
          </a:bodyPr>
          <a:lstStyle>
            <a:lvl1pPr algn="l" defTabSz="914400" rtl="0" eaLnBrk="1" latinLnBrk="0" hangingPunct="1">
              <a:lnSpc>
                <a:spcPts val="3260"/>
              </a:lnSpc>
              <a:spcBef>
                <a:spcPct val="0"/>
              </a:spcBef>
              <a:buNone/>
              <a:defRPr sz="5000" b="1" i="0" kern="1200" spc="-40" baseline="0">
                <a:solidFill>
                  <a:schemeClr val="bg1"/>
                </a:solidFill>
                <a:latin typeface="Arial" panose="020B0604020202020204" pitchFamily="34" charset="0"/>
                <a:ea typeface="+mj-ea"/>
                <a:cs typeface="Arial" panose="020B0604020202020204" pitchFamily="34" charset="0"/>
              </a:defRPr>
            </a:lvl1pPr>
          </a:lstStyle>
          <a:p>
            <a:pPr algn="r">
              <a:lnSpc>
                <a:spcPct val="100000"/>
              </a:lnSpc>
            </a:pPr>
            <a:r>
              <a:rPr lang="en-AU" sz="2000" dirty="0"/>
              <a:t>Australian Curriculum: </a:t>
            </a:r>
          </a:p>
          <a:p>
            <a:pPr algn="r">
              <a:lnSpc>
                <a:spcPct val="100000"/>
              </a:lnSpc>
            </a:pPr>
            <a:r>
              <a:rPr lang="en-AU" sz="2000" dirty="0"/>
              <a:t>Visual Arts Content Descriptors and Strands explained through an AGSA lens</a:t>
            </a:r>
          </a:p>
          <a:p>
            <a:pPr>
              <a:lnSpc>
                <a:spcPct val="100000"/>
              </a:lnSpc>
            </a:pPr>
            <a:br>
              <a:rPr lang="en-AU" sz="4400" dirty="0"/>
            </a:br>
            <a:endParaRPr lang="en-AU" dirty="0"/>
          </a:p>
        </p:txBody>
      </p:sp>
    </p:spTree>
    <p:extLst>
      <p:ext uri="{BB962C8B-B14F-4D97-AF65-F5344CB8AC3E}">
        <p14:creationId xmlns:p14="http://schemas.microsoft.com/office/powerpoint/2010/main" val="383168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6C0E1E-3567-4B6B-A3EB-DC1B79C161CE}"/>
              </a:ext>
            </a:extLst>
          </p:cNvPr>
          <p:cNvSpPr>
            <a:spLocks noGrp="1"/>
          </p:cNvSpPr>
          <p:nvPr>
            <p:ph idx="1"/>
          </p:nvPr>
        </p:nvSpPr>
        <p:spPr>
          <a:xfrm>
            <a:off x="1578430" y="1338932"/>
            <a:ext cx="6923313" cy="4332536"/>
          </a:xfrm>
        </p:spPr>
        <p:txBody>
          <a:bodyPr/>
          <a:lstStyle/>
          <a:p>
            <a:pPr>
              <a:lnSpc>
                <a:spcPct val="100000"/>
              </a:lnSpc>
            </a:pPr>
            <a:r>
              <a:rPr lang="en-AU" sz="2400" dirty="0"/>
              <a:t>Exploring ideas and improvising with ways to represent ideas</a:t>
            </a:r>
          </a:p>
          <a:p>
            <a:pPr>
              <a:lnSpc>
                <a:spcPct val="100000"/>
              </a:lnSpc>
            </a:pPr>
            <a:endParaRPr lang="en-AU" sz="2400" dirty="0"/>
          </a:p>
          <a:p>
            <a:pPr>
              <a:lnSpc>
                <a:spcPct val="100000"/>
              </a:lnSpc>
            </a:pPr>
            <a:r>
              <a:rPr lang="en-AU" sz="2400" dirty="0"/>
              <a:t>Developing understanding of practices</a:t>
            </a:r>
          </a:p>
          <a:p>
            <a:pPr>
              <a:lnSpc>
                <a:spcPct val="100000"/>
              </a:lnSpc>
            </a:pPr>
            <a:endParaRPr lang="en-AU" sz="2400" dirty="0"/>
          </a:p>
          <a:p>
            <a:pPr>
              <a:lnSpc>
                <a:spcPct val="100000"/>
              </a:lnSpc>
            </a:pPr>
            <a:r>
              <a:rPr lang="en-AU" sz="2400" dirty="0"/>
              <a:t>Sharing artworks through performance, presentation or display</a:t>
            </a:r>
          </a:p>
          <a:p>
            <a:pPr>
              <a:lnSpc>
                <a:spcPct val="100000"/>
              </a:lnSpc>
            </a:pPr>
            <a:endParaRPr lang="en-AU" sz="2400" dirty="0"/>
          </a:p>
          <a:p>
            <a:pPr>
              <a:lnSpc>
                <a:spcPct val="100000"/>
              </a:lnSpc>
            </a:pPr>
            <a:r>
              <a:rPr lang="en-AU" sz="2400" dirty="0"/>
              <a:t>Responding to and interpreting artworks</a:t>
            </a:r>
          </a:p>
          <a:p>
            <a:endParaRPr lang="en-AU" dirty="0">
              <a:hlinkClick r:id="rId2"/>
            </a:endParaRPr>
          </a:p>
          <a:p>
            <a:pPr>
              <a:lnSpc>
                <a:spcPct val="100000"/>
              </a:lnSpc>
            </a:pPr>
            <a:r>
              <a:rPr lang="en-AU" sz="1000" dirty="0"/>
              <a:t>For more information refer to ACARA: </a:t>
            </a:r>
            <a:r>
              <a:rPr lang="en-AU" sz="1000" dirty="0">
                <a:hlinkClick r:id="rId2"/>
              </a:rPr>
              <a:t>https://docs.acara.edu.au/resources/The_Arts_-_Sequence_of_content.pdf</a:t>
            </a:r>
            <a:r>
              <a:rPr lang="en-AU" sz="1000" dirty="0"/>
              <a:t> </a:t>
            </a:r>
          </a:p>
        </p:txBody>
      </p:sp>
      <p:sp>
        <p:nvSpPr>
          <p:cNvPr id="3" name="Title 2">
            <a:extLst>
              <a:ext uri="{FF2B5EF4-FFF2-40B4-BE49-F238E27FC236}">
                <a16:creationId xmlns:a16="http://schemas.microsoft.com/office/drawing/2014/main" id="{13D01C2C-C9AC-4585-BCCA-6AAF80F6DBB9}"/>
              </a:ext>
            </a:extLst>
          </p:cNvPr>
          <p:cNvSpPr>
            <a:spLocks noGrp="1"/>
          </p:cNvSpPr>
          <p:nvPr>
            <p:ph type="title"/>
          </p:nvPr>
        </p:nvSpPr>
        <p:spPr>
          <a:xfrm>
            <a:off x="322924" y="576943"/>
            <a:ext cx="7362390" cy="683478"/>
          </a:xfrm>
        </p:spPr>
        <p:txBody>
          <a:bodyPr/>
          <a:lstStyle/>
          <a:p>
            <a:r>
              <a:rPr lang="en-AU" sz="2400" dirty="0"/>
              <a:t>The Arts: Visual Arts Sub-strand F - 6</a:t>
            </a:r>
          </a:p>
        </p:txBody>
      </p:sp>
      <p:pic>
        <p:nvPicPr>
          <p:cNvPr id="5" name="Graphic 4" descr="Eye">
            <a:extLst>
              <a:ext uri="{FF2B5EF4-FFF2-40B4-BE49-F238E27FC236}">
                <a16:creationId xmlns:a16="http://schemas.microsoft.com/office/drawing/2014/main" id="{C4771D92-04B9-474F-A3C1-A43973D4AC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9858" y="4811507"/>
            <a:ext cx="914400" cy="914400"/>
          </a:xfrm>
          <a:prstGeom prst="rect">
            <a:avLst/>
          </a:prstGeom>
        </p:spPr>
      </p:pic>
      <p:pic>
        <p:nvPicPr>
          <p:cNvPr id="7" name="Graphic 6" descr="Head with gears">
            <a:extLst>
              <a:ext uri="{FF2B5EF4-FFF2-40B4-BE49-F238E27FC236}">
                <a16:creationId xmlns:a16="http://schemas.microsoft.com/office/drawing/2014/main" id="{6429DC1D-609C-461E-86B5-CE6FF4CA26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5173" y="1260421"/>
            <a:ext cx="914400" cy="914400"/>
          </a:xfrm>
          <a:prstGeom prst="rect">
            <a:avLst/>
          </a:prstGeom>
        </p:spPr>
      </p:pic>
      <p:pic>
        <p:nvPicPr>
          <p:cNvPr id="9" name="Graphic 8" descr="Theatre">
            <a:extLst>
              <a:ext uri="{FF2B5EF4-FFF2-40B4-BE49-F238E27FC236}">
                <a16:creationId xmlns:a16="http://schemas.microsoft.com/office/drawing/2014/main" id="{9A7A5623-1F94-4FE2-8214-55D3EE1E04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5173" y="3668485"/>
            <a:ext cx="914400" cy="914400"/>
          </a:xfrm>
          <a:prstGeom prst="rect">
            <a:avLst/>
          </a:prstGeom>
        </p:spPr>
      </p:pic>
      <p:pic>
        <p:nvPicPr>
          <p:cNvPr id="13" name="Graphic 12" descr="Paint brush">
            <a:extLst>
              <a:ext uri="{FF2B5EF4-FFF2-40B4-BE49-F238E27FC236}">
                <a16:creationId xmlns:a16="http://schemas.microsoft.com/office/drawing/2014/main" id="{26BF3A79-B7B5-4A2C-AD3E-8CD5537B6E1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4030" y="2464453"/>
            <a:ext cx="914400" cy="914400"/>
          </a:xfrm>
          <a:prstGeom prst="rect">
            <a:avLst/>
          </a:prstGeom>
        </p:spPr>
      </p:pic>
    </p:spTree>
    <p:extLst>
      <p:ext uri="{BB962C8B-B14F-4D97-AF65-F5344CB8AC3E}">
        <p14:creationId xmlns:p14="http://schemas.microsoft.com/office/powerpoint/2010/main" val="1702456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6C0E1E-3567-4B6B-A3EB-DC1B79C161CE}"/>
              </a:ext>
            </a:extLst>
          </p:cNvPr>
          <p:cNvSpPr>
            <a:spLocks noGrp="1"/>
          </p:cNvSpPr>
          <p:nvPr>
            <p:ph idx="1"/>
          </p:nvPr>
        </p:nvSpPr>
        <p:spPr>
          <a:xfrm>
            <a:off x="1328174" y="346010"/>
            <a:ext cx="6923313" cy="990611"/>
          </a:xfrm>
        </p:spPr>
        <p:txBody>
          <a:bodyPr/>
          <a:lstStyle/>
          <a:p>
            <a:pPr>
              <a:lnSpc>
                <a:spcPct val="100000"/>
              </a:lnSpc>
            </a:pPr>
            <a:r>
              <a:rPr lang="en-AU" sz="1600" b="1" dirty="0"/>
              <a:t>Exploring ideas and improvising with ways to represent ideas</a:t>
            </a:r>
          </a:p>
          <a:p>
            <a:pPr>
              <a:lnSpc>
                <a:spcPct val="100000"/>
              </a:lnSpc>
            </a:pPr>
            <a:r>
              <a:rPr lang="en-AU" sz="1600" b="1" dirty="0"/>
              <a:t>Suggested approaches: AGSA Themed Elaborations (F </a:t>
            </a:r>
            <a:r>
              <a:rPr lang="mr-IN" sz="1600" b="1" dirty="0"/>
              <a:t>–</a:t>
            </a:r>
            <a:r>
              <a:rPr lang="en-AU" sz="1600" b="1" dirty="0"/>
              <a:t> 2) </a:t>
            </a:r>
          </a:p>
          <a:p>
            <a:pPr>
              <a:lnSpc>
                <a:spcPct val="100000"/>
              </a:lnSpc>
            </a:pPr>
            <a:endParaRPr lang="en-AU" b="1" dirty="0"/>
          </a:p>
          <a:p>
            <a:pPr>
              <a:lnSpc>
                <a:spcPct val="100000"/>
              </a:lnSpc>
            </a:pPr>
            <a:endParaRPr lang="en-AU" sz="2400" dirty="0"/>
          </a:p>
        </p:txBody>
      </p:sp>
      <p:pic>
        <p:nvPicPr>
          <p:cNvPr id="7" name="Graphic 6" descr="Head with gears">
            <a:extLst>
              <a:ext uri="{FF2B5EF4-FFF2-40B4-BE49-F238E27FC236}">
                <a16:creationId xmlns:a16="http://schemas.microsoft.com/office/drawing/2014/main" id="{6429DC1D-609C-461E-86B5-CE6FF4CA26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6095" y="346010"/>
            <a:ext cx="847524" cy="847524"/>
          </a:xfrm>
          <a:prstGeom prst="rect">
            <a:avLst/>
          </a:prstGeom>
        </p:spPr>
      </p:pic>
      <p:sp>
        <p:nvSpPr>
          <p:cNvPr id="10" name="TextBox 9">
            <a:extLst>
              <a:ext uri="{FF2B5EF4-FFF2-40B4-BE49-F238E27FC236}">
                <a16:creationId xmlns:a16="http://schemas.microsoft.com/office/drawing/2014/main" id="{B557A206-A911-4C4C-B3DF-6A41FCB4C4F7}"/>
              </a:ext>
            </a:extLst>
          </p:cNvPr>
          <p:cNvSpPr txBox="1"/>
          <p:nvPr/>
        </p:nvSpPr>
        <p:spPr>
          <a:xfrm>
            <a:off x="568600" y="1878614"/>
            <a:ext cx="3466505" cy="2123658"/>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AU" sz="1200" dirty="0">
                <a:latin typeface="Arial" panose="020B0604020202020204" pitchFamily="34" charset="0"/>
                <a:cs typeface="Arial" panose="020B0604020202020204" pitchFamily="34" charset="0"/>
              </a:rPr>
              <a:t>Visit AGSA and find artworks that share a similar theme, subject matter or style. </a:t>
            </a:r>
          </a:p>
          <a:p>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What is similar about these works and what do you notice that is different? </a:t>
            </a:r>
            <a:br>
              <a:rPr lang="en-AU" sz="1200" dirty="0">
                <a:latin typeface="Arial" panose="020B0604020202020204" pitchFamily="34" charset="0"/>
                <a:cs typeface="Arial" panose="020B0604020202020204" pitchFamily="34" charset="0"/>
              </a:rPr>
            </a:br>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Tip</a:t>
            </a:r>
            <a:r>
              <a:rPr lang="en-AU" sz="1200" dirty="0">
                <a:latin typeface="Arial" panose="020B0604020202020204" pitchFamily="34" charset="0"/>
                <a:cs typeface="Arial" panose="020B0604020202020204" pitchFamily="34" charset="0"/>
              </a:rPr>
              <a:t>:</a:t>
            </a:r>
            <a:r>
              <a:rPr lang="en-AU" sz="1200" b="1"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You may like to focus on one collection area or space within the Gallery. Consider using artworks from different cultures and times. </a:t>
            </a:r>
          </a:p>
        </p:txBody>
      </p:sp>
      <p:sp>
        <p:nvSpPr>
          <p:cNvPr id="5" name="Content Placeholder 1">
            <a:extLst>
              <a:ext uri="{FF2B5EF4-FFF2-40B4-BE49-F238E27FC236}">
                <a16:creationId xmlns:a16="http://schemas.microsoft.com/office/drawing/2014/main" id="{CE704DF7-3C85-4967-8A88-5C17BBD37992}"/>
              </a:ext>
            </a:extLst>
          </p:cNvPr>
          <p:cNvSpPr txBox="1">
            <a:spLocks/>
          </p:cNvSpPr>
          <p:nvPr/>
        </p:nvSpPr>
        <p:spPr>
          <a:xfrm>
            <a:off x="5029456" y="1702965"/>
            <a:ext cx="3289143" cy="2478044"/>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914400" rtl="0" eaLnBrk="1" latinLnBrk="0" hangingPunct="1">
              <a:lnSpc>
                <a:spcPts val="226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100" b="1" dirty="0"/>
              <a:t>Viewpoints</a:t>
            </a:r>
            <a:br>
              <a:rPr lang="en-AU" sz="1100" dirty="0"/>
            </a:br>
            <a:r>
              <a:rPr lang="en-AU" sz="1100" dirty="0"/>
              <a:t>contexts – recognising artworks from different cultures</a:t>
            </a:r>
          </a:p>
          <a:p>
            <a:pPr>
              <a:lnSpc>
                <a:spcPct val="100000"/>
              </a:lnSpc>
            </a:pPr>
            <a:endParaRPr lang="en-AU" sz="1100" b="1" dirty="0"/>
          </a:p>
          <a:p>
            <a:pPr>
              <a:lnSpc>
                <a:spcPct val="100000"/>
              </a:lnSpc>
            </a:pPr>
            <a:r>
              <a:rPr lang="en-AU" sz="1100" b="1" dirty="0"/>
              <a:t>Skills</a:t>
            </a:r>
            <a:br>
              <a:rPr lang="en-AU" sz="1100" dirty="0"/>
            </a:br>
            <a:r>
              <a:rPr lang="en-AU" sz="1100" dirty="0"/>
              <a:t>observational – seeing, noticing and viewing critically</a:t>
            </a:r>
          </a:p>
          <a:p>
            <a:pPr>
              <a:lnSpc>
                <a:spcPct val="100000"/>
              </a:lnSpc>
            </a:pPr>
            <a:r>
              <a:rPr lang="en-AU" sz="1100" b="1" dirty="0"/>
              <a:t>Processes</a:t>
            </a:r>
            <a:br>
              <a:rPr lang="en-AU" sz="1100" dirty="0"/>
            </a:br>
            <a:r>
              <a:rPr lang="en-AU" sz="1100" dirty="0"/>
              <a:t>describing, explaining, exploring, questioning, selecting, interpreting, imagining</a:t>
            </a:r>
            <a:endParaRPr lang="en-AU" sz="1000" dirty="0"/>
          </a:p>
          <a:p>
            <a:pPr>
              <a:lnSpc>
                <a:spcPct val="100000"/>
              </a:lnSpc>
            </a:pPr>
            <a:endParaRPr lang="en-AU" sz="800" dirty="0"/>
          </a:p>
          <a:p>
            <a:endParaRPr lang="en-AU" dirty="0"/>
          </a:p>
          <a:p>
            <a:r>
              <a:rPr lang="en-AU" dirty="0"/>
              <a:t> </a:t>
            </a:r>
          </a:p>
        </p:txBody>
      </p:sp>
      <p:cxnSp>
        <p:nvCxnSpPr>
          <p:cNvPr id="4" name="Straight Arrow Connector 3"/>
          <p:cNvCxnSpPr/>
          <p:nvPr/>
        </p:nvCxnSpPr>
        <p:spPr>
          <a:xfrm>
            <a:off x="3926304" y="2038525"/>
            <a:ext cx="81373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3926304" y="2781853"/>
            <a:ext cx="81373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3926304" y="2967937"/>
            <a:ext cx="776311" cy="326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82733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123" y="2193707"/>
            <a:ext cx="3944429" cy="3224571"/>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2965" y="2369977"/>
            <a:ext cx="4400976" cy="2932151"/>
          </a:xfrm>
          <a:prstGeom prst="rect">
            <a:avLst/>
          </a:prstGeom>
        </p:spPr>
      </p:pic>
      <p:sp>
        <p:nvSpPr>
          <p:cNvPr id="6" name="Rectangle 5"/>
          <p:cNvSpPr/>
          <p:nvPr/>
        </p:nvSpPr>
        <p:spPr>
          <a:xfrm>
            <a:off x="283622" y="245371"/>
            <a:ext cx="7335210" cy="338554"/>
          </a:xfrm>
          <a:prstGeom prst="rect">
            <a:avLst/>
          </a:prstGeom>
        </p:spPr>
        <p:txBody>
          <a:bodyPr wrap="square">
            <a:spAutoFit/>
          </a:bodyPr>
          <a:lstStyle/>
          <a:p>
            <a:pPr>
              <a:lnSpc>
                <a:spcPct val="100000"/>
              </a:lnSpc>
            </a:pPr>
            <a:r>
              <a:rPr lang="en-AU" sz="1600" b="1" dirty="0">
                <a:latin typeface="Arial" charset="0"/>
                <a:ea typeface="Arial" charset="0"/>
                <a:cs typeface="Arial" charset="0"/>
              </a:rPr>
              <a:t>F - 2: Viewpoints, skills and processes</a:t>
            </a:r>
          </a:p>
        </p:txBody>
      </p:sp>
      <p:sp>
        <p:nvSpPr>
          <p:cNvPr id="7" name="Rectangle 6"/>
          <p:cNvSpPr/>
          <p:nvPr/>
        </p:nvSpPr>
        <p:spPr>
          <a:xfrm>
            <a:off x="806741" y="938342"/>
            <a:ext cx="7335210" cy="1077218"/>
          </a:xfrm>
          <a:prstGeom prst="rect">
            <a:avLst/>
          </a:prstGeom>
        </p:spPr>
        <p:txBody>
          <a:bodyPr wrap="square">
            <a:spAutoFit/>
          </a:bodyPr>
          <a:lstStyle/>
          <a:p>
            <a:pPr algn="ctr">
              <a:lnSpc>
                <a:spcPct val="100000"/>
              </a:lnSpc>
            </a:pPr>
            <a:r>
              <a:rPr lang="en-AU" sz="1600" dirty="0">
                <a:latin typeface="Arial" charset="0"/>
                <a:ea typeface="Arial" charset="0"/>
                <a:cs typeface="Arial" charset="0"/>
              </a:rPr>
              <a:t>Why do you think these works have been paired together?</a:t>
            </a:r>
          </a:p>
          <a:p>
            <a:pPr algn="ctr">
              <a:lnSpc>
                <a:spcPct val="100000"/>
              </a:lnSpc>
            </a:pPr>
            <a:endParaRPr lang="en-AU" sz="1600" dirty="0">
              <a:latin typeface="Arial" charset="0"/>
              <a:ea typeface="Arial" charset="0"/>
              <a:cs typeface="Arial" charset="0"/>
            </a:endParaRPr>
          </a:p>
          <a:p>
            <a:pPr algn="ctr">
              <a:lnSpc>
                <a:spcPct val="100000"/>
              </a:lnSpc>
            </a:pPr>
            <a:r>
              <a:rPr lang="en-AU" sz="1600" dirty="0">
                <a:latin typeface="Arial" charset="0"/>
                <a:ea typeface="Arial" charset="0"/>
                <a:cs typeface="Arial" charset="0"/>
              </a:rPr>
              <a:t>Find another  to pair with one of these works. Share your selection with the class. How did you make your choice?</a:t>
            </a:r>
          </a:p>
        </p:txBody>
      </p:sp>
      <p:sp>
        <p:nvSpPr>
          <p:cNvPr id="2" name="Rectangle 1">
            <a:extLst>
              <a:ext uri="{FF2B5EF4-FFF2-40B4-BE49-F238E27FC236}">
                <a16:creationId xmlns:a16="http://schemas.microsoft.com/office/drawing/2014/main" id="{016C9719-0884-4F0D-A736-5466136BBF7C}"/>
              </a:ext>
            </a:extLst>
          </p:cNvPr>
          <p:cNvSpPr/>
          <p:nvPr/>
        </p:nvSpPr>
        <p:spPr>
          <a:xfrm>
            <a:off x="283622" y="5521514"/>
            <a:ext cx="3944429" cy="461665"/>
          </a:xfrm>
          <a:prstGeom prst="rect">
            <a:avLst/>
          </a:prstGeom>
        </p:spPr>
        <p:txBody>
          <a:bodyPr wrap="square">
            <a:spAutoFit/>
          </a:bodyPr>
          <a:lstStyle/>
          <a:p>
            <a:r>
              <a:rPr lang="en-AU" sz="800" dirty="0">
                <a:latin typeface="Arial" panose="020B0604020202020204" pitchFamily="34" charset="0"/>
                <a:cs typeface="Arial" panose="020B0604020202020204" pitchFamily="34" charset="0"/>
              </a:rPr>
              <a:t>Tom Roberts, Australia, 1856 - 1931, </a:t>
            </a:r>
            <a:r>
              <a:rPr lang="en-AU" sz="800" i="1" dirty="0">
                <a:latin typeface="Arial" panose="020B0604020202020204" pitchFamily="34" charset="0"/>
                <a:cs typeface="Arial" panose="020B0604020202020204" pitchFamily="34" charset="0"/>
              </a:rPr>
              <a:t>A break away!</a:t>
            </a:r>
            <a:r>
              <a:rPr lang="en-AU" sz="800" dirty="0">
                <a:latin typeface="Arial" panose="020B0604020202020204" pitchFamily="34" charset="0"/>
                <a:cs typeface="Arial" panose="020B0604020202020204" pitchFamily="34" charset="0"/>
              </a:rPr>
              <a:t>, 1891, Corowa, New South Wales and Melbourne, Victoria, oil on canvas, 137.3 x 167.8 cm; Elder Bequest Fund 1899, Art Gallery of South Australia, Adelaide.</a:t>
            </a:r>
          </a:p>
        </p:txBody>
      </p:sp>
      <p:sp>
        <p:nvSpPr>
          <p:cNvPr id="3" name="Rectangle 2">
            <a:extLst>
              <a:ext uri="{FF2B5EF4-FFF2-40B4-BE49-F238E27FC236}">
                <a16:creationId xmlns:a16="http://schemas.microsoft.com/office/drawing/2014/main" id="{10D89D27-9EF3-425A-9CF1-39B9E754849F}"/>
              </a:ext>
            </a:extLst>
          </p:cNvPr>
          <p:cNvSpPr/>
          <p:nvPr/>
        </p:nvSpPr>
        <p:spPr>
          <a:xfrm>
            <a:off x="4386105" y="5418278"/>
            <a:ext cx="4572000" cy="584775"/>
          </a:xfrm>
          <a:prstGeom prst="rect">
            <a:avLst/>
          </a:prstGeom>
        </p:spPr>
        <p:txBody>
          <a:bodyPr>
            <a:spAutoFit/>
          </a:bodyPr>
          <a:lstStyle/>
          <a:p>
            <a:r>
              <a:rPr lang="en-AU" sz="800" dirty="0">
                <a:latin typeface="Arial" panose="020B0604020202020204" pitchFamily="34" charset="0"/>
                <a:cs typeface="Arial" panose="020B0604020202020204" pitchFamily="34" charset="0"/>
              </a:rPr>
              <a:t>Auguste Rodin, France, 1840 - 1917, </a:t>
            </a:r>
            <a:r>
              <a:rPr lang="en-AU" sz="800" i="1" dirty="0">
                <a:latin typeface="Arial" panose="020B0604020202020204" pitchFamily="34" charset="0"/>
                <a:cs typeface="Arial" panose="020B0604020202020204" pitchFamily="34" charset="0"/>
              </a:rPr>
              <a:t>Flying Figure, large version</a:t>
            </a:r>
            <a:r>
              <a:rPr lang="en-AU" sz="800" dirty="0">
                <a:latin typeface="Arial" panose="020B0604020202020204" pitchFamily="34" charset="0"/>
                <a:cs typeface="Arial" panose="020B0604020202020204" pitchFamily="34" charset="0"/>
              </a:rPr>
              <a:t>, 1890-91, enlarged 1895 ?, (Georges </a:t>
            </a:r>
            <a:r>
              <a:rPr lang="en-AU" sz="800" dirty="0" err="1">
                <a:latin typeface="Arial" panose="020B0604020202020204" pitchFamily="34" charset="0"/>
                <a:cs typeface="Arial" panose="020B0604020202020204" pitchFamily="34" charset="0"/>
              </a:rPr>
              <a:t>Rudier</a:t>
            </a:r>
            <a:r>
              <a:rPr lang="en-AU" sz="800" dirty="0">
                <a:latin typeface="Arial" panose="020B0604020202020204" pitchFamily="34" charset="0"/>
                <a:cs typeface="Arial" panose="020B0604020202020204" pitchFamily="34" charset="0"/>
              </a:rPr>
              <a:t> Foundry, cast 1968), Paris, bronze, 53.0 x 78.0 x 30.0 cm; William Bowmore AO OBE Collection. Gift of the South Australian Government, assisted by the Art Gallery of South Australia Foundation 1996, Art Gallery of South Australia, Adelaide.</a:t>
            </a:r>
          </a:p>
        </p:txBody>
      </p:sp>
    </p:spTree>
    <p:extLst>
      <p:ext uri="{BB962C8B-B14F-4D97-AF65-F5344CB8AC3E}">
        <p14:creationId xmlns:p14="http://schemas.microsoft.com/office/powerpoint/2010/main" val="1865248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up, sitting, table, brown&#10;&#10;Description automatically generated">
            <a:extLst>
              <a:ext uri="{FF2B5EF4-FFF2-40B4-BE49-F238E27FC236}">
                <a16:creationId xmlns:a16="http://schemas.microsoft.com/office/drawing/2014/main" id="{C3967B67-396C-40DF-ACFB-931A785C0B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3477" y="3247568"/>
            <a:ext cx="2143388" cy="2808560"/>
          </a:xfrm>
          <a:prstGeom prst="rect">
            <a:avLst/>
          </a:prstGeom>
        </p:spPr>
      </p:pic>
      <p:sp>
        <p:nvSpPr>
          <p:cNvPr id="8" name="Rectangle 7"/>
          <p:cNvSpPr/>
          <p:nvPr/>
        </p:nvSpPr>
        <p:spPr>
          <a:xfrm>
            <a:off x="5780015" y="442000"/>
            <a:ext cx="2823330" cy="4739759"/>
          </a:xfrm>
          <a:prstGeom prst="rect">
            <a:avLst/>
          </a:prstGeom>
        </p:spPr>
        <p:txBody>
          <a:bodyPr wrap="square">
            <a:spAutoFit/>
          </a:bodyPr>
          <a:lstStyle/>
          <a:p>
            <a:pPr algn="ctr">
              <a:lnSpc>
                <a:spcPct val="100000"/>
              </a:lnSpc>
            </a:pPr>
            <a:r>
              <a:rPr lang="en-AU" b="1" dirty="0">
                <a:latin typeface="Arial" charset="0"/>
                <a:ea typeface="Arial" charset="0"/>
                <a:cs typeface="Arial" charset="0"/>
              </a:rPr>
              <a:t>Which  is the odd one out? </a:t>
            </a:r>
          </a:p>
          <a:p>
            <a:pPr>
              <a:lnSpc>
                <a:spcPct val="100000"/>
              </a:lnSpc>
            </a:pPr>
            <a:endParaRPr lang="en-AU" sz="1000" dirty="0">
              <a:latin typeface="Arial" charset="0"/>
              <a:ea typeface="Arial" charset="0"/>
              <a:cs typeface="Arial" charset="0"/>
            </a:endParaRPr>
          </a:p>
          <a:p>
            <a:pPr>
              <a:lnSpc>
                <a:spcPct val="100000"/>
              </a:lnSpc>
            </a:pPr>
            <a:r>
              <a:rPr lang="en-AU" sz="1000" dirty="0">
                <a:latin typeface="Arial" charset="0"/>
                <a:ea typeface="Arial" charset="0"/>
                <a:cs typeface="Arial" charset="0"/>
              </a:rPr>
              <a:t>Organise a class debate on which  is the odd one out. Provide students with some basic contextual information about the works which may inform their decision making for example the name and nationality of the artist, medium, title, date and place the work was made. Remember, there is no right or wrong answer to this question. This activity will provide students an opportunity to discuss what they see, make connections and judgments based on what they see and draw conclusions by considering all the information. This is an ideal activity for practicing observational skills and critical thinking while describing, questioning, selecting and interpreting. </a:t>
            </a:r>
          </a:p>
          <a:p>
            <a:pPr>
              <a:lnSpc>
                <a:spcPct val="100000"/>
              </a:lnSpc>
            </a:pPr>
            <a:endParaRPr lang="en-AU" sz="1000" dirty="0">
              <a:latin typeface="Arial" charset="0"/>
              <a:ea typeface="Arial" charset="0"/>
              <a:cs typeface="Arial" charset="0"/>
            </a:endParaRPr>
          </a:p>
          <a:p>
            <a:pPr>
              <a:lnSpc>
                <a:spcPct val="100000"/>
              </a:lnSpc>
            </a:pPr>
            <a:r>
              <a:rPr lang="en-AU" sz="1000" dirty="0">
                <a:latin typeface="Arial" charset="0"/>
                <a:ea typeface="Arial" charset="0"/>
                <a:cs typeface="Arial" charset="0"/>
              </a:rPr>
              <a:t>This activity can be easily adapted and extended for the classroom. Our </a:t>
            </a:r>
            <a:r>
              <a:rPr lang="en-AU" sz="1000" dirty="0">
                <a:latin typeface="Arial" charset="0"/>
                <a:ea typeface="Arial" charset="0"/>
                <a:cs typeface="Arial" charset="0"/>
                <a:hlinkClick r:id="rId3"/>
              </a:rPr>
              <a:t>online collection</a:t>
            </a:r>
            <a:r>
              <a:rPr lang="en-AU" sz="1000" dirty="0">
                <a:latin typeface="Arial" charset="0"/>
                <a:ea typeface="Arial" charset="0"/>
                <a:cs typeface="Arial" charset="0"/>
              </a:rPr>
              <a:t> has a range of high quality images, why not create your own selections to have on hand for warm up activities or last minute relief lessons. </a:t>
            </a:r>
          </a:p>
          <a:p>
            <a:pPr algn="ctr">
              <a:lnSpc>
                <a:spcPct val="100000"/>
              </a:lnSpc>
            </a:pPr>
            <a:endParaRPr lang="en-AU" dirty="0">
              <a:latin typeface="Arial" charset="0"/>
              <a:ea typeface="Arial" charset="0"/>
              <a:cs typeface="Arial" charset="0"/>
            </a:endParaRPr>
          </a:p>
          <a:p>
            <a:pPr algn="ctr">
              <a:lnSpc>
                <a:spcPct val="100000"/>
              </a:lnSpc>
            </a:pPr>
            <a:endParaRPr lang="en-AU" dirty="0">
              <a:latin typeface="Arial" charset="0"/>
              <a:ea typeface="Arial" charset="0"/>
              <a:cs typeface="Arial" charset="0"/>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4832" y="878731"/>
            <a:ext cx="3214708" cy="2005174"/>
          </a:xfrm>
          <a:prstGeom prst="rect">
            <a:avLst/>
          </a:prstGeom>
        </p:spPr>
      </p:pic>
      <p:sp>
        <p:nvSpPr>
          <p:cNvPr id="9" name="Rectangle 8"/>
          <p:cNvSpPr/>
          <p:nvPr/>
        </p:nvSpPr>
        <p:spPr>
          <a:xfrm>
            <a:off x="224899" y="105801"/>
            <a:ext cx="7335210" cy="338554"/>
          </a:xfrm>
          <a:prstGeom prst="rect">
            <a:avLst/>
          </a:prstGeom>
        </p:spPr>
        <p:txBody>
          <a:bodyPr wrap="square">
            <a:spAutoFit/>
          </a:bodyPr>
          <a:lstStyle/>
          <a:p>
            <a:pPr>
              <a:lnSpc>
                <a:spcPct val="100000"/>
              </a:lnSpc>
            </a:pPr>
            <a:r>
              <a:rPr lang="en-AU" sz="1600" b="1" dirty="0">
                <a:latin typeface="Arial" charset="0"/>
                <a:ea typeface="Arial" charset="0"/>
                <a:cs typeface="Arial" charset="0"/>
              </a:rPr>
              <a:t>F - 2: Viewpoints, skills and processes</a:t>
            </a:r>
          </a:p>
        </p:txBody>
      </p:sp>
      <p:pic>
        <p:nvPicPr>
          <p:cNvPr id="10" name="Picture 9">
            <a:extLst>
              <a:ext uri="{FF2B5EF4-FFF2-40B4-BE49-F238E27FC236}">
                <a16:creationId xmlns:a16="http://schemas.microsoft.com/office/drawing/2014/main" id="{3FE502F9-605D-441E-82D7-2F1E6EE474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05781" y="3160500"/>
            <a:ext cx="2665318" cy="3455840"/>
          </a:xfrm>
          <a:prstGeom prst="rect">
            <a:avLst/>
          </a:prstGeom>
        </p:spPr>
      </p:pic>
    </p:spTree>
    <p:extLst>
      <p:ext uri="{BB962C8B-B14F-4D97-AF65-F5344CB8AC3E}">
        <p14:creationId xmlns:p14="http://schemas.microsoft.com/office/powerpoint/2010/main" val="1070495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088BC7-4200-4AFA-8304-6787B4119727}"/>
              </a:ext>
            </a:extLst>
          </p:cNvPr>
          <p:cNvSpPr>
            <a:spLocks noGrp="1"/>
          </p:cNvSpPr>
          <p:nvPr>
            <p:ph type="title"/>
          </p:nvPr>
        </p:nvSpPr>
        <p:spPr/>
        <p:txBody>
          <a:bodyPr/>
          <a:lstStyle/>
          <a:p>
            <a:r>
              <a:rPr lang="en-AU" dirty="0"/>
              <a:t>Captions</a:t>
            </a:r>
          </a:p>
        </p:txBody>
      </p:sp>
      <p:pic>
        <p:nvPicPr>
          <p:cNvPr id="5" name="Picture 4">
            <a:extLst>
              <a:ext uri="{FF2B5EF4-FFF2-40B4-BE49-F238E27FC236}">
                <a16:creationId xmlns:a16="http://schemas.microsoft.com/office/drawing/2014/main" id="{C7AD3A32-A8EC-400D-A271-25533DEE57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4112" y="1042767"/>
            <a:ext cx="919708" cy="1192490"/>
          </a:xfrm>
          <a:prstGeom prst="rect">
            <a:avLst/>
          </a:prstGeom>
        </p:spPr>
      </p:pic>
      <p:pic>
        <p:nvPicPr>
          <p:cNvPr id="6" name="Picture 5">
            <a:extLst>
              <a:ext uri="{FF2B5EF4-FFF2-40B4-BE49-F238E27FC236}">
                <a16:creationId xmlns:a16="http://schemas.microsoft.com/office/drawing/2014/main" id="{A2434D42-33CB-4296-A7F1-3E2585A6B6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112" y="4462672"/>
            <a:ext cx="2140689" cy="1335255"/>
          </a:xfrm>
          <a:prstGeom prst="rect">
            <a:avLst/>
          </a:prstGeom>
        </p:spPr>
      </p:pic>
      <p:pic>
        <p:nvPicPr>
          <p:cNvPr id="7" name="Picture 6" descr="A picture containing cup, sitting, table, brown&#10;&#10;Description automatically generated">
            <a:extLst>
              <a:ext uri="{FF2B5EF4-FFF2-40B4-BE49-F238E27FC236}">
                <a16:creationId xmlns:a16="http://schemas.microsoft.com/office/drawing/2014/main" id="{7E414841-3DC5-4D9D-97B6-C688B748DD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4741" y="2680912"/>
            <a:ext cx="789079" cy="1033959"/>
          </a:xfrm>
          <a:prstGeom prst="rect">
            <a:avLst/>
          </a:prstGeom>
        </p:spPr>
      </p:pic>
      <p:sp>
        <p:nvSpPr>
          <p:cNvPr id="8" name="Rectangle 7">
            <a:extLst>
              <a:ext uri="{FF2B5EF4-FFF2-40B4-BE49-F238E27FC236}">
                <a16:creationId xmlns:a16="http://schemas.microsoft.com/office/drawing/2014/main" id="{C7047599-DCBA-4C2F-BDB1-6CDEB769A6B6}"/>
              </a:ext>
            </a:extLst>
          </p:cNvPr>
          <p:cNvSpPr/>
          <p:nvPr/>
        </p:nvSpPr>
        <p:spPr>
          <a:xfrm>
            <a:off x="2878852" y="5076033"/>
            <a:ext cx="5702439" cy="584775"/>
          </a:xfrm>
          <a:prstGeom prst="rect">
            <a:avLst/>
          </a:prstGeom>
        </p:spPr>
        <p:txBody>
          <a:bodyPr wrap="square">
            <a:spAutoFit/>
          </a:bodyPr>
          <a:lstStyle/>
          <a:p>
            <a:r>
              <a:rPr lang="en-AU" sz="800" dirty="0">
                <a:latin typeface="Arial" panose="020B0604020202020204" pitchFamily="34" charset="0"/>
                <a:cs typeface="Arial" panose="020B0604020202020204" pitchFamily="34" charset="0"/>
              </a:rPr>
              <a:t>Badger Bates, </a:t>
            </a:r>
            <a:r>
              <a:rPr lang="en-AU" sz="800" dirty="0" err="1">
                <a:latin typeface="Arial" panose="020B0604020202020204" pitchFamily="34" charset="0"/>
                <a:cs typeface="Arial" panose="020B0604020202020204" pitchFamily="34" charset="0"/>
              </a:rPr>
              <a:t>Barkandji</a:t>
            </a:r>
            <a:r>
              <a:rPr lang="en-AU" sz="800" dirty="0">
                <a:latin typeface="Arial" panose="020B0604020202020204" pitchFamily="34" charset="0"/>
                <a:cs typeface="Arial" panose="020B0604020202020204" pitchFamily="34" charset="0"/>
              </a:rPr>
              <a:t> people, New South Wales, born 1947, Wilcannia, New South Wales, </a:t>
            </a:r>
            <a:r>
              <a:rPr lang="en-AU" sz="800" i="1" dirty="0">
                <a:latin typeface="Arial" panose="020B0604020202020204" pitchFamily="34" charset="0"/>
                <a:cs typeface="Arial" panose="020B0604020202020204" pitchFamily="34" charset="0"/>
              </a:rPr>
              <a:t>Emu sky</a:t>
            </a:r>
            <a:r>
              <a:rPr lang="en-AU" sz="800" dirty="0">
                <a:latin typeface="Arial" panose="020B0604020202020204" pitchFamily="34" charset="0"/>
                <a:cs typeface="Arial" panose="020B0604020202020204" pitchFamily="34" charset="0"/>
              </a:rPr>
              <a:t>, 2008, Broken Hill, New South Wales, linocut on paper, 43.1 x 70.9 cm (image), 54.4 x 87.8 cm (sheet); Acquisition through TARNANTHI: Festival of Contemporary Aboriginal &amp; Torres Strait Islander Art supported by BHP 2019, Art Gallery of South Australia, Adelaide, © Badger Bates, photo: Alexandra Rosenblum.</a:t>
            </a:r>
          </a:p>
        </p:txBody>
      </p:sp>
      <p:sp>
        <p:nvSpPr>
          <p:cNvPr id="9" name="Rectangle 8">
            <a:extLst>
              <a:ext uri="{FF2B5EF4-FFF2-40B4-BE49-F238E27FC236}">
                <a16:creationId xmlns:a16="http://schemas.microsoft.com/office/drawing/2014/main" id="{D056A51B-C05F-4576-837C-887E175C7970}"/>
              </a:ext>
            </a:extLst>
          </p:cNvPr>
          <p:cNvSpPr/>
          <p:nvPr/>
        </p:nvSpPr>
        <p:spPr>
          <a:xfrm>
            <a:off x="2878852" y="3113321"/>
            <a:ext cx="5601956" cy="461665"/>
          </a:xfrm>
          <a:prstGeom prst="rect">
            <a:avLst/>
          </a:prstGeom>
        </p:spPr>
        <p:txBody>
          <a:bodyPr wrap="square">
            <a:spAutoFit/>
          </a:bodyPr>
          <a:lstStyle/>
          <a:p>
            <a:r>
              <a:rPr lang="en-AU" sz="800" dirty="0">
                <a:latin typeface="Arial" panose="020B0604020202020204" pitchFamily="34" charset="0"/>
                <a:cs typeface="Arial" panose="020B0604020202020204" pitchFamily="34" charset="0"/>
              </a:rPr>
              <a:t>Gladys </a:t>
            </a:r>
            <a:r>
              <a:rPr lang="en-AU" sz="800" dirty="0" err="1">
                <a:latin typeface="Arial" panose="020B0604020202020204" pitchFamily="34" charset="0"/>
                <a:cs typeface="Arial" panose="020B0604020202020204" pitchFamily="34" charset="0"/>
              </a:rPr>
              <a:t>Reynell</a:t>
            </a:r>
            <a:r>
              <a:rPr lang="en-AU" sz="800" dirty="0">
                <a:latin typeface="Arial" panose="020B0604020202020204" pitchFamily="34" charset="0"/>
                <a:cs typeface="Arial" panose="020B0604020202020204" pitchFamily="34" charset="0"/>
              </a:rPr>
              <a:t>, Australia, 1881 - 1956, </a:t>
            </a:r>
            <a:r>
              <a:rPr lang="en-AU" sz="800" i="1" dirty="0">
                <a:latin typeface="Arial" panose="020B0604020202020204" pitchFamily="34" charset="0"/>
                <a:cs typeface="Arial" panose="020B0604020202020204" pitchFamily="34" charset="0"/>
              </a:rPr>
              <a:t>Emu beaker, </a:t>
            </a:r>
            <a:r>
              <a:rPr lang="en-AU" sz="800" dirty="0">
                <a:latin typeface="Arial" panose="020B0604020202020204" pitchFamily="34" charset="0"/>
                <a:cs typeface="Arial" panose="020B0604020202020204" pitchFamily="34" charset="0"/>
              </a:rPr>
              <a:t>1917, London, earthenware, sgraffito decoration, 10.0 x 8.7 cm; South Australian Government Grant assisted by the Crafts Board of the Australia Council 1980, Art Gallery of South Australia, Adelaide, © Art Gallery of South Australia.</a:t>
            </a:r>
          </a:p>
        </p:txBody>
      </p:sp>
      <p:sp>
        <p:nvSpPr>
          <p:cNvPr id="10" name="Rectangle 9">
            <a:extLst>
              <a:ext uri="{FF2B5EF4-FFF2-40B4-BE49-F238E27FC236}">
                <a16:creationId xmlns:a16="http://schemas.microsoft.com/office/drawing/2014/main" id="{07A2262D-C206-4CF7-AA8B-DA507CC97CAE}"/>
              </a:ext>
            </a:extLst>
          </p:cNvPr>
          <p:cNvSpPr/>
          <p:nvPr/>
        </p:nvSpPr>
        <p:spPr>
          <a:xfrm>
            <a:off x="2725720" y="1624692"/>
            <a:ext cx="5755089" cy="338554"/>
          </a:xfrm>
          <a:prstGeom prst="rect">
            <a:avLst/>
          </a:prstGeom>
        </p:spPr>
        <p:txBody>
          <a:bodyPr wrap="square">
            <a:spAutoFit/>
          </a:bodyPr>
          <a:lstStyle/>
          <a:p>
            <a:r>
              <a:rPr lang="en-AU" sz="800" dirty="0" err="1">
                <a:latin typeface="Arial" panose="020B0604020202020204" pitchFamily="34" charset="0"/>
                <a:cs typeface="Arial" panose="020B0604020202020204" pitchFamily="34" charset="0"/>
              </a:rPr>
              <a:t>Jonaski</a:t>
            </a:r>
            <a:r>
              <a:rPr lang="en-AU" sz="800" dirty="0">
                <a:latin typeface="Arial" panose="020B0604020202020204" pitchFamily="34" charset="0"/>
                <a:cs typeface="Arial" panose="020B0604020202020204" pitchFamily="34" charset="0"/>
              </a:rPr>
              <a:t> Takuma, Australia, working 1893-1910, </a:t>
            </a:r>
            <a:r>
              <a:rPr lang="en-AU" sz="800" i="1" dirty="0">
                <a:latin typeface="Arial" panose="020B0604020202020204" pitchFamily="34" charset="0"/>
                <a:cs typeface="Arial" panose="020B0604020202020204" pitchFamily="34" charset="0"/>
              </a:rPr>
              <a:t>The lyre bird's retreat [cameo carved emu egg]</a:t>
            </a:r>
            <a:r>
              <a:rPr lang="en-AU" sz="800" dirty="0">
                <a:latin typeface="Arial" panose="020B0604020202020204" pitchFamily="34" charset="0"/>
                <a:cs typeface="Arial" panose="020B0604020202020204" pitchFamily="34" charset="0"/>
              </a:rPr>
              <a:t>, c.1897, Sydney, emu egg, 13.0 x 9.0 x 9.0 cm; J.C. Earl Bequest Fund 2014, Art Gallery of South Australia, Adelaide.</a:t>
            </a:r>
          </a:p>
        </p:txBody>
      </p:sp>
    </p:spTree>
    <p:extLst>
      <p:ext uri="{BB962C8B-B14F-4D97-AF65-F5344CB8AC3E}">
        <p14:creationId xmlns:p14="http://schemas.microsoft.com/office/powerpoint/2010/main" val="3401681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Head with gears">
            <a:extLst>
              <a:ext uri="{FF2B5EF4-FFF2-40B4-BE49-F238E27FC236}">
                <a16:creationId xmlns:a16="http://schemas.microsoft.com/office/drawing/2014/main" id="{6429DC1D-609C-461E-86B5-CE6FF4CA26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3098" y="346010"/>
            <a:ext cx="837898" cy="837898"/>
          </a:xfrm>
          <a:prstGeom prst="rect">
            <a:avLst/>
          </a:prstGeom>
        </p:spPr>
      </p:pic>
      <p:sp>
        <p:nvSpPr>
          <p:cNvPr id="10" name="TextBox 9">
            <a:extLst>
              <a:ext uri="{FF2B5EF4-FFF2-40B4-BE49-F238E27FC236}">
                <a16:creationId xmlns:a16="http://schemas.microsoft.com/office/drawing/2014/main" id="{B557A206-A911-4C4C-B3DF-6A41FCB4C4F7}"/>
              </a:ext>
            </a:extLst>
          </p:cNvPr>
          <p:cNvSpPr txBox="1"/>
          <p:nvPr/>
        </p:nvSpPr>
        <p:spPr>
          <a:xfrm>
            <a:off x="433097" y="1336621"/>
            <a:ext cx="3333560" cy="5416868"/>
          </a:xfrm>
          <a:prstGeom prst="rect">
            <a:avLst/>
          </a:prstGeom>
          <a:noFill/>
        </p:spPr>
        <p:txBody>
          <a:bodyPr wrap="square" rtlCol="0">
            <a:spAutoFit/>
          </a:bodyPr>
          <a:lstStyle/>
          <a:p>
            <a:br>
              <a:rPr lang="en-AU" sz="1200" dirty="0">
                <a:latin typeface="Arial" panose="020B0604020202020204" pitchFamily="34" charset="0"/>
                <a:cs typeface="Arial" panose="020B0604020202020204" pitchFamily="34" charset="0"/>
              </a:rPr>
            </a:br>
            <a:r>
              <a:rPr lang="en-AU" sz="1200" dirty="0">
                <a:latin typeface="Arial" panose="020B0604020202020204" pitchFamily="34" charset="0"/>
                <a:cs typeface="Arial" panose="020B0604020202020204" pitchFamily="34" charset="0"/>
              </a:rPr>
              <a:t>View artworks on display. Organise your class into small groups and assign them an art element or design principle (visual convention). Document five artworks (photograph/sketch), what visual elements do you notice most in these works?</a:t>
            </a:r>
            <a:br>
              <a:rPr lang="en-AU" sz="1200" dirty="0">
                <a:latin typeface="Arial" panose="020B0604020202020204" pitchFamily="34" charset="0"/>
                <a:cs typeface="Arial" panose="020B0604020202020204" pitchFamily="34" charset="0"/>
              </a:rPr>
            </a:br>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What materials have the artists used? </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Without looking at the wall label, arrange these works from the oldest to newest (most contemporary). Are these works all made by Australian artists, what can you see that suggests they are made by an Australian artist or not? </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Select one of the artworks you encountered. Imagine if this work was created using different colours or mediums – e.g. something made from bronze now made from glass or paper, or a painting transformed into a sculpture - how might this change the meaning or your impression of the work? </a:t>
            </a:r>
          </a:p>
          <a:p>
            <a:endParaRPr lang="en-AU" sz="1200" dirty="0">
              <a:latin typeface="Arial" panose="020B0604020202020204" pitchFamily="34" charset="0"/>
              <a:cs typeface="Arial" panose="020B0604020202020204" pitchFamily="34" charset="0"/>
            </a:endParaRPr>
          </a:p>
          <a:p>
            <a:br>
              <a:rPr lang="en-AU" sz="1200" dirty="0">
                <a:latin typeface="Arial" panose="020B0604020202020204" pitchFamily="34" charset="0"/>
                <a:cs typeface="Arial" panose="020B0604020202020204" pitchFamily="34" charset="0"/>
              </a:rPr>
            </a:br>
            <a:endParaRPr lang="en-AU" sz="1200" dirty="0">
              <a:latin typeface="Arial" panose="020B0604020202020204" pitchFamily="34" charset="0"/>
              <a:cs typeface="Arial" panose="020B0604020202020204" pitchFamily="34" charset="0"/>
            </a:endParaRPr>
          </a:p>
          <a:p>
            <a:endParaRPr lang="en-AU" sz="1000" dirty="0"/>
          </a:p>
        </p:txBody>
      </p:sp>
      <p:sp>
        <p:nvSpPr>
          <p:cNvPr id="5" name="Content Placeholder 1">
            <a:extLst>
              <a:ext uri="{FF2B5EF4-FFF2-40B4-BE49-F238E27FC236}">
                <a16:creationId xmlns:a16="http://schemas.microsoft.com/office/drawing/2014/main" id="{84B06BFE-84FB-4C9F-82CD-0DC23A1D1DA4}"/>
              </a:ext>
            </a:extLst>
          </p:cNvPr>
          <p:cNvSpPr txBox="1">
            <a:spLocks/>
          </p:cNvSpPr>
          <p:nvPr/>
        </p:nvSpPr>
        <p:spPr>
          <a:xfrm>
            <a:off x="1424426" y="346010"/>
            <a:ext cx="6923313" cy="990611"/>
          </a:xfrm>
          <a:prstGeom prst="rect">
            <a:avLst/>
          </a:prstGeom>
        </p:spPr>
        <p:txBody>
          <a:bodyPr vert="horz" lIns="91440" tIns="45720" rIns="91440" bIns="45720" rtlCol="0">
            <a:noAutofit/>
          </a:bodyPr>
          <a:lstStyle>
            <a:lvl1pPr marL="0" indent="0" algn="l" defTabSz="914400" rtl="0" eaLnBrk="1" latinLnBrk="0" hangingPunct="1">
              <a:lnSpc>
                <a:spcPts val="226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600" b="1" dirty="0"/>
              <a:t>Exploring ideas and improvising with ways to represent ideas</a:t>
            </a:r>
          </a:p>
          <a:p>
            <a:pPr>
              <a:lnSpc>
                <a:spcPct val="100000"/>
              </a:lnSpc>
            </a:pPr>
            <a:r>
              <a:rPr lang="en-AU" sz="1600" b="1" dirty="0"/>
              <a:t>Suggested approaches: AGSA Themed Elaborations Years 3 and 4</a:t>
            </a:r>
          </a:p>
          <a:p>
            <a:pPr>
              <a:lnSpc>
                <a:spcPct val="100000"/>
              </a:lnSpc>
            </a:pPr>
            <a:endParaRPr lang="en-AU" b="1" dirty="0"/>
          </a:p>
          <a:p>
            <a:pPr>
              <a:lnSpc>
                <a:spcPct val="100000"/>
              </a:lnSpc>
            </a:pPr>
            <a:endParaRPr lang="en-AU" sz="2400" dirty="0"/>
          </a:p>
        </p:txBody>
      </p:sp>
      <p:sp>
        <p:nvSpPr>
          <p:cNvPr id="6" name="Content Placeholder 1">
            <a:extLst>
              <a:ext uri="{FF2B5EF4-FFF2-40B4-BE49-F238E27FC236}">
                <a16:creationId xmlns:a16="http://schemas.microsoft.com/office/drawing/2014/main" id="{9E40EF52-9609-4A80-9E9A-86BB839ACEDA}"/>
              </a:ext>
            </a:extLst>
          </p:cNvPr>
          <p:cNvSpPr txBox="1">
            <a:spLocks/>
          </p:cNvSpPr>
          <p:nvPr/>
        </p:nvSpPr>
        <p:spPr>
          <a:xfrm>
            <a:off x="4701977" y="1537956"/>
            <a:ext cx="3382802" cy="3970923"/>
          </a:xfrm>
          <a:prstGeom prst="rect">
            <a:avLst/>
          </a:prstGeom>
          <a:noFill/>
          <a:ln w="28575">
            <a:noFill/>
          </a:ln>
        </p:spPr>
        <p:style>
          <a:lnRef idx="0">
            <a:scrgbClr r="0" g="0" b="0"/>
          </a:lnRef>
          <a:fillRef idx="0">
            <a:scrgbClr r="0" g="0" b="0"/>
          </a:fillRef>
          <a:effectRef idx="0">
            <a:scrgbClr r="0" g="0" b="0"/>
          </a:effectRef>
          <a:fontRef idx="minor">
            <a:schemeClr val="dk1"/>
          </a:fontRef>
        </p:style>
        <p:txBody>
          <a:bodyPr vert="horz" lIns="91440" tIns="45720" rIns="91440" bIns="45720" rtlCol="0">
            <a:noAutofit/>
          </a:bodyPr>
          <a:lstStyle>
            <a:lvl1pPr marL="0" indent="0" algn="l" defTabSz="914400" rtl="0" eaLnBrk="1" latinLnBrk="0" hangingPunct="1">
              <a:lnSpc>
                <a:spcPts val="226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200" b="1" dirty="0"/>
              <a:t>Visual Conventions</a:t>
            </a:r>
            <a:br>
              <a:rPr lang="en-AU" sz="1200" dirty="0"/>
            </a:br>
            <a:r>
              <a:rPr lang="en-AU" sz="1200" dirty="0"/>
              <a:t>identifying, using and interpreting a selection of design elements and design principles</a:t>
            </a:r>
            <a:endParaRPr lang="en-AU" sz="1200" b="1" dirty="0"/>
          </a:p>
          <a:p>
            <a:pPr>
              <a:lnSpc>
                <a:spcPct val="100000"/>
              </a:lnSpc>
            </a:pPr>
            <a:r>
              <a:rPr lang="en-AU" sz="1200" b="1" dirty="0"/>
              <a:t>Processes</a:t>
            </a:r>
            <a:br>
              <a:rPr lang="en-AU" sz="1200" dirty="0"/>
            </a:br>
            <a:r>
              <a:rPr lang="en-AU" sz="1200" dirty="0"/>
              <a:t>determining, questioning, comparing, analysing, observing, identifying and connecting</a:t>
            </a:r>
          </a:p>
          <a:p>
            <a:pPr>
              <a:lnSpc>
                <a:spcPct val="100000"/>
              </a:lnSpc>
            </a:pPr>
            <a:r>
              <a:rPr lang="en-AU" sz="1200" b="1" dirty="0"/>
              <a:t>Forms</a:t>
            </a:r>
            <a:br>
              <a:rPr lang="en-AU" sz="1200" dirty="0"/>
            </a:br>
            <a:r>
              <a:rPr lang="en-AU" sz="1200" dirty="0"/>
              <a:t>drawing, design, painting, sculpture, printmaking, photography and film</a:t>
            </a:r>
          </a:p>
          <a:p>
            <a:pPr>
              <a:lnSpc>
                <a:spcPct val="100000"/>
              </a:lnSpc>
            </a:pPr>
            <a:r>
              <a:rPr lang="en-AU" sz="1200" b="1" dirty="0"/>
              <a:t>Viewpoints</a:t>
            </a:r>
            <a:br>
              <a:rPr lang="en-AU" sz="1200" dirty="0"/>
            </a:br>
            <a:r>
              <a:rPr lang="en-AU" sz="1200" dirty="0"/>
              <a:t>contexts – recognising artists and artworks from the past, and from different cultures, particularly Aboriginal and Torres Strait Islander Peoples, and from Asia</a:t>
            </a:r>
            <a:endParaRPr lang="en-AU" sz="1200" b="1" dirty="0"/>
          </a:p>
          <a:p>
            <a:pPr>
              <a:lnSpc>
                <a:spcPct val="100000"/>
              </a:lnSpc>
            </a:pPr>
            <a:r>
              <a:rPr lang="en-AU" sz="1200" b="1" dirty="0"/>
              <a:t>Skills</a:t>
            </a:r>
            <a:br>
              <a:rPr lang="en-AU" sz="1200" dirty="0"/>
            </a:br>
            <a:r>
              <a:rPr lang="en-AU" sz="1200" i="1" u="sng" dirty="0"/>
              <a:t>observational</a:t>
            </a:r>
            <a:r>
              <a:rPr lang="en-AU" sz="1200" dirty="0"/>
              <a:t> – seeing, noticing and viewing critically</a:t>
            </a:r>
          </a:p>
          <a:p>
            <a:endParaRPr lang="en-AU" dirty="0"/>
          </a:p>
          <a:p>
            <a:endParaRPr lang="en-AU" dirty="0"/>
          </a:p>
          <a:p>
            <a:r>
              <a:rPr lang="en-AU" dirty="0"/>
              <a:t> </a:t>
            </a:r>
          </a:p>
        </p:txBody>
      </p:sp>
      <p:cxnSp>
        <p:nvCxnSpPr>
          <p:cNvPr id="8" name="Straight Arrow Connector 7"/>
          <p:cNvCxnSpPr/>
          <p:nvPr/>
        </p:nvCxnSpPr>
        <p:spPr>
          <a:xfrm>
            <a:off x="3766657" y="1937857"/>
            <a:ext cx="81373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3766657" y="2432807"/>
            <a:ext cx="81373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3766657" y="3288484"/>
            <a:ext cx="81373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3766657" y="5016617"/>
            <a:ext cx="81373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3766657" y="3885501"/>
            <a:ext cx="81373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54319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557A206-A911-4C4C-B3DF-6A41FCB4C4F7}"/>
              </a:ext>
            </a:extLst>
          </p:cNvPr>
          <p:cNvSpPr txBox="1"/>
          <p:nvPr/>
        </p:nvSpPr>
        <p:spPr>
          <a:xfrm>
            <a:off x="199732" y="441425"/>
            <a:ext cx="7771336" cy="738664"/>
          </a:xfrm>
          <a:prstGeom prst="rect">
            <a:avLst/>
          </a:prstGeom>
          <a:noFill/>
        </p:spPr>
        <p:txBody>
          <a:bodyPr wrap="square" rtlCol="0">
            <a:spAutoFit/>
          </a:bodyPr>
          <a:lstStyle/>
          <a:p>
            <a:br>
              <a:rPr lang="en-AU" sz="1600" dirty="0">
                <a:latin typeface="Arial" panose="020B0604020202020204" pitchFamily="34" charset="0"/>
                <a:cs typeface="Arial" panose="020B0604020202020204" pitchFamily="34" charset="0"/>
              </a:rPr>
            </a:br>
            <a:r>
              <a:rPr lang="en-AU" sz="1600" dirty="0">
                <a:latin typeface="Arial" panose="020B0604020202020204" pitchFamily="34" charset="0"/>
                <a:cs typeface="Arial" panose="020B0604020202020204" pitchFamily="34" charset="0"/>
              </a:rPr>
              <a:t>Treasure hunt! Find 5 artworks which have an emphasis on line. </a:t>
            </a:r>
          </a:p>
          <a:p>
            <a:endParaRPr lang="en-AU" sz="1000" dirty="0"/>
          </a:p>
        </p:txBody>
      </p:sp>
      <p:sp>
        <p:nvSpPr>
          <p:cNvPr id="6" name="Rectangle 5"/>
          <p:cNvSpPr/>
          <p:nvPr/>
        </p:nvSpPr>
        <p:spPr>
          <a:xfrm>
            <a:off x="199732" y="210071"/>
            <a:ext cx="7335210" cy="338554"/>
          </a:xfrm>
          <a:prstGeom prst="rect">
            <a:avLst/>
          </a:prstGeom>
        </p:spPr>
        <p:txBody>
          <a:bodyPr wrap="square">
            <a:spAutoFit/>
          </a:bodyPr>
          <a:lstStyle/>
          <a:p>
            <a:pPr>
              <a:lnSpc>
                <a:spcPct val="100000"/>
              </a:lnSpc>
            </a:pPr>
            <a:r>
              <a:rPr lang="en-AU" sz="1600" b="1" dirty="0">
                <a:latin typeface="Arial" charset="0"/>
                <a:ea typeface="Arial" charset="0"/>
                <a:cs typeface="Arial" charset="0"/>
              </a:rPr>
              <a:t>Years 3 and 4: Viewpoints, skills and processes</a:t>
            </a:r>
          </a:p>
        </p:txBody>
      </p:sp>
      <p:sp>
        <p:nvSpPr>
          <p:cNvPr id="8" name="TextBox 7">
            <a:extLst>
              <a:ext uri="{FF2B5EF4-FFF2-40B4-BE49-F238E27FC236}">
                <a16:creationId xmlns:a16="http://schemas.microsoft.com/office/drawing/2014/main" id="{B557A206-A911-4C4C-B3DF-6A41FCB4C4F7}"/>
              </a:ext>
            </a:extLst>
          </p:cNvPr>
          <p:cNvSpPr txBox="1"/>
          <p:nvPr/>
        </p:nvSpPr>
        <p:spPr>
          <a:xfrm>
            <a:off x="7734649" y="1739043"/>
            <a:ext cx="1345344" cy="1169551"/>
          </a:xfrm>
          <a:prstGeom prst="rect">
            <a:avLst/>
          </a:prstGeom>
          <a:solidFill>
            <a:srgbClr val="FFFFFF"/>
          </a:solidFill>
        </p:spPr>
        <p:txBody>
          <a:bodyPr wrap="square" rtlCol="0">
            <a:spAutoFit/>
          </a:bodyPr>
          <a:lstStyle/>
          <a:p>
            <a:r>
              <a:rPr lang="en-AU" sz="700" dirty="0">
                <a:latin typeface="Arial" panose="020B0604020202020204" pitchFamily="34" charset="0"/>
                <a:cs typeface="Arial" panose="020B0604020202020204" pitchFamily="34" charset="0"/>
              </a:rPr>
              <a:t>If a visit to the Gallery is not possible, this activity can be easily replicated in the classroom. Provide students with a variety of postcards or coloured photographs of artworks and have students select the  which best describes each element or principle. </a:t>
            </a:r>
          </a:p>
        </p:txBody>
      </p:sp>
      <p:pic>
        <p:nvPicPr>
          <p:cNvPr id="9" name="Picture 8" descr="A close up of a zebra&#10;&#10;Description automatically generated">
            <a:extLst>
              <a:ext uri="{FF2B5EF4-FFF2-40B4-BE49-F238E27FC236}">
                <a16:creationId xmlns:a16="http://schemas.microsoft.com/office/drawing/2014/main" id="{A9B76B13-83AD-4BC2-8278-E0B3540D12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9638" y="1097341"/>
            <a:ext cx="2211761" cy="2889185"/>
          </a:xfrm>
          <a:prstGeom prst="rect">
            <a:avLst/>
          </a:prstGeom>
        </p:spPr>
      </p:pic>
      <p:pic>
        <p:nvPicPr>
          <p:cNvPr id="11" name="Picture 10" descr="A necklace hanging on a white surface&#10;&#10;Description automatically generated">
            <a:extLst>
              <a:ext uri="{FF2B5EF4-FFF2-40B4-BE49-F238E27FC236}">
                <a16:creationId xmlns:a16="http://schemas.microsoft.com/office/drawing/2014/main" id="{2CC407F6-9044-42B4-BB0E-0F1D238E66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3600" y="3750046"/>
            <a:ext cx="2023864" cy="236555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85029" y="1168207"/>
            <a:ext cx="1162638" cy="4947394"/>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83388" y="1155942"/>
            <a:ext cx="3280095" cy="2132062"/>
          </a:xfrm>
          <a:prstGeom prst="rect">
            <a:avLst/>
          </a:prstGeom>
        </p:spPr>
      </p:pic>
      <p:pic>
        <p:nvPicPr>
          <p:cNvPr id="12" name="Picture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6350" y="4053364"/>
            <a:ext cx="2318336" cy="2062237"/>
          </a:xfrm>
          <a:prstGeom prst="rect">
            <a:avLst/>
          </a:prstGeom>
        </p:spPr>
      </p:pic>
    </p:spTree>
    <p:extLst>
      <p:ext uri="{BB962C8B-B14F-4D97-AF65-F5344CB8AC3E}">
        <p14:creationId xmlns:p14="http://schemas.microsoft.com/office/powerpoint/2010/main" val="1359656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0A1C90-FB28-4136-AE10-20D25711ECA7}"/>
              </a:ext>
            </a:extLst>
          </p:cNvPr>
          <p:cNvSpPr>
            <a:spLocks noGrp="1"/>
          </p:cNvSpPr>
          <p:nvPr>
            <p:ph type="title"/>
          </p:nvPr>
        </p:nvSpPr>
        <p:spPr/>
        <p:txBody>
          <a:bodyPr/>
          <a:lstStyle/>
          <a:p>
            <a:r>
              <a:rPr lang="en-AU" dirty="0"/>
              <a:t>Captions </a:t>
            </a:r>
          </a:p>
        </p:txBody>
      </p:sp>
      <p:sp>
        <p:nvSpPr>
          <p:cNvPr id="4" name="Rectangle 3">
            <a:extLst>
              <a:ext uri="{FF2B5EF4-FFF2-40B4-BE49-F238E27FC236}">
                <a16:creationId xmlns:a16="http://schemas.microsoft.com/office/drawing/2014/main" id="{D30E1395-0C2E-426F-9A2E-25C8034F985F}"/>
              </a:ext>
            </a:extLst>
          </p:cNvPr>
          <p:cNvSpPr/>
          <p:nvPr/>
        </p:nvSpPr>
        <p:spPr>
          <a:xfrm>
            <a:off x="2042192" y="779311"/>
            <a:ext cx="6355582" cy="830997"/>
          </a:xfrm>
          <a:prstGeom prst="rect">
            <a:avLst/>
          </a:prstGeom>
        </p:spPr>
        <p:txBody>
          <a:bodyPr wrap="square">
            <a:spAutoFit/>
          </a:bodyPr>
          <a:lstStyle/>
          <a:p>
            <a:r>
              <a:rPr lang="en-AU" sz="800" dirty="0" err="1">
                <a:latin typeface="Arial" panose="020B0604020202020204" pitchFamily="34" charset="0"/>
                <a:cs typeface="Arial" panose="020B0604020202020204" pitchFamily="34" charset="0"/>
              </a:rPr>
              <a:t>Khai</a:t>
            </a:r>
            <a:r>
              <a:rPr lang="en-AU" sz="800" dirty="0">
                <a:latin typeface="Arial" panose="020B0604020202020204" pitchFamily="34" charset="0"/>
                <a:cs typeface="Arial" panose="020B0604020202020204" pitchFamily="34" charset="0"/>
              </a:rPr>
              <a:t> Liew, designer, Australia, born 1952, Bruce </a:t>
            </a:r>
            <a:r>
              <a:rPr lang="en-AU" sz="800" dirty="0" err="1">
                <a:latin typeface="Arial" panose="020B0604020202020204" pitchFamily="34" charset="0"/>
                <a:cs typeface="Arial" panose="020B0604020202020204" pitchFamily="34" charset="0"/>
              </a:rPr>
              <a:t>Nuske</a:t>
            </a:r>
            <a:r>
              <a:rPr lang="en-AU" sz="800" dirty="0">
                <a:latin typeface="Arial" panose="020B0604020202020204" pitchFamily="34" charset="0"/>
                <a:cs typeface="Arial" panose="020B0604020202020204" pitchFamily="34" charset="0"/>
              </a:rPr>
              <a:t>, ceramist, Australia, born 1949, </a:t>
            </a:r>
            <a:r>
              <a:rPr lang="en-AU" sz="800" i="1" dirty="0">
                <a:latin typeface="Arial" panose="020B0604020202020204" pitchFamily="34" charset="0"/>
                <a:cs typeface="Arial" panose="020B0604020202020204" pitchFamily="34" charset="0"/>
              </a:rPr>
              <a:t>Bruce [cabinet on stand]</a:t>
            </a:r>
            <a:r>
              <a:rPr lang="en-AU" sz="800" dirty="0">
                <a:latin typeface="Arial" panose="020B0604020202020204" pitchFamily="34" charset="0"/>
                <a:cs typeface="Arial" panose="020B0604020202020204" pitchFamily="34" charset="0"/>
              </a:rPr>
              <a:t>, </a:t>
            </a:r>
            <a:r>
              <a:rPr lang="en-AU" sz="800" dirty="0" err="1">
                <a:latin typeface="Arial" panose="020B0604020202020204" pitchFamily="34" charset="0"/>
                <a:cs typeface="Arial" panose="020B0604020202020204" pitchFamily="34" charset="0"/>
              </a:rPr>
              <a:t>Collec+tors</a:t>
            </a:r>
            <a:r>
              <a:rPr lang="en-AU" sz="800" dirty="0">
                <a:latin typeface="Arial" panose="020B0604020202020204" pitchFamily="34" charset="0"/>
                <a:cs typeface="Arial" panose="020B0604020202020204" pitchFamily="34" charset="0"/>
              </a:rPr>
              <a:t>, 2010, Cabinet, Norwood, South Australia; tiles, Adelaide, South Australia, American white oak, porcelaneous stoneware, sgraffito decoration, 130.0 x 212.0 x 50.0 cm; Gift of Michael Armitage, Susan Armitage, Philip Bacon AM, Colin and Robyn Cowan, Julian and Stephanie Grose, Andrew and Hiroko </a:t>
            </a:r>
            <a:r>
              <a:rPr lang="en-AU" sz="800" dirty="0" err="1">
                <a:latin typeface="Arial" panose="020B0604020202020204" pitchFamily="34" charset="0"/>
                <a:cs typeface="Arial" panose="020B0604020202020204" pitchFamily="34" charset="0"/>
              </a:rPr>
              <a:t>Gwinnett</a:t>
            </a:r>
            <a:r>
              <a:rPr lang="en-AU" sz="800" dirty="0">
                <a:latin typeface="Arial" panose="020B0604020202020204" pitchFamily="34" charset="0"/>
                <a:cs typeface="Arial" panose="020B0604020202020204" pitchFamily="34" charset="0"/>
              </a:rPr>
              <a:t>, Jim and Andrea </a:t>
            </a:r>
            <a:r>
              <a:rPr lang="en-AU" sz="800" dirty="0" err="1">
                <a:latin typeface="Arial" panose="020B0604020202020204" pitchFamily="34" charset="0"/>
                <a:cs typeface="Arial" panose="020B0604020202020204" pitchFamily="34" charset="0"/>
              </a:rPr>
              <a:t>Katsaros</a:t>
            </a:r>
            <a:r>
              <a:rPr lang="en-AU" sz="800" dirty="0">
                <a:latin typeface="Arial" panose="020B0604020202020204" pitchFamily="34" charset="0"/>
                <a:cs typeface="Arial" panose="020B0604020202020204" pitchFamily="34" charset="0"/>
              </a:rPr>
              <a:t>, Diana Laidlaw AM, Sonia Laidlaw, Macquarie Group Foundation, David McKee, Pam McKee, Jillian Russell, Peter and Mary Sutherland, Janet Worth to the </a:t>
            </a:r>
            <a:r>
              <a:rPr lang="en-AU" sz="800" dirty="0" err="1">
                <a:latin typeface="Arial" panose="020B0604020202020204" pitchFamily="34" charset="0"/>
                <a:cs typeface="Arial" panose="020B0604020202020204" pitchFamily="34" charset="0"/>
              </a:rPr>
              <a:t>Collec+ors</a:t>
            </a:r>
            <a:r>
              <a:rPr lang="en-AU" sz="800" dirty="0">
                <a:latin typeface="Arial" panose="020B0604020202020204" pitchFamily="34" charset="0"/>
                <a:cs typeface="Arial" panose="020B0604020202020204" pitchFamily="34" charset="0"/>
              </a:rPr>
              <a:t> Appeal through the Art Gallery of South Australia Foundation 2012, Art Gallery of South Australia, Adelaide, Courtesy the artist, photo: Grant Hancock.</a:t>
            </a:r>
          </a:p>
        </p:txBody>
      </p:sp>
      <p:pic>
        <p:nvPicPr>
          <p:cNvPr id="5" name="Picture 4">
            <a:extLst>
              <a:ext uri="{FF2B5EF4-FFF2-40B4-BE49-F238E27FC236}">
                <a16:creationId xmlns:a16="http://schemas.microsoft.com/office/drawing/2014/main" id="{DE7383AA-C939-4F0A-A0AA-96735C978C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3138" y="713812"/>
            <a:ext cx="1379224" cy="896496"/>
          </a:xfrm>
          <a:prstGeom prst="rect">
            <a:avLst/>
          </a:prstGeom>
        </p:spPr>
      </p:pic>
      <p:pic>
        <p:nvPicPr>
          <p:cNvPr id="6" name="Picture 5" descr="A close up of a zebra&#10;&#10;Description automatically generated">
            <a:extLst>
              <a:ext uri="{FF2B5EF4-FFF2-40B4-BE49-F238E27FC236}">
                <a16:creationId xmlns:a16="http://schemas.microsoft.com/office/drawing/2014/main" id="{91B083DF-CA38-4095-86BD-01AA555D1E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844" y="4341855"/>
            <a:ext cx="563212" cy="735714"/>
          </a:xfrm>
          <a:prstGeom prst="rect">
            <a:avLst/>
          </a:prstGeom>
        </p:spPr>
      </p:pic>
      <p:pic>
        <p:nvPicPr>
          <p:cNvPr id="7" name="Picture 6">
            <a:extLst>
              <a:ext uri="{FF2B5EF4-FFF2-40B4-BE49-F238E27FC236}">
                <a16:creationId xmlns:a16="http://schemas.microsoft.com/office/drawing/2014/main" id="{5CD8D12A-00EB-4764-9C6B-3DC43D5A2E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2718" y="5242274"/>
            <a:ext cx="797401" cy="709315"/>
          </a:xfrm>
          <a:prstGeom prst="rect">
            <a:avLst/>
          </a:prstGeom>
        </p:spPr>
      </p:pic>
      <p:pic>
        <p:nvPicPr>
          <p:cNvPr id="8" name="Picture 7" descr="A necklace hanging on a white surface&#10;&#10;Description automatically generated">
            <a:extLst>
              <a:ext uri="{FF2B5EF4-FFF2-40B4-BE49-F238E27FC236}">
                <a16:creationId xmlns:a16="http://schemas.microsoft.com/office/drawing/2014/main" id="{AE3C48F8-8B5C-4799-8095-ECB455CF18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1089" y="3155182"/>
            <a:ext cx="779030" cy="910555"/>
          </a:xfrm>
          <a:prstGeom prst="rect">
            <a:avLst/>
          </a:prstGeom>
        </p:spPr>
      </p:pic>
      <p:pic>
        <p:nvPicPr>
          <p:cNvPr id="9" name="Picture 8">
            <a:extLst>
              <a:ext uri="{FF2B5EF4-FFF2-40B4-BE49-F238E27FC236}">
                <a16:creationId xmlns:a16="http://schemas.microsoft.com/office/drawing/2014/main" id="{1C9E9580-C301-4185-A3B9-86CB2D1CD1E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4203" y="1788879"/>
            <a:ext cx="252666" cy="1075174"/>
          </a:xfrm>
          <a:prstGeom prst="rect">
            <a:avLst/>
          </a:prstGeom>
        </p:spPr>
      </p:pic>
      <p:sp>
        <p:nvSpPr>
          <p:cNvPr id="10" name="Rectangle 9">
            <a:extLst>
              <a:ext uri="{FF2B5EF4-FFF2-40B4-BE49-F238E27FC236}">
                <a16:creationId xmlns:a16="http://schemas.microsoft.com/office/drawing/2014/main" id="{08BC0384-167B-445B-9868-FA05592725E3}"/>
              </a:ext>
            </a:extLst>
          </p:cNvPr>
          <p:cNvSpPr/>
          <p:nvPr/>
        </p:nvSpPr>
        <p:spPr>
          <a:xfrm>
            <a:off x="2042192" y="2097483"/>
            <a:ext cx="6204857" cy="338554"/>
          </a:xfrm>
          <a:prstGeom prst="rect">
            <a:avLst/>
          </a:prstGeom>
        </p:spPr>
        <p:txBody>
          <a:bodyPr wrap="square">
            <a:spAutoFit/>
          </a:bodyPr>
          <a:lstStyle/>
          <a:p>
            <a:r>
              <a:rPr lang="en-AU" sz="800" dirty="0">
                <a:latin typeface="Arial" panose="020B0604020202020204" pitchFamily="34" charset="0"/>
                <a:cs typeface="Arial" panose="020B0604020202020204" pitchFamily="34" charset="0"/>
              </a:rPr>
              <a:t>image: Fred Williams, Australia, 1927 – 1982, Flood bound cattle, 1975, Melbourne, oil on canvas, 256.0 x 62.0 cm; Gift of Lyn Williams AM 1995, Art Gallery of South Australia, Adelaide. © Estate of Fred Williams</a:t>
            </a:r>
          </a:p>
        </p:txBody>
      </p:sp>
      <p:sp>
        <p:nvSpPr>
          <p:cNvPr id="11" name="Rectangle 10">
            <a:extLst>
              <a:ext uri="{FF2B5EF4-FFF2-40B4-BE49-F238E27FC236}">
                <a16:creationId xmlns:a16="http://schemas.microsoft.com/office/drawing/2014/main" id="{11DC5B30-7BA7-4327-ACA0-A886212669E3}"/>
              </a:ext>
            </a:extLst>
          </p:cNvPr>
          <p:cNvSpPr/>
          <p:nvPr/>
        </p:nvSpPr>
        <p:spPr>
          <a:xfrm>
            <a:off x="2042192" y="4387511"/>
            <a:ext cx="6709220" cy="461665"/>
          </a:xfrm>
          <a:prstGeom prst="rect">
            <a:avLst/>
          </a:prstGeom>
        </p:spPr>
        <p:txBody>
          <a:bodyPr wrap="square">
            <a:spAutoFit/>
          </a:bodyPr>
          <a:lstStyle/>
          <a:p>
            <a:r>
              <a:rPr lang="en-AU" sz="800" dirty="0">
                <a:latin typeface="Arial" panose="020B0604020202020204" pitchFamily="34" charset="0"/>
                <a:cs typeface="Arial" panose="020B0604020202020204" pitchFamily="34" charset="0"/>
              </a:rPr>
              <a:t>Emily Kame Kngwarreye, </a:t>
            </a:r>
            <a:r>
              <a:rPr lang="en-AU" sz="800" dirty="0" err="1">
                <a:latin typeface="Arial" panose="020B0604020202020204" pitchFamily="34" charset="0"/>
                <a:cs typeface="Arial" panose="020B0604020202020204" pitchFamily="34" charset="0"/>
              </a:rPr>
              <a:t>Anmatyerre</a:t>
            </a:r>
            <a:r>
              <a:rPr lang="en-AU" sz="800" dirty="0">
                <a:latin typeface="Arial" panose="020B0604020202020204" pitchFamily="34" charset="0"/>
                <a:cs typeface="Arial" panose="020B0604020202020204" pitchFamily="34" charset="0"/>
              </a:rPr>
              <a:t> people, Northern Territory, born 1910, </a:t>
            </a:r>
            <a:r>
              <a:rPr lang="en-AU" sz="800" dirty="0" err="1">
                <a:latin typeface="Arial" panose="020B0604020202020204" pitchFamily="34" charset="0"/>
                <a:cs typeface="Arial" panose="020B0604020202020204" pitchFamily="34" charset="0"/>
              </a:rPr>
              <a:t>Alhalkere</a:t>
            </a:r>
            <a:r>
              <a:rPr lang="en-AU" sz="800" dirty="0">
                <a:latin typeface="Arial" panose="020B0604020202020204" pitchFamily="34" charset="0"/>
                <a:cs typeface="Arial" panose="020B0604020202020204" pitchFamily="34" charset="0"/>
              </a:rPr>
              <a:t> (</a:t>
            </a:r>
            <a:r>
              <a:rPr lang="en-AU" sz="800" dirty="0" err="1">
                <a:latin typeface="Arial" panose="020B0604020202020204" pitchFamily="34" charset="0"/>
                <a:cs typeface="Arial" panose="020B0604020202020204" pitchFamily="34" charset="0"/>
              </a:rPr>
              <a:t>Alalgura</a:t>
            </a:r>
            <a:r>
              <a:rPr lang="en-AU" sz="800" dirty="0">
                <a:latin typeface="Arial" panose="020B0604020202020204" pitchFamily="34" charset="0"/>
                <a:cs typeface="Arial" panose="020B0604020202020204" pitchFamily="34" charset="0"/>
              </a:rPr>
              <a:t>) soakage, Northern Territory, died 1996, Alice Springs, Northern Territory, </a:t>
            </a:r>
            <a:r>
              <a:rPr lang="en-AU" sz="800" i="1" dirty="0">
                <a:latin typeface="Arial" panose="020B0604020202020204" pitchFamily="34" charset="0"/>
                <a:cs typeface="Arial" panose="020B0604020202020204" pitchFamily="34" charset="0"/>
              </a:rPr>
              <a:t>Awelye V</a:t>
            </a:r>
            <a:r>
              <a:rPr lang="en-AU" sz="800" dirty="0">
                <a:latin typeface="Arial" panose="020B0604020202020204" pitchFamily="34" charset="0"/>
                <a:cs typeface="Arial" panose="020B0604020202020204" pitchFamily="34" charset="0"/>
              </a:rPr>
              <a:t>, 1994, Utopia, Northern Territory, synthetic polymer paint on canvas, 128.5 x 98.5 cm (</a:t>
            </a:r>
            <a:r>
              <a:rPr lang="en-AU" sz="800" dirty="0" err="1">
                <a:latin typeface="Arial" panose="020B0604020202020204" pitchFamily="34" charset="0"/>
                <a:cs typeface="Arial" panose="020B0604020202020204" pitchFamily="34" charset="0"/>
              </a:rPr>
              <a:t>irreg</a:t>
            </a:r>
            <a:r>
              <a:rPr lang="en-AU" sz="800" dirty="0">
                <a:latin typeface="Arial" panose="020B0604020202020204" pitchFamily="34" charset="0"/>
                <a:cs typeface="Arial" panose="020B0604020202020204" pitchFamily="34" charset="0"/>
              </a:rPr>
              <a:t>); South Australian Government Grant, Art Gallery of South Australia, Adelaide, © Estate of Emily Kame Kngwarreye/Copyright Agency. </a:t>
            </a:r>
          </a:p>
        </p:txBody>
      </p:sp>
      <p:sp>
        <p:nvSpPr>
          <p:cNvPr id="12" name="Rectangle 11">
            <a:extLst>
              <a:ext uri="{FF2B5EF4-FFF2-40B4-BE49-F238E27FC236}">
                <a16:creationId xmlns:a16="http://schemas.microsoft.com/office/drawing/2014/main" id="{136DD677-415F-4B67-9A2B-132F446C784B}"/>
              </a:ext>
            </a:extLst>
          </p:cNvPr>
          <p:cNvSpPr/>
          <p:nvPr/>
        </p:nvSpPr>
        <p:spPr>
          <a:xfrm>
            <a:off x="2034398" y="3267075"/>
            <a:ext cx="6363376" cy="338554"/>
          </a:xfrm>
          <a:prstGeom prst="rect">
            <a:avLst/>
          </a:prstGeom>
        </p:spPr>
        <p:txBody>
          <a:bodyPr wrap="square">
            <a:spAutoFit/>
          </a:bodyPr>
          <a:lstStyle/>
          <a:p>
            <a:r>
              <a:rPr lang="en-AU" sz="800" dirty="0">
                <a:latin typeface="Arial" panose="020B0604020202020204" pitchFamily="34" charset="0"/>
                <a:cs typeface="Arial" panose="020B0604020202020204" pitchFamily="34" charset="0"/>
              </a:rPr>
              <a:t>Tim Edwards, Australia, born 1967, Elements #8 Outline, 2018, </a:t>
            </a:r>
            <a:r>
              <a:rPr lang="en-AU" sz="800" dirty="0" err="1">
                <a:latin typeface="Arial" panose="020B0604020202020204" pitchFamily="34" charset="0"/>
                <a:cs typeface="Arial" panose="020B0604020202020204" pitchFamily="34" charset="0"/>
              </a:rPr>
              <a:t>JamFactory</a:t>
            </a:r>
            <a:r>
              <a:rPr lang="en-AU" sz="800" dirty="0">
                <a:latin typeface="Arial" panose="020B0604020202020204" pitchFamily="34" charset="0"/>
                <a:cs typeface="Arial" panose="020B0604020202020204" pitchFamily="34" charset="0"/>
              </a:rPr>
              <a:t>, Adelaide, blown and wheel cut glass, 54.5 x 38.0 x 11.0 cm; Gift through the Adelaide Biennial Ambassadors Program 2018, Art Gallery of South Australia, Adelaide</a:t>
            </a:r>
            <a:endParaRPr lang="en-AU"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6C6718D-4639-4B50-BB4E-577858074205}"/>
              </a:ext>
            </a:extLst>
          </p:cNvPr>
          <p:cNvSpPr/>
          <p:nvPr/>
        </p:nvSpPr>
        <p:spPr>
          <a:xfrm>
            <a:off x="2042192" y="5373879"/>
            <a:ext cx="6669027" cy="461665"/>
          </a:xfrm>
          <a:prstGeom prst="rect">
            <a:avLst/>
          </a:prstGeom>
        </p:spPr>
        <p:txBody>
          <a:bodyPr wrap="square">
            <a:spAutoFit/>
          </a:bodyPr>
          <a:lstStyle/>
          <a:p>
            <a:r>
              <a:rPr lang="en-AU" sz="800" dirty="0">
                <a:latin typeface="Arial" panose="020B0604020202020204" pitchFamily="34" charset="0"/>
                <a:cs typeface="Arial" panose="020B0604020202020204" pitchFamily="34" charset="0"/>
              </a:rPr>
              <a:t>Ettore </a:t>
            </a:r>
            <a:r>
              <a:rPr lang="en-AU" sz="800" dirty="0" err="1">
                <a:latin typeface="Arial" panose="020B0604020202020204" pitchFamily="34" charset="0"/>
                <a:cs typeface="Arial" panose="020B0604020202020204" pitchFamily="34" charset="0"/>
              </a:rPr>
              <a:t>Sottsass</a:t>
            </a:r>
            <a:r>
              <a:rPr lang="en-AU" sz="800" dirty="0">
                <a:latin typeface="Arial" panose="020B0604020202020204" pitchFamily="34" charset="0"/>
                <a:cs typeface="Arial" panose="020B0604020202020204" pitchFamily="34" charset="0"/>
              </a:rPr>
              <a:t>, designer, Italy, 1917 - 2007, MEMPHIS, Milan, Italy, manufacturer, 1981 - 1988, ROSSI &amp; ARCANDI, Vicenza, manufacturer, Italy, est. 1959, </a:t>
            </a:r>
            <a:r>
              <a:rPr lang="en-AU" sz="800" i="1" dirty="0">
                <a:latin typeface="Arial" panose="020B0604020202020204" pitchFamily="34" charset="0"/>
                <a:cs typeface="Arial" panose="020B0604020202020204" pitchFamily="34" charset="0"/>
              </a:rPr>
              <a:t>Murmansk centrepiece</a:t>
            </a:r>
            <a:r>
              <a:rPr lang="en-AU" sz="800" dirty="0">
                <a:latin typeface="Arial" panose="020B0604020202020204" pitchFamily="34" charset="0"/>
                <a:cs typeface="Arial" panose="020B0604020202020204" pitchFamily="34" charset="0"/>
              </a:rPr>
              <a:t>, 1982-86, designed 1982, Vicenza, silver, 28.6 x 36.8 cm (diam.); Gift of the Art Gallery of South Australia Foundation 2011, Art Gallery of South Australia, Adelaide, © </a:t>
            </a:r>
            <a:r>
              <a:rPr lang="en-AU" sz="800" dirty="0" err="1">
                <a:latin typeface="Arial" panose="020B0604020202020204" pitchFamily="34" charset="0"/>
                <a:cs typeface="Arial" panose="020B0604020202020204" pitchFamily="34" charset="0"/>
              </a:rPr>
              <a:t>Archivio</a:t>
            </a:r>
            <a:r>
              <a:rPr lang="en-AU" sz="800" dirty="0">
                <a:latin typeface="Arial" panose="020B0604020202020204" pitchFamily="34" charset="0"/>
                <a:cs typeface="Arial" panose="020B0604020202020204" pitchFamily="34" charset="0"/>
              </a:rPr>
              <a:t> Ettore </a:t>
            </a:r>
            <a:r>
              <a:rPr lang="en-AU" sz="800" dirty="0" err="1">
                <a:latin typeface="Arial" panose="020B0604020202020204" pitchFamily="34" charset="0"/>
                <a:cs typeface="Arial" panose="020B0604020202020204" pitchFamily="34" charset="0"/>
              </a:rPr>
              <a:t>Sottsass</a:t>
            </a:r>
            <a:r>
              <a:rPr lang="en-AU"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31503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Head with gears">
            <a:extLst>
              <a:ext uri="{FF2B5EF4-FFF2-40B4-BE49-F238E27FC236}">
                <a16:creationId xmlns:a16="http://schemas.microsoft.com/office/drawing/2014/main" id="{6429DC1D-609C-461E-86B5-CE6FF4CA26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3097" y="346009"/>
            <a:ext cx="875939" cy="875939"/>
          </a:xfrm>
          <a:prstGeom prst="rect">
            <a:avLst/>
          </a:prstGeom>
        </p:spPr>
      </p:pic>
      <p:sp>
        <p:nvSpPr>
          <p:cNvPr id="10" name="TextBox 9">
            <a:extLst>
              <a:ext uri="{FF2B5EF4-FFF2-40B4-BE49-F238E27FC236}">
                <a16:creationId xmlns:a16="http://schemas.microsoft.com/office/drawing/2014/main" id="{B557A206-A911-4C4C-B3DF-6A41FCB4C4F7}"/>
              </a:ext>
            </a:extLst>
          </p:cNvPr>
          <p:cNvSpPr txBox="1"/>
          <p:nvPr/>
        </p:nvSpPr>
        <p:spPr>
          <a:xfrm>
            <a:off x="332430" y="1551815"/>
            <a:ext cx="3534896" cy="4339650"/>
          </a:xfrm>
          <a:prstGeom prst="rect">
            <a:avLst/>
          </a:prstGeom>
          <a:noFill/>
        </p:spPr>
        <p:txBody>
          <a:bodyPr wrap="square" rtlCol="0">
            <a:spAutoFit/>
          </a:bodyPr>
          <a:lstStyle/>
          <a:p>
            <a:r>
              <a:rPr lang="en-AU" sz="1200" dirty="0">
                <a:latin typeface="Arial" panose="020B0604020202020204" pitchFamily="34" charset="0"/>
                <a:cs typeface="Arial" panose="020B0604020202020204" pitchFamily="34" charset="0"/>
              </a:rPr>
              <a:t>Take a walk to find some artworks which are located outside of the Gallery. Why might artists choose to create public artworks? What are some things you would need to consider when creating such a work? </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View artworks from different times and cultures.  What do these artworks tell us about the people, place or time in which they were made? </a:t>
            </a:r>
          </a:p>
          <a:p>
            <a:endParaRPr lang="en-AU" sz="1100" dirty="0">
              <a:latin typeface="Arial" panose="020B060402020202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Create an artwork that represents the time you live in or your cultural heritage. Display your work as part of a class exhibition.</a:t>
            </a:r>
          </a:p>
          <a:p>
            <a:endParaRPr lang="en-AU" sz="1100" dirty="0">
              <a:latin typeface="Arial" panose="020B060402020202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Reading a wall label can reveal a great deal of information about a artwork, including the name of the artist, the place and year the work was made, the medium and sometimes may include an extended text. </a:t>
            </a:r>
          </a:p>
          <a:p>
            <a:endParaRPr lang="en-AU" sz="1100" dirty="0">
              <a:latin typeface="Arial" panose="020B0604020202020204" pitchFamily="34" charset="0"/>
              <a:cs typeface="Arial" panose="020B0604020202020204" pitchFamily="34" charset="0"/>
            </a:endParaRPr>
          </a:p>
        </p:txBody>
      </p:sp>
      <p:sp>
        <p:nvSpPr>
          <p:cNvPr id="8" name="Content Placeholder 1">
            <a:extLst>
              <a:ext uri="{FF2B5EF4-FFF2-40B4-BE49-F238E27FC236}">
                <a16:creationId xmlns:a16="http://schemas.microsoft.com/office/drawing/2014/main" id="{011DDCDC-B814-427C-83C4-146B8CA94170}"/>
              </a:ext>
            </a:extLst>
          </p:cNvPr>
          <p:cNvSpPr txBox="1">
            <a:spLocks/>
          </p:cNvSpPr>
          <p:nvPr/>
        </p:nvSpPr>
        <p:spPr>
          <a:xfrm>
            <a:off x="1424426" y="346010"/>
            <a:ext cx="6923313" cy="761337"/>
          </a:xfrm>
          <a:prstGeom prst="rect">
            <a:avLst/>
          </a:prstGeom>
        </p:spPr>
        <p:txBody>
          <a:bodyPr vert="horz" lIns="91440" tIns="45720" rIns="91440" bIns="45720" rtlCol="0">
            <a:noAutofit/>
          </a:bodyPr>
          <a:lstStyle>
            <a:lvl1pPr marL="0" indent="0" algn="l" defTabSz="914400" rtl="0" eaLnBrk="1" latinLnBrk="0" hangingPunct="1">
              <a:lnSpc>
                <a:spcPts val="226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600" b="1" dirty="0"/>
              <a:t>Exploring ideas and improvising with ways to represent ideas</a:t>
            </a:r>
          </a:p>
          <a:p>
            <a:pPr>
              <a:lnSpc>
                <a:spcPct val="100000"/>
              </a:lnSpc>
            </a:pPr>
            <a:r>
              <a:rPr lang="en-AU" sz="1600" b="1" dirty="0"/>
              <a:t>Suggested approaches: AGSA’s Themed Elaborations (Years 5 and 6)</a:t>
            </a:r>
          </a:p>
          <a:p>
            <a:pPr>
              <a:lnSpc>
                <a:spcPct val="100000"/>
              </a:lnSpc>
            </a:pPr>
            <a:endParaRPr lang="en-AU" b="1" dirty="0"/>
          </a:p>
          <a:p>
            <a:pPr>
              <a:lnSpc>
                <a:spcPct val="100000"/>
              </a:lnSpc>
            </a:pPr>
            <a:endParaRPr lang="en-AU" sz="2400" dirty="0"/>
          </a:p>
        </p:txBody>
      </p:sp>
      <p:sp>
        <p:nvSpPr>
          <p:cNvPr id="5" name="Content Placeholder 1">
            <a:extLst>
              <a:ext uri="{FF2B5EF4-FFF2-40B4-BE49-F238E27FC236}">
                <a16:creationId xmlns:a16="http://schemas.microsoft.com/office/drawing/2014/main" id="{A56091BE-3410-4227-B735-0299A1D0BB60}"/>
              </a:ext>
            </a:extLst>
          </p:cNvPr>
          <p:cNvSpPr txBox="1">
            <a:spLocks/>
          </p:cNvSpPr>
          <p:nvPr/>
        </p:nvSpPr>
        <p:spPr>
          <a:xfrm>
            <a:off x="4567754" y="1330854"/>
            <a:ext cx="3921905" cy="5089349"/>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oAutofit/>
          </a:bodyPr>
          <a:lstStyle>
            <a:lvl1pPr marL="0" indent="0" algn="l" defTabSz="914400" rtl="0" eaLnBrk="1" latinLnBrk="0" hangingPunct="1">
              <a:lnSpc>
                <a:spcPts val="226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200" b="1" dirty="0"/>
              <a:t>Viewpoints</a:t>
            </a:r>
            <a:br>
              <a:rPr lang="en-AU" sz="1200" dirty="0"/>
            </a:br>
            <a:r>
              <a:rPr lang="en-AU" sz="1200" i="1" u="sng" dirty="0"/>
              <a:t>expression</a:t>
            </a:r>
            <a:r>
              <a:rPr lang="en-AU" sz="1200" dirty="0"/>
              <a:t> – physical, psychological, sensory and intuitive</a:t>
            </a:r>
            <a:br>
              <a:rPr lang="en-AU" sz="1200" dirty="0"/>
            </a:br>
            <a:r>
              <a:rPr lang="en-AU" sz="1200" i="1" u="sng" dirty="0"/>
              <a:t>contexts</a:t>
            </a:r>
            <a:r>
              <a:rPr lang="en-AU" sz="1200" dirty="0"/>
              <a:t> – recognising artists who work in cross-media and those who install their artworks in various locations. Refer to artists and audiences from different cultures, particularly Aboriginal and Torres Strait Islander Peoples, and from Asia</a:t>
            </a:r>
            <a:endParaRPr lang="en-AU" sz="1200" b="1" dirty="0"/>
          </a:p>
          <a:p>
            <a:pPr>
              <a:lnSpc>
                <a:spcPct val="100000"/>
              </a:lnSpc>
            </a:pPr>
            <a:r>
              <a:rPr lang="en-AU" sz="1200" b="1" dirty="0"/>
              <a:t>Skills</a:t>
            </a:r>
            <a:br>
              <a:rPr lang="en-AU" sz="1200" dirty="0"/>
            </a:br>
            <a:r>
              <a:rPr lang="en-AU" sz="1200" i="1" u="sng" dirty="0"/>
              <a:t>expressive</a:t>
            </a:r>
            <a:r>
              <a:rPr lang="en-AU" sz="1200" dirty="0"/>
              <a:t> – interpreting subject matter through various contexts and/or viewpoints to enhance understanding and create a personal response to stimuli</a:t>
            </a:r>
            <a:br>
              <a:rPr lang="en-AU" sz="1200" dirty="0"/>
            </a:br>
            <a:r>
              <a:rPr lang="en-AU" sz="1200" i="1" u="sng" dirty="0"/>
              <a:t>conceptual</a:t>
            </a:r>
            <a:r>
              <a:rPr lang="en-AU" sz="1200" dirty="0"/>
              <a:t> – developing a thought or idea into a visual representation</a:t>
            </a:r>
            <a:br>
              <a:rPr lang="en-AU" sz="1200" dirty="0"/>
            </a:br>
            <a:r>
              <a:rPr lang="en-AU" sz="1200" i="1" u="sng" dirty="0"/>
              <a:t>practical</a:t>
            </a:r>
            <a:r>
              <a:rPr lang="en-AU" sz="1200" dirty="0"/>
              <a:t> – using visual arts materials, equipment and instruments</a:t>
            </a:r>
          </a:p>
          <a:p>
            <a:pPr>
              <a:lnSpc>
                <a:spcPct val="100000"/>
              </a:lnSpc>
            </a:pPr>
            <a:endParaRPr lang="en-AU" sz="1200" b="1" dirty="0"/>
          </a:p>
          <a:p>
            <a:pPr>
              <a:lnSpc>
                <a:spcPct val="100000"/>
              </a:lnSpc>
            </a:pPr>
            <a:r>
              <a:rPr lang="en-AU" sz="1200" b="1" dirty="0"/>
              <a:t>Processes</a:t>
            </a:r>
            <a:br>
              <a:rPr lang="en-AU" sz="1200" dirty="0"/>
            </a:br>
            <a:r>
              <a:rPr lang="en-AU" sz="1200" dirty="0"/>
              <a:t>investigating, conceiving, experimenting, selecting, refining, predicting, testing, evaluating, comparing, analysing, identifying, evaluating, judging and displaying</a:t>
            </a:r>
          </a:p>
          <a:p>
            <a:pPr>
              <a:lnSpc>
                <a:spcPct val="100000"/>
              </a:lnSpc>
            </a:pPr>
            <a:endParaRPr lang="en-AU" dirty="0"/>
          </a:p>
          <a:p>
            <a:endParaRPr lang="en-AU" dirty="0"/>
          </a:p>
          <a:p>
            <a:r>
              <a:rPr lang="en-AU" dirty="0"/>
              <a:t> </a:t>
            </a:r>
          </a:p>
        </p:txBody>
      </p:sp>
      <p:cxnSp>
        <p:nvCxnSpPr>
          <p:cNvPr id="6" name="Straight Arrow Connector 5"/>
          <p:cNvCxnSpPr/>
          <p:nvPr/>
        </p:nvCxnSpPr>
        <p:spPr>
          <a:xfrm>
            <a:off x="3754022" y="2046914"/>
            <a:ext cx="81373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V="1">
            <a:off x="3800912" y="2490133"/>
            <a:ext cx="745221" cy="27823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3766656" y="3456264"/>
            <a:ext cx="658536" cy="4108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3611460" y="5243119"/>
            <a:ext cx="81373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3800912" y="4434894"/>
            <a:ext cx="675314" cy="4949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67834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557A206-A911-4C4C-B3DF-6A41FCB4C4F7}"/>
              </a:ext>
            </a:extLst>
          </p:cNvPr>
          <p:cNvSpPr txBox="1"/>
          <p:nvPr/>
        </p:nvSpPr>
        <p:spPr>
          <a:xfrm>
            <a:off x="327172" y="872455"/>
            <a:ext cx="7894039" cy="984885"/>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Take a walk to find some artworks which are located outside of the Gallery. </a:t>
            </a:r>
          </a:p>
          <a:p>
            <a:pPr algn="ctr"/>
            <a:r>
              <a:rPr lang="en-AU" sz="1600" dirty="0">
                <a:latin typeface="Arial" panose="020B0604020202020204" pitchFamily="34" charset="0"/>
                <a:cs typeface="Arial" panose="020B0604020202020204" pitchFamily="34" charset="0"/>
              </a:rPr>
              <a:t>Why might artists choose to create public artworks? What are some things an artist would need to consider when creating artworks which will be on display outside? </a:t>
            </a:r>
            <a:endParaRPr lang="en-AU" sz="1200" dirty="0">
              <a:latin typeface="Arial" panose="020B0604020202020204" pitchFamily="34" charset="0"/>
              <a:cs typeface="Arial" panose="020B0604020202020204" pitchFamily="34" charset="0"/>
            </a:endParaRPr>
          </a:p>
          <a:p>
            <a:endParaRPr lang="en-AU" sz="1000" dirty="0"/>
          </a:p>
        </p:txBody>
      </p:sp>
      <p:sp>
        <p:nvSpPr>
          <p:cNvPr id="8" name="Content Placeholder 1">
            <a:extLst>
              <a:ext uri="{FF2B5EF4-FFF2-40B4-BE49-F238E27FC236}">
                <a16:creationId xmlns:a16="http://schemas.microsoft.com/office/drawing/2014/main" id="{011DDCDC-B814-427C-83C4-146B8CA94170}"/>
              </a:ext>
            </a:extLst>
          </p:cNvPr>
          <p:cNvSpPr txBox="1">
            <a:spLocks/>
          </p:cNvSpPr>
          <p:nvPr/>
        </p:nvSpPr>
        <p:spPr>
          <a:xfrm>
            <a:off x="327172" y="396344"/>
            <a:ext cx="7257170" cy="476111"/>
          </a:xfrm>
          <a:prstGeom prst="rect">
            <a:avLst/>
          </a:prstGeom>
        </p:spPr>
        <p:txBody>
          <a:bodyPr vert="horz" lIns="91440" tIns="45720" rIns="91440" bIns="45720" rtlCol="0">
            <a:noAutofit/>
          </a:bodyPr>
          <a:lstStyle>
            <a:lvl1pPr marL="0" indent="0" algn="l" defTabSz="914400" rtl="0" eaLnBrk="1" latinLnBrk="0" hangingPunct="1">
              <a:lnSpc>
                <a:spcPts val="226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600" b="1" dirty="0">
                <a:latin typeface="Arial" charset="0"/>
                <a:ea typeface="Arial" charset="0"/>
                <a:cs typeface="Arial" charset="0"/>
              </a:rPr>
              <a:t>Years 5 and 6: Viewpoints, skills and processes</a:t>
            </a:r>
          </a:p>
        </p:txBody>
      </p:sp>
      <p:pic>
        <p:nvPicPr>
          <p:cNvPr id="4" name="Picture 3" descr="A picture containing grass, building, sitting, bench&#10;&#10;Description automatically generated">
            <a:extLst>
              <a:ext uri="{FF2B5EF4-FFF2-40B4-BE49-F238E27FC236}">
                <a16:creationId xmlns:a16="http://schemas.microsoft.com/office/drawing/2014/main" id="{961BD272-D54F-4102-993D-03A2B80DFB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173" y="1857342"/>
            <a:ext cx="4329696" cy="3357754"/>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0611" y="1857341"/>
            <a:ext cx="2520600" cy="4041042"/>
          </a:xfrm>
          <a:prstGeom prst="rect">
            <a:avLst/>
          </a:prstGeom>
        </p:spPr>
      </p:pic>
      <p:sp>
        <p:nvSpPr>
          <p:cNvPr id="6" name="Rectangle 5">
            <a:extLst>
              <a:ext uri="{FF2B5EF4-FFF2-40B4-BE49-F238E27FC236}">
                <a16:creationId xmlns:a16="http://schemas.microsoft.com/office/drawing/2014/main" id="{459408B6-9C5A-45A3-98A9-A7B14A14B30D}"/>
              </a:ext>
            </a:extLst>
          </p:cNvPr>
          <p:cNvSpPr/>
          <p:nvPr/>
        </p:nvSpPr>
        <p:spPr>
          <a:xfrm>
            <a:off x="5426108" y="6071310"/>
            <a:ext cx="3562141" cy="338554"/>
          </a:xfrm>
          <a:prstGeom prst="rect">
            <a:avLst/>
          </a:prstGeom>
        </p:spPr>
        <p:txBody>
          <a:bodyPr wrap="square">
            <a:spAutoFit/>
          </a:bodyPr>
          <a:lstStyle/>
          <a:p>
            <a:r>
              <a:rPr lang="en-AU" sz="800" dirty="0">
                <a:solidFill>
                  <a:srgbClr val="262626"/>
                </a:solidFill>
                <a:latin typeface="Arial" panose="020B0604020202020204" pitchFamily="34" charset="0"/>
                <a:cs typeface="Arial" panose="020B0604020202020204" pitchFamily="34" charset="0"/>
              </a:rPr>
              <a:t>Installation view: Lindy Lee, </a:t>
            </a:r>
            <a:r>
              <a:rPr lang="en-AU" sz="800" i="1" dirty="0">
                <a:solidFill>
                  <a:srgbClr val="262626"/>
                </a:solidFill>
                <a:latin typeface="Arial" panose="020B0604020202020204" pitchFamily="34" charset="0"/>
                <a:cs typeface="Arial" panose="020B0604020202020204" pitchFamily="34" charset="0"/>
              </a:rPr>
              <a:t>The Life of Stars</a:t>
            </a:r>
            <a:r>
              <a:rPr lang="en-AU" sz="800" dirty="0">
                <a:solidFill>
                  <a:srgbClr val="262626"/>
                </a:solidFill>
                <a:latin typeface="Arial" panose="020B0604020202020204" pitchFamily="34" charset="0"/>
                <a:cs typeface="Arial" panose="020B0604020202020204" pitchFamily="34" charset="0"/>
              </a:rPr>
              <a:t>, 2017, Art Gallery of South Australia, Adelaide.</a:t>
            </a:r>
            <a:endParaRPr lang="en-AU" sz="8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34971E0-BED4-46F3-AEE5-85F75F3DD75E}"/>
              </a:ext>
            </a:extLst>
          </p:cNvPr>
          <p:cNvSpPr/>
          <p:nvPr/>
        </p:nvSpPr>
        <p:spPr>
          <a:xfrm>
            <a:off x="236136" y="5446322"/>
            <a:ext cx="4667460" cy="461665"/>
          </a:xfrm>
          <a:prstGeom prst="rect">
            <a:avLst/>
          </a:prstGeom>
        </p:spPr>
        <p:txBody>
          <a:bodyPr wrap="square">
            <a:spAutoFit/>
          </a:bodyPr>
          <a:lstStyle/>
          <a:p>
            <a:r>
              <a:rPr lang="en-AU" sz="800" dirty="0">
                <a:latin typeface="Arial" panose="020B0604020202020204" pitchFamily="34" charset="0"/>
                <a:cs typeface="Arial" panose="020B0604020202020204" pitchFamily="34" charset="0"/>
              </a:rPr>
              <a:t>Donald Judd, United States, 1928 - 1994, </a:t>
            </a:r>
            <a:r>
              <a:rPr lang="en-AU" sz="800" i="1" dirty="0">
                <a:latin typeface="Arial" panose="020B0604020202020204" pitchFamily="34" charset="0"/>
                <a:cs typeface="Arial" panose="020B0604020202020204" pitchFamily="34" charset="0"/>
              </a:rPr>
              <a:t>Untitled</a:t>
            </a:r>
            <a:r>
              <a:rPr lang="en-AU" sz="800" dirty="0">
                <a:latin typeface="Arial" panose="020B0604020202020204" pitchFamily="34" charset="0"/>
                <a:cs typeface="Arial" panose="020B0604020202020204" pitchFamily="34" charset="0"/>
              </a:rPr>
              <a:t>, 1974-75, Adelaide, reinforced concrete, 126.0 x 760.0 x 660.0 cm (</a:t>
            </a:r>
            <a:r>
              <a:rPr lang="en-AU" sz="800" dirty="0" err="1">
                <a:latin typeface="Arial" panose="020B0604020202020204" pitchFamily="34" charset="0"/>
                <a:cs typeface="Arial" panose="020B0604020202020204" pitchFamily="34" charset="0"/>
              </a:rPr>
              <a:t>irreg</a:t>
            </a:r>
            <a:r>
              <a:rPr lang="en-AU" sz="800" dirty="0">
                <a:latin typeface="Arial" panose="020B0604020202020204" pitchFamily="34" charset="0"/>
                <a:cs typeface="Arial" panose="020B0604020202020204" pitchFamily="34" charset="0"/>
              </a:rPr>
              <a:t>); South Australian Government Grant in association with Marshall &amp; Brougham Pty Ltd 1974, Art Gallery of South Australia, Adelaide.</a:t>
            </a:r>
          </a:p>
        </p:txBody>
      </p:sp>
    </p:spTree>
    <p:extLst>
      <p:ext uri="{BB962C8B-B14F-4D97-AF65-F5344CB8AC3E}">
        <p14:creationId xmlns:p14="http://schemas.microsoft.com/office/powerpoint/2010/main" val="568754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B1246-4CDF-4B86-9477-724C93EE8C1E}"/>
              </a:ext>
            </a:extLst>
          </p:cNvPr>
          <p:cNvSpPr>
            <a:spLocks noGrp="1"/>
          </p:cNvSpPr>
          <p:nvPr>
            <p:ph idx="1"/>
          </p:nvPr>
        </p:nvSpPr>
        <p:spPr>
          <a:xfrm>
            <a:off x="202379" y="1055804"/>
            <a:ext cx="4074566" cy="4928436"/>
          </a:xfrm>
        </p:spPr>
        <p:txBody>
          <a:bodyPr/>
          <a:lstStyle/>
          <a:p>
            <a:pPr>
              <a:lnSpc>
                <a:spcPct val="100000"/>
              </a:lnSpc>
            </a:pPr>
            <a:r>
              <a:rPr lang="en-AU" sz="1400" dirty="0"/>
              <a:t>This resource links the Visual Arts Australian Curriculum Strands to artworks in AGSA’s collection. It will support you in prioritising the way ideas and intentions are communicated by artists and help children to think laterally about the way in which artworks are made and displayed. </a:t>
            </a:r>
          </a:p>
          <a:p>
            <a:pPr>
              <a:lnSpc>
                <a:spcPct val="100000"/>
              </a:lnSpc>
            </a:pPr>
            <a:r>
              <a:rPr lang="en-AU" sz="1400" dirty="0"/>
              <a:t>We have made a selection of the ‘knowledge and skills of Visual Arts’ (</a:t>
            </a:r>
            <a:r>
              <a:rPr lang="en-AU" sz="1400" i="1" dirty="0"/>
              <a:t>viewpoints, forms, skills, processes </a:t>
            </a:r>
            <a:r>
              <a:rPr lang="en-AU" sz="1400" dirty="0"/>
              <a:t>and </a:t>
            </a:r>
            <a:r>
              <a:rPr lang="en-AU" sz="1400" i="1" dirty="0"/>
              <a:t>visual conventions) </a:t>
            </a:r>
            <a:r>
              <a:rPr lang="en-AU" sz="1400" dirty="0"/>
              <a:t>as outlined in the Australian curriculum and highlighted how these can be incorporated in a visit to the Gallery. The Visual Arts sub-strands have been paired with potential elaborations explored through an AGSA lens, incorporating suggested activities that relate to a visit to the Gallery. </a:t>
            </a:r>
          </a:p>
          <a:p>
            <a:pPr>
              <a:lnSpc>
                <a:spcPct val="100000"/>
              </a:lnSpc>
            </a:pPr>
            <a:r>
              <a:rPr lang="en-AU" sz="1400" dirty="0"/>
              <a:t>With a focus on visual conventions, forms, skills, viewpoints and processes, the suggested activities highlight how to use artists as a starting point and how an artist’s work can connect to the world of your students in a meaningful way. </a:t>
            </a:r>
          </a:p>
          <a:p>
            <a:pPr>
              <a:lnSpc>
                <a:spcPct val="100000"/>
              </a:lnSpc>
            </a:pPr>
            <a:br>
              <a:rPr lang="en-AU" sz="1400" b="1" dirty="0"/>
            </a:br>
            <a:endParaRPr lang="en-AU" dirty="0"/>
          </a:p>
        </p:txBody>
      </p:sp>
      <p:sp>
        <p:nvSpPr>
          <p:cNvPr id="3" name="Title 2">
            <a:extLst>
              <a:ext uri="{FF2B5EF4-FFF2-40B4-BE49-F238E27FC236}">
                <a16:creationId xmlns:a16="http://schemas.microsoft.com/office/drawing/2014/main" id="{A4A3557B-2EB2-48C4-AAB4-8C611AD2C530}"/>
              </a:ext>
            </a:extLst>
          </p:cNvPr>
          <p:cNvSpPr>
            <a:spLocks noGrp="1"/>
          </p:cNvSpPr>
          <p:nvPr>
            <p:ph type="title"/>
          </p:nvPr>
        </p:nvSpPr>
        <p:spPr>
          <a:xfrm>
            <a:off x="348559" y="429234"/>
            <a:ext cx="5712315" cy="968660"/>
          </a:xfrm>
        </p:spPr>
        <p:txBody>
          <a:bodyPr/>
          <a:lstStyle/>
          <a:p>
            <a:r>
              <a:rPr lang="en-AU" dirty="0"/>
              <a:t>About this resource</a:t>
            </a:r>
            <a:br>
              <a:rPr lang="en-AU" dirty="0"/>
            </a:br>
            <a:endParaRPr lang="en-AU" dirty="0"/>
          </a:p>
        </p:txBody>
      </p:sp>
      <p:pic>
        <p:nvPicPr>
          <p:cNvPr id="6" name="Picture 5" descr="A picture containing sitting, table, white, old&#10;&#10;Description automatically generated">
            <a:extLst>
              <a:ext uri="{FF2B5EF4-FFF2-40B4-BE49-F238E27FC236}">
                <a16:creationId xmlns:a16="http://schemas.microsoft.com/office/drawing/2014/main" id="{C035F101-8C4B-4FA2-960F-96092807D9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4799" y="913564"/>
            <a:ext cx="3855931" cy="4400491"/>
          </a:xfrm>
          <a:prstGeom prst="rect">
            <a:avLst/>
          </a:prstGeom>
        </p:spPr>
      </p:pic>
      <p:sp>
        <p:nvSpPr>
          <p:cNvPr id="4" name="Rectangle 3">
            <a:extLst>
              <a:ext uri="{FF2B5EF4-FFF2-40B4-BE49-F238E27FC236}">
                <a16:creationId xmlns:a16="http://schemas.microsoft.com/office/drawing/2014/main" id="{7EE0F458-2E7C-4195-AA83-F1D8A3154988}"/>
              </a:ext>
            </a:extLst>
          </p:cNvPr>
          <p:cNvSpPr/>
          <p:nvPr/>
        </p:nvSpPr>
        <p:spPr>
          <a:xfrm>
            <a:off x="4572000" y="5451309"/>
            <a:ext cx="4129873" cy="707886"/>
          </a:xfrm>
          <a:prstGeom prst="rect">
            <a:avLst/>
          </a:prstGeom>
        </p:spPr>
        <p:txBody>
          <a:bodyPr wrap="square">
            <a:spAutoFit/>
          </a:bodyPr>
          <a:lstStyle/>
          <a:p>
            <a:r>
              <a:rPr lang="en-AU" sz="800" dirty="0">
                <a:latin typeface="Arial" panose="020B0604020202020204" pitchFamily="34" charset="0"/>
                <a:cs typeface="Arial" panose="020B0604020202020204" pitchFamily="34" charset="0"/>
              </a:rPr>
              <a:t>Ben </a:t>
            </a:r>
            <a:r>
              <a:rPr lang="en-AU" sz="800" dirty="0" err="1">
                <a:latin typeface="Arial" panose="020B0604020202020204" pitchFamily="34" charset="0"/>
                <a:cs typeface="Arial" panose="020B0604020202020204" pitchFamily="34" charset="0"/>
              </a:rPr>
              <a:t>Quilty</a:t>
            </a:r>
            <a:r>
              <a:rPr lang="en-AU" sz="800" dirty="0">
                <a:latin typeface="Arial" panose="020B0604020202020204" pitchFamily="34" charset="0"/>
                <a:cs typeface="Arial" panose="020B0604020202020204" pitchFamily="34" charset="0"/>
              </a:rPr>
              <a:t>, Australia, born 1973, </a:t>
            </a:r>
            <a:r>
              <a:rPr lang="en-AU" sz="800" i="1" dirty="0">
                <a:latin typeface="Arial" panose="020B0604020202020204" pitchFamily="34" charset="0"/>
                <a:cs typeface="Arial" panose="020B0604020202020204" pitchFamily="34" charset="0"/>
              </a:rPr>
              <a:t>New Bird</a:t>
            </a:r>
            <a:r>
              <a:rPr lang="en-AU" sz="800" dirty="0">
                <a:latin typeface="Arial" panose="020B0604020202020204" pitchFamily="34" charset="0"/>
                <a:cs typeface="Arial" panose="020B0604020202020204" pitchFamily="34" charset="0"/>
              </a:rPr>
              <a:t>, 2017, Southern Highlands, New South Wales, oil on linen, 82.0 x 71.5 x 3.5 cm; Gift of Ben </a:t>
            </a:r>
            <a:r>
              <a:rPr lang="en-AU" sz="800" dirty="0" err="1">
                <a:latin typeface="Arial" panose="020B0604020202020204" pitchFamily="34" charset="0"/>
                <a:cs typeface="Arial" panose="020B0604020202020204" pitchFamily="34" charset="0"/>
              </a:rPr>
              <a:t>Quilty</a:t>
            </a:r>
            <a:r>
              <a:rPr lang="en-AU" sz="800" dirty="0">
                <a:latin typeface="Arial" panose="020B0604020202020204" pitchFamily="34" charset="0"/>
                <a:cs typeface="Arial" panose="020B0604020202020204" pitchFamily="34" charset="0"/>
              </a:rPr>
              <a:t> through the Art Gallery of South Australia Contemporary Collectors 2019. Donated through the Australian Governments Cultural Gifts Program, Art Gallery of South Australia, Adelaide, Courtesy the artist, photo: </a:t>
            </a:r>
            <a:r>
              <a:rPr lang="en-AU" sz="800" dirty="0" err="1">
                <a:latin typeface="Arial" panose="020B0604020202020204" pitchFamily="34" charset="0"/>
                <a:cs typeface="Arial" panose="020B0604020202020204" pitchFamily="34" charset="0"/>
              </a:rPr>
              <a:t>Mim</a:t>
            </a:r>
            <a:r>
              <a:rPr lang="en-AU" sz="800" dirty="0">
                <a:latin typeface="Arial" panose="020B0604020202020204" pitchFamily="34" charset="0"/>
                <a:cs typeface="Arial" panose="020B0604020202020204" pitchFamily="34" charset="0"/>
              </a:rPr>
              <a:t> Stirling.</a:t>
            </a:r>
          </a:p>
        </p:txBody>
      </p:sp>
    </p:spTree>
    <p:extLst>
      <p:ext uri="{BB962C8B-B14F-4D97-AF65-F5344CB8AC3E}">
        <p14:creationId xmlns:p14="http://schemas.microsoft.com/office/powerpoint/2010/main" val="2715325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557A206-A911-4C4C-B3DF-6A41FCB4C4F7}"/>
              </a:ext>
            </a:extLst>
          </p:cNvPr>
          <p:cNvSpPr txBox="1"/>
          <p:nvPr/>
        </p:nvSpPr>
        <p:spPr>
          <a:xfrm>
            <a:off x="152401" y="1249921"/>
            <a:ext cx="8580538" cy="1169551"/>
          </a:xfrm>
          <a:prstGeom prst="rect">
            <a:avLst/>
          </a:prstGeom>
          <a:noFill/>
        </p:spPr>
        <p:txBody>
          <a:bodyPr wrap="square" rtlCol="0">
            <a:spAutoFit/>
          </a:bodyPr>
          <a:lstStyle/>
          <a:p>
            <a:r>
              <a:rPr lang="en-AU" sz="1200" dirty="0">
                <a:latin typeface="Arial" charset="0"/>
                <a:ea typeface="Arial" charset="0"/>
                <a:cs typeface="Arial" charset="0"/>
              </a:rPr>
              <a:t>While we prioritise long looking at artworks, a wall label can provide you with some valuable information about an artist, where they are from and where and when the artwork was made. This information can be ‘drip fed’ into discussion or used to add further context back in your classrooms. For example, you may locate the artist’s language group on a map of Australia or investigate what else was happening in Australia when the artwork was made.  </a:t>
            </a:r>
            <a:r>
              <a:rPr lang="en-AU" sz="1200" b="1" i="1" dirty="0">
                <a:latin typeface="Arial" charset="0"/>
                <a:ea typeface="Arial" charset="0"/>
                <a:cs typeface="Arial" charset="0"/>
              </a:rPr>
              <a:t> </a:t>
            </a:r>
            <a:endParaRPr lang="en-GB" sz="1200" dirty="0">
              <a:latin typeface="Arial" charset="0"/>
              <a:ea typeface="Arial" charset="0"/>
              <a:cs typeface="Arial" charset="0"/>
            </a:endParaRPr>
          </a:p>
          <a:p>
            <a:endParaRPr lang="en-AU" sz="1200" dirty="0">
              <a:latin typeface="Arial" panose="020B0604020202020204" pitchFamily="34" charset="0"/>
              <a:cs typeface="Arial" panose="020B0604020202020204" pitchFamily="34" charset="0"/>
            </a:endParaRPr>
          </a:p>
          <a:p>
            <a:endParaRPr lang="en-AU" sz="1000" dirty="0"/>
          </a:p>
        </p:txBody>
      </p:sp>
      <p:sp>
        <p:nvSpPr>
          <p:cNvPr id="5" name="Content Placeholder 1">
            <a:extLst>
              <a:ext uri="{FF2B5EF4-FFF2-40B4-BE49-F238E27FC236}">
                <a16:creationId xmlns:a16="http://schemas.microsoft.com/office/drawing/2014/main" id="{011DDCDC-B814-427C-83C4-146B8CA94170}"/>
              </a:ext>
            </a:extLst>
          </p:cNvPr>
          <p:cNvSpPr txBox="1">
            <a:spLocks/>
          </p:cNvSpPr>
          <p:nvPr/>
        </p:nvSpPr>
        <p:spPr>
          <a:xfrm>
            <a:off x="236291" y="313505"/>
            <a:ext cx="7257170" cy="476111"/>
          </a:xfrm>
          <a:prstGeom prst="rect">
            <a:avLst/>
          </a:prstGeom>
        </p:spPr>
        <p:txBody>
          <a:bodyPr vert="horz" lIns="91440" tIns="45720" rIns="91440" bIns="45720" rtlCol="0">
            <a:noAutofit/>
          </a:bodyPr>
          <a:lstStyle>
            <a:lvl1pPr marL="0" indent="0" algn="l" defTabSz="914400" rtl="0" eaLnBrk="1" latinLnBrk="0" hangingPunct="1">
              <a:lnSpc>
                <a:spcPts val="226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600" b="1" dirty="0">
                <a:latin typeface="Arial" charset="0"/>
                <a:ea typeface="Arial" charset="0"/>
                <a:cs typeface="Arial" charset="0"/>
              </a:rPr>
              <a:t>Years 5 and 6: Skills and processes</a:t>
            </a:r>
          </a:p>
          <a:p>
            <a:pPr>
              <a:lnSpc>
                <a:spcPct val="100000"/>
              </a:lnSpc>
            </a:pPr>
            <a:r>
              <a:rPr lang="en-AU" sz="1600" b="1" dirty="0"/>
              <a:t>Reading a wall label</a:t>
            </a:r>
          </a:p>
          <a:p>
            <a:pPr>
              <a:lnSpc>
                <a:spcPct val="100000"/>
              </a:lnSpc>
            </a:pPr>
            <a:endParaRPr lang="en-AU" sz="1600" b="1" dirty="0">
              <a:latin typeface="Arial" charset="0"/>
              <a:ea typeface="Arial" charset="0"/>
              <a:cs typeface="Arial" charset="0"/>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2400" y="2318804"/>
            <a:ext cx="5090945" cy="4224609"/>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4004" y="2318804"/>
            <a:ext cx="4025994" cy="3351640"/>
          </a:xfrm>
          <a:prstGeom prst="rect">
            <a:avLst/>
          </a:prstGeom>
        </p:spPr>
      </p:pic>
      <p:sp>
        <p:nvSpPr>
          <p:cNvPr id="4" name="Rectangle 3">
            <a:extLst>
              <a:ext uri="{FF2B5EF4-FFF2-40B4-BE49-F238E27FC236}">
                <a16:creationId xmlns:a16="http://schemas.microsoft.com/office/drawing/2014/main" id="{C250B238-E020-4824-8156-4D4C9668FA98}"/>
              </a:ext>
            </a:extLst>
          </p:cNvPr>
          <p:cNvSpPr/>
          <p:nvPr/>
        </p:nvSpPr>
        <p:spPr>
          <a:xfrm>
            <a:off x="4874004" y="5695290"/>
            <a:ext cx="4025994" cy="830997"/>
          </a:xfrm>
          <a:prstGeom prst="rect">
            <a:avLst/>
          </a:prstGeom>
          <a:solidFill>
            <a:srgbClr val="FFFFFF"/>
          </a:solidFill>
        </p:spPr>
        <p:txBody>
          <a:bodyPr wrap="square">
            <a:spAutoFit/>
          </a:bodyPr>
          <a:lstStyle/>
          <a:p>
            <a:r>
              <a:rPr lang="en-AU" sz="800" dirty="0">
                <a:latin typeface="Arial" panose="020B0604020202020204" pitchFamily="34" charset="0"/>
                <a:cs typeface="Arial" panose="020B0604020202020204" pitchFamily="34" charset="0"/>
              </a:rPr>
              <a:t>Eunice </a:t>
            </a:r>
            <a:r>
              <a:rPr lang="en-AU" sz="800" dirty="0" err="1">
                <a:latin typeface="Arial" panose="020B0604020202020204" pitchFamily="34" charset="0"/>
                <a:cs typeface="Arial" panose="020B0604020202020204" pitchFamily="34" charset="0"/>
              </a:rPr>
              <a:t>Napanangka</a:t>
            </a:r>
            <a:r>
              <a:rPr lang="en-AU" sz="800" dirty="0">
                <a:latin typeface="Arial" panose="020B0604020202020204" pitchFamily="34" charset="0"/>
                <a:cs typeface="Arial" panose="020B0604020202020204" pitchFamily="34" charset="0"/>
              </a:rPr>
              <a:t> Jack, </a:t>
            </a:r>
            <a:r>
              <a:rPr lang="en-AU" sz="800" dirty="0" err="1">
                <a:latin typeface="Arial" panose="020B0604020202020204" pitchFamily="34" charset="0"/>
                <a:cs typeface="Arial" panose="020B0604020202020204" pitchFamily="34" charset="0"/>
              </a:rPr>
              <a:t>Luritja</a:t>
            </a:r>
            <a:r>
              <a:rPr lang="en-AU" sz="800" dirty="0">
                <a:latin typeface="Arial" panose="020B0604020202020204" pitchFamily="34" charset="0"/>
                <a:cs typeface="Arial" panose="020B0604020202020204" pitchFamily="34" charset="0"/>
              </a:rPr>
              <a:t>/</a:t>
            </a:r>
            <a:r>
              <a:rPr lang="en-AU" sz="800" dirty="0" err="1">
                <a:latin typeface="Arial" panose="020B0604020202020204" pitchFamily="34" charset="0"/>
                <a:cs typeface="Arial" panose="020B0604020202020204" pitchFamily="34" charset="0"/>
              </a:rPr>
              <a:t>Ngaanyatjarra</a:t>
            </a:r>
            <a:r>
              <a:rPr lang="en-AU" sz="800" dirty="0">
                <a:latin typeface="Arial" panose="020B0604020202020204" pitchFamily="34" charset="0"/>
                <a:cs typeface="Arial" panose="020B0604020202020204" pitchFamily="34" charset="0"/>
              </a:rPr>
              <a:t>/Pintupi people, Northern Territory, born 1939, </a:t>
            </a:r>
            <a:r>
              <a:rPr lang="en-AU" sz="800" dirty="0" err="1">
                <a:latin typeface="Arial" panose="020B0604020202020204" pitchFamily="34" charset="0"/>
                <a:cs typeface="Arial" panose="020B0604020202020204" pitchFamily="34" charset="0"/>
              </a:rPr>
              <a:t>Lupul</a:t>
            </a:r>
            <a:r>
              <a:rPr lang="en-AU" sz="800" dirty="0">
                <a:latin typeface="Arial" panose="020B0604020202020204" pitchFamily="34" charset="0"/>
                <a:cs typeface="Arial" panose="020B0604020202020204" pitchFamily="34" charset="0"/>
              </a:rPr>
              <a:t>, Sir Frederick Range, Northern Territory,</a:t>
            </a:r>
            <a:r>
              <a:rPr lang="en-AU" sz="800" i="1" dirty="0">
                <a:latin typeface="Arial" panose="020B0604020202020204" pitchFamily="34" charset="0"/>
                <a:cs typeface="Arial" panose="020B0604020202020204" pitchFamily="34" charset="0"/>
              </a:rPr>
              <a:t> </a:t>
            </a:r>
            <a:r>
              <a:rPr lang="en-AU" sz="800" i="1" dirty="0" err="1">
                <a:latin typeface="Arial" panose="020B0604020202020204" pitchFamily="34" charset="0"/>
                <a:cs typeface="Arial" panose="020B0604020202020204" pitchFamily="34" charset="0"/>
              </a:rPr>
              <a:t>Kuruyultu</a:t>
            </a:r>
            <a:r>
              <a:rPr lang="en-AU" sz="800" dirty="0">
                <a:latin typeface="Arial" panose="020B0604020202020204" pitchFamily="34" charset="0"/>
                <a:cs typeface="Arial" panose="020B0604020202020204" pitchFamily="34" charset="0"/>
              </a:rPr>
              <a:t>, 2017, </a:t>
            </a:r>
            <a:r>
              <a:rPr lang="en-AU" sz="800" dirty="0" err="1">
                <a:latin typeface="Arial" panose="020B0604020202020204" pitchFamily="34" charset="0"/>
                <a:cs typeface="Arial" panose="020B0604020202020204" pitchFamily="34" charset="0"/>
              </a:rPr>
              <a:t>Haasts</a:t>
            </a:r>
            <a:r>
              <a:rPr lang="en-AU" sz="800" dirty="0">
                <a:latin typeface="Arial" panose="020B0604020202020204" pitchFamily="34" charset="0"/>
                <a:cs typeface="Arial" panose="020B0604020202020204" pitchFamily="34" charset="0"/>
              </a:rPr>
              <a:t> Bluff, Northern Territory, synthetic polymer paint on linen, 152.0 x 183.0 cm; Gift of the Members of the Art Gallery of South Australia to celebrate 50 years since their establishment 2019, Art Gallery of South Australia, Adelaide, © Eunice </a:t>
            </a:r>
            <a:r>
              <a:rPr lang="en-AU" sz="800" dirty="0" err="1">
                <a:latin typeface="Arial" panose="020B0604020202020204" pitchFamily="34" charset="0"/>
                <a:cs typeface="Arial" panose="020B0604020202020204" pitchFamily="34" charset="0"/>
              </a:rPr>
              <a:t>Napanangka</a:t>
            </a:r>
            <a:r>
              <a:rPr lang="en-AU" sz="800" dirty="0">
                <a:latin typeface="Arial" panose="020B0604020202020204" pitchFamily="34" charset="0"/>
                <a:cs typeface="Arial" panose="020B0604020202020204" pitchFamily="34" charset="0"/>
              </a:rPr>
              <a:t> Jack/Copyright Agency.</a:t>
            </a:r>
          </a:p>
        </p:txBody>
      </p:sp>
    </p:spTree>
    <p:extLst>
      <p:ext uri="{BB962C8B-B14F-4D97-AF65-F5344CB8AC3E}">
        <p14:creationId xmlns:p14="http://schemas.microsoft.com/office/powerpoint/2010/main" val="1392429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6C0E1E-3567-4B6B-A3EB-DC1B79C161CE}"/>
              </a:ext>
            </a:extLst>
          </p:cNvPr>
          <p:cNvSpPr>
            <a:spLocks noGrp="1"/>
          </p:cNvSpPr>
          <p:nvPr>
            <p:ph idx="1"/>
          </p:nvPr>
        </p:nvSpPr>
        <p:spPr>
          <a:xfrm>
            <a:off x="1301593" y="327101"/>
            <a:ext cx="6923313" cy="419520"/>
          </a:xfrm>
        </p:spPr>
        <p:txBody>
          <a:bodyPr/>
          <a:lstStyle/>
          <a:p>
            <a:pPr>
              <a:lnSpc>
                <a:spcPct val="100000"/>
              </a:lnSpc>
            </a:pPr>
            <a:r>
              <a:rPr lang="en-AU" sz="1600" b="1" dirty="0"/>
              <a:t>Developing understanding of practice</a:t>
            </a:r>
          </a:p>
          <a:p>
            <a:pPr>
              <a:lnSpc>
                <a:spcPct val="100000"/>
              </a:lnSpc>
            </a:pPr>
            <a:r>
              <a:rPr lang="en-AU" sz="1600" b="1" dirty="0"/>
              <a:t>Suggested approaches: AGSA Themed Elaborations F – 2 </a:t>
            </a:r>
          </a:p>
        </p:txBody>
      </p:sp>
      <p:sp>
        <p:nvSpPr>
          <p:cNvPr id="10" name="TextBox 9">
            <a:extLst>
              <a:ext uri="{FF2B5EF4-FFF2-40B4-BE49-F238E27FC236}">
                <a16:creationId xmlns:a16="http://schemas.microsoft.com/office/drawing/2014/main" id="{B557A206-A911-4C4C-B3DF-6A41FCB4C4F7}"/>
              </a:ext>
            </a:extLst>
          </p:cNvPr>
          <p:cNvSpPr txBox="1"/>
          <p:nvPr/>
        </p:nvSpPr>
        <p:spPr>
          <a:xfrm>
            <a:off x="352337" y="1773647"/>
            <a:ext cx="2577475" cy="3200876"/>
          </a:xfrm>
          <a:prstGeom prst="rect">
            <a:avLst/>
          </a:prstGeom>
          <a:noFill/>
        </p:spPr>
        <p:txBody>
          <a:bodyPr wrap="square" rtlCol="0">
            <a:spAutoFit/>
          </a:bodyPr>
          <a:lstStyle/>
          <a:p>
            <a:r>
              <a:rPr lang="en-AU" sz="1200" dirty="0">
                <a:latin typeface="Arial" panose="020B0604020202020204" pitchFamily="34" charset="0"/>
                <a:cs typeface="Arial" panose="020B0604020202020204" pitchFamily="34" charset="0"/>
              </a:rPr>
              <a:t>During your visit to AGSA  make a list of the different materials artworks are made from. What was the most unusual material you discovered? Share these observations with your class. </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Create a  that illustrates a special memory in your life. Re-create this image using three different materials (e.g. drawing, watercolour painting, Styrofoam print onto paper, collage or a clay). Compare the qualities and properties of the material. Which best illustrates your story and why? </a:t>
            </a:r>
            <a:endParaRPr lang="en-AU" sz="1000" dirty="0"/>
          </a:p>
          <a:p>
            <a:endParaRPr lang="en-AU" sz="1000" dirty="0"/>
          </a:p>
        </p:txBody>
      </p:sp>
      <p:pic>
        <p:nvPicPr>
          <p:cNvPr id="3" name="Picture 2">
            <a:extLst>
              <a:ext uri="{FF2B5EF4-FFF2-40B4-BE49-F238E27FC236}">
                <a16:creationId xmlns:a16="http://schemas.microsoft.com/office/drawing/2014/main" id="{8B39FCCC-506B-40A7-8E53-2DE3C213B6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9978" y="348927"/>
            <a:ext cx="473479" cy="473479"/>
          </a:xfrm>
          <a:prstGeom prst="rect">
            <a:avLst/>
          </a:prstGeom>
        </p:spPr>
      </p:pic>
      <p:pic>
        <p:nvPicPr>
          <p:cNvPr id="6" name="Picture 5" descr="A picture containing indoor, table, room, standing&#10;&#10;Description automatically generated">
            <a:extLst>
              <a:ext uri="{FF2B5EF4-FFF2-40B4-BE49-F238E27FC236}">
                <a16:creationId xmlns:a16="http://schemas.microsoft.com/office/drawing/2014/main" id="{5530D1BC-8E28-441C-9FDA-4D923EA397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3037" y="1773647"/>
            <a:ext cx="5411755" cy="3501405"/>
          </a:xfrm>
          <a:prstGeom prst="rect">
            <a:avLst/>
          </a:prstGeom>
        </p:spPr>
      </p:pic>
      <p:sp>
        <p:nvSpPr>
          <p:cNvPr id="7" name="Rectangle 6">
            <a:extLst>
              <a:ext uri="{FF2B5EF4-FFF2-40B4-BE49-F238E27FC236}">
                <a16:creationId xmlns:a16="http://schemas.microsoft.com/office/drawing/2014/main" id="{0408F896-1D21-42FB-B7C4-D3911AD77B55}"/>
              </a:ext>
            </a:extLst>
          </p:cNvPr>
          <p:cNvSpPr/>
          <p:nvPr/>
        </p:nvSpPr>
        <p:spPr>
          <a:xfrm>
            <a:off x="3303036" y="5530504"/>
            <a:ext cx="5411755" cy="615553"/>
          </a:xfrm>
          <a:prstGeom prst="rect">
            <a:avLst/>
          </a:prstGeom>
        </p:spPr>
        <p:txBody>
          <a:bodyPr wrap="square">
            <a:spAutoFit/>
          </a:bodyPr>
          <a:lstStyle/>
          <a:p>
            <a:r>
              <a:rPr lang="en-AU" sz="800" dirty="0">
                <a:latin typeface="Arial" panose="020B0604020202020204" pitchFamily="34" charset="0"/>
                <a:cs typeface="Arial" panose="020B0604020202020204" pitchFamily="34" charset="0"/>
              </a:rPr>
              <a:t>installation view: </a:t>
            </a:r>
            <a:r>
              <a:rPr lang="en-AU" sz="800" dirty="0" err="1">
                <a:latin typeface="Arial" panose="020B0604020202020204" pitchFamily="34" charset="0"/>
                <a:cs typeface="Arial" panose="020B0604020202020204" pitchFamily="34" charset="0"/>
              </a:rPr>
              <a:t>Tarnanthi</a:t>
            </a:r>
            <a:r>
              <a:rPr lang="en-AU" sz="800" dirty="0">
                <a:latin typeface="Arial" panose="020B0604020202020204" pitchFamily="34" charset="0"/>
                <a:cs typeface="Arial" panose="020B0604020202020204" pitchFamily="34" charset="0"/>
              </a:rPr>
              <a:t> 2019 featuring </a:t>
            </a:r>
            <a:r>
              <a:rPr lang="en-AU" sz="800" i="1" dirty="0" err="1">
                <a:latin typeface="Arial" panose="020B0604020202020204" pitchFamily="34" charset="0"/>
                <a:cs typeface="Arial" panose="020B0604020202020204" pitchFamily="34" charset="0"/>
              </a:rPr>
              <a:t>Djapu</a:t>
            </a:r>
            <a:r>
              <a:rPr lang="en-AU" sz="800" dirty="0">
                <a:latin typeface="Arial" panose="020B0604020202020204" pitchFamily="34" charset="0"/>
                <a:cs typeface="Arial" panose="020B0604020202020204" pitchFamily="34" charset="0"/>
              </a:rPr>
              <a:t> by </a:t>
            </a:r>
            <a:r>
              <a:rPr lang="en-AU" sz="800" dirty="0" err="1">
                <a:latin typeface="Arial" panose="020B0604020202020204" pitchFamily="34" charset="0"/>
                <a:cs typeface="Arial" panose="020B0604020202020204" pitchFamily="34" charset="0"/>
              </a:rPr>
              <a:t>Noŋgirrŋa</a:t>
            </a:r>
            <a:r>
              <a:rPr lang="en-AU" sz="800" dirty="0">
                <a:latin typeface="Arial" panose="020B0604020202020204" pitchFamily="34" charset="0"/>
                <a:cs typeface="Arial" panose="020B0604020202020204" pitchFamily="34" charset="0"/>
              </a:rPr>
              <a:t> </a:t>
            </a:r>
            <a:r>
              <a:rPr lang="en-AU" sz="800" dirty="0" err="1">
                <a:latin typeface="Arial" panose="020B0604020202020204" pitchFamily="34" charset="0"/>
                <a:cs typeface="Arial" panose="020B0604020202020204" pitchFamily="34" charset="0"/>
              </a:rPr>
              <a:t>Marawili</a:t>
            </a:r>
            <a:r>
              <a:rPr lang="en-AU" sz="800" dirty="0">
                <a:latin typeface="Arial" panose="020B0604020202020204" pitchFamily="34" charset="0"/>
                <a:cs typeface="Arial" panose="020B0604020202020204" pitchFamily="34" charset="0"/>
              </a:rPr>
              <a:t>, Art Gallery of South Australia, Adelaide; photo: Saul Steed</a:t>
            </a:r>
          </a:p>
          <a:p>
            <a:endParaRPr lang="en-AU" dirty="0">
              <a:solidFill>
                <a:srgbClr val="FF0000"/>
              </a:solidFill>
            </a:endParaRPr>
          </a:p>
        </p:txBody>
      </p:sp>
    </p:spTree>
    <p:extLst>
      <p:ext uri="{BB962C8B-B14F-4D97-AF65-F5344CB8AC3E}">
        <p14:creationId xmlns:p14="http://schemas.microsoft.com/office/powerpoint/2010/main" val="3628240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6C0E1E-3567-4B6B-A3EB-DC1B79C161CE}"/>
              </a:ext>
            </a:extLst>
          </p:cNvPr>
          <p:cNvSpPr>
            <a:spLocks noGrp="1"/>
          </p:cNvSpPr>
          <p:nvPr>
            <p:ph idx="1"/>
          </p:nvPr>
        </p:nvSpPr>
        <p:spPr>
          <a:xfrm>
            <a:off x="1301593" y="327101"/>
            <a:ext cx="6923313" cy="419520"/>
          </a:xfrm>
        </p:spPr>
        <p:txBody>
          <a:bodyPr/>
          <a:lstStyle/>
          <a:p>
            <a:pPr>
              <a:lnSpc>
                <a:spcPct val="100000"/>
              </a:lnSpc>
            </a:pPr>
            <a:r>
              <a:rPr lang="en-AU" sz="1600" b="1" dirty="0"/>
              <a:t>Developing understanding of practice</a:t>
            </a:r>
          </a:p>
          <a:p>
            <a:pPr>
              <a:lnSpc>
                <a:spcPct val="100000"/>
              </a:lnSpc>
            </a:pPr>
            <a:r>
              <a:rPr lang="en-AU" sz="1600" b="1" dirty="0"/>
              <a:t>Suggested approaches: AGSA Themed Elaborations Years 3 and 4 </a:t>
            </a:r>
          </a:p>
        </p:txBody>
      </p:sp>
      <p:sp>
        <p:nvSpPr>
          <p:cNvPr id="10" name="TextBox 9">
            <a:extLst>
              <a:ext uri="{FF2B5EF4-FFF2-40B4-BE49-F238E27FC236}">
                <a16:creationId xmlns:a16="http://schemas.microsoft.com/office/drawing/2014/main" id="{B557A206-A911-4C4C-B3DF-6A41FCB4C4F7}"/>
              </a:ext>
            </a:extLst>
          </p:cNvPr>
          <p:cNvSpPr txBox="1"/>
          <p:nvPr/>
        </p:nvSpPr>
        <p:spPr>
          <a:xfrm>
            <a:off x="454974" y="1568374"/>
            <a:ext cx="3370577" cy="3323987"/>
          </a:xfrm>
          <a:prstGeom prst="rect">
            <a:avLst/>
          </a:prstGeom>
          <a:noFill/>
        </p:spPr>
        <p:txBody>
          <a:bodyPr wrap="square" rtlCol="0">
            <a:spAutoFit/>
          </a:bodyPr>
          <a:lstStyle/>
          <a:p>
            <a:r>
              <a:rPr lang="en-AU" sz="1200" dirty="0">
                <a:latin typeface="Arial" panose="020B0604020202020204" pitchFamily="34" charset="0"/>
                <a:cs typeface="Arial" panose="020B0604020202020204" pitchFamily="34" charset="0"/>
              </a:rPr>
              <a:t>Locate artworks in the Gallery which are made from natural materials. Look closely at how the work was made. Record these observations along with the processes and techniques the artist may have used. Create a  made from natural materials with consideration of at least 2 visual conventions (line, pattern, shape, colour, texture, space, contrast, balance etc). </a:t>
            </a:r>
          </a:p>
          <a:p>
            <a:endParaRPr lang="en-AU"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Transform a piece of string into a drawing tool – for example, tie knots, attach other pieces of string or fray the ends. Dip your tool into ink and move your string over a sheet of paper. How do your marks differ from those made by others in your class? </a:t>
            </a:r>
            <a:endParaRPr lang="en-AU" sz="1200" dirty="0"/>
          </a:p>
          <a:p>
            <a:pPr marL="171450" indent="-171450">
              <a:buFont typeface="Arial" panose="020B0604020202020204" pitchFamily="34" charset="0"/>
              <a:buChar char="•"/>
            </a:pPr>
            <a:endParaRPr lang="en-AU" sz="1000" dirty="0"/>
          </a:p>
          <a:p>
            <a:endParaRPr lang="en-AU" sz="1000" dirty="0"/>
          </a:p>
          <a:p>
            <a:endParaRPr lang="en-AU" sz="1000" dirty="0"/>
          </a:p>
        </p:txBody>
      </p:sp>
      <p:pic>
        <p:nvPicPr>
          <p:cNvPr id="3" name="Picture 2">
            <a:extLst>
              <a:ext uri="{FF2B5EF4-FFF2-40B4-BE49-F238E27FC236}">
                <a16:creationId xmlns:a16="http://schemas.microsoft.com/office/drawing/2014/main" id="{8B39FCCC-506B-40A7-8E53-2DE3C213B6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9978" y="348927"/>
            <a:ext cx="473479" cy="473479"/>
          </a:xfrm>
          <a:prstGeom prst="rect">
            <a:avLst/>
          </a:prstGeom>
        </p:spPr>
      </p:pic>
      <p:pic>
        <p:nvPicPr>
          <p:cNvPr id="5" name="Picture 4" descr="A pile of rocks&#10;&#10;Description automatically generated">
            <a:extLst>
              <a:ext uri="{FF2B5EF4-FFF2-40B4-BE49-F238E27FC236}">
                <a16:creationId xmlns:a16="http://schemas.microsoft.com/office/drawing/2014/main" id="{8CD0078F-E8C5-4D2B-9723-B593268DB9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9693" y="1465737"/>
            <a:ext cx="4120391" cy="4106969"/>
          </a:xfrm>
          <a:prstGeom prst="rect">
            <a:avLst/>
          </a:prstGeom>
        </p:spPr>
      </p:pic>
      <p:sp>
        <p:nvSpPr>
          <p:cNvPr id="4" name="TextBox 3">
            <a:extLst>
              <a:ext uri="{FF2B5EF4-FFF2-40B4-BE49-F238E27FC236}">
                <a16:creationId xmlns:a16="http://schemas.microsoft.com/office/drawing/2014/main" id="{B915B01B-4E26-43AC-A108-14475FB712A6}"/>
              </a:ext>
            </a:extLst>
          </p:cNvPr>
          <p:cNvSpPr txBox="1"/>
          <p:nvPr/>
        </p:nvSpPr>
        <p:spPr>
          <a:xfrm>
            <a:off x="417609" y="5176664"/>
            <a:ext cx="3445305" cy="646331"/>
          </a:xfrm>
          <a:prstGeom prst="rect">
            <a:avLst/>
          </a:prstGeom>
          <a:noFill/>
          <a:ln>
            <a:solidFill>
              <a:schemeClr val="tx1"/>
            </a:solidFill>
          </a:ln>
        </p:spPr>
        <p:txBody>
          <a:bodyPr wrap="square" rtlCol="0">
            <a:spAutoFit/>
          </a:bodyPr>
          <a:lstStyle/>
          <a:p>
            <a:pPr algn="ctr"/>
            <a:r>
              <a:rPr lang="en-AU" sz="1200" dirty="0">
                <a:latin typeface="Arial" charset="0"/>
                <a:ea typeface="Arial" charset="0"/>
                <a:cs typeface="Arial" charset="0"/>
              </a:rPr>
              <a:t>Did you know there is a work by Andy Goldsworthy </a:t>
            </a:r>
            <a:r>
              <a:rPr lang="en-AU" sz="1200" i="1" dirty="0">
                <a:latin typeface="Arial" charset="0"/>
                <a:ea typeface="Arial" charset="0"/>
                <a:cs typeface="Arial" charset="0"/>
              </a:rPr>
              <a:t>Sculptor of Slate </a:t>
            </a:r>
            <a:r>
              <a:rPr lang="en-AU" sz="1200" dirty="0">
                <a:latin typeface="Arial" charset="0"/>
                <a:ea typeface="Arial" charset="0"/>
                <a:cs typeface="Arial" charset="0"/>
              </a:rPr>
              <a:t>(made in 1992) in the Adelaide Botanic Garden</a:t>
            </a:r>
            <a:r>
              <a:rPr lang="en-AU" sz="1200" i="1" dirty="0">
                <a:latin typeface="Arial" charset="0"/>
                <a:ea typeface="Arial" charset="0"/>
                <a:cs typeface="Arial" charset="0"/>
              </a:rPr>
              <a:t>?</a:t>
            </a:r>
            <a:r>
              <a:rPr lang="en-AU" sz="1200" dirty="0">
                <a:latin typeface="Arial" charset="0"/>
                <a:ea typeface="Arial" charset="0"/>
                <a:cs typeface="Arial" charset="0"/>
              </a:rPr>
              <a:t> </a:t>
            </a:r>
          </a:p>
        </p:txBody>
      </p:sp>
      <p:sp>
        <p:nvSpPr>
          <p:cNvPr id="6" name="Rectangle 5">
            <a:extLst>
              <a:ext uri="{FF2B5EF4-FFF2-40B4-BE49-F238E27FC236}">
                <a16:creationId xmlns:a16="http://schemas.microsoft.com/office/drawing/2014/main" id="{620EC632-3516-44E6-8B05-03B14EAA8710}"/>
              </a:ext>
            </a:extLst>
          </p:cNvPr>
          <p:cNvSpPr/>
          <p:nvPr/>
        </p:nvSpPr>
        <p:spPr>
          <a:xfrm>
            <a:off x="4169736" y="5549170"/>
            <a:ext cx="4160348" cy="707886"/>
          </a:xfrm>
          <a:prstGeom prst="rect">
            <a:avLst/>
          </a:prstGeom>
        </p:spPr>
        <p:txBody>
          <a:bodyPr wrap="square">
            <a:spAutoFit/>
          </a:bodyPr>
          <a:lstStyle/>
          <a:p>
            <a:br>
              <a:rPr lang="en-AU" sz="800" dirty="0">
                <a:latin typeface="Arial" panose="020B0604020202020204" pitchFamily="34" charset="0"/>
                <a:cs typeface="Arial" panose="020B0604020202020204" pitchFamily="34" charset="0"/>
              </a:rPr>
            </a:br>
            <a:r>
              <a:rPr lang="en-AU" sz="800" dirty="0">
                <a:solidFill>
                  <a:srgbClr val="262626"/>
                </a:solidFill>
                <a:latin typeface="Arial" panose="020B0604020202020204" pitchFamily="34" charset="0"/>
                <a:cs typeface="Arial" panose="020B0604020202020204" pitchFamily="34" charset="0"/>
              </a:rPr>
              <a:t>Andy Goldsworthy, Britain, born 1956, </a:t>
            </a:r>
            <a:r>
              <a:rPr lang="en-AU" sz="800" i="1" dirty="0">
                <a:solidFill>
                  <a:srgbClr val="262626"/>
                </a:solidFill>
                <a:latin typeface="Arial" panose="020B0604020202020204" pitchFamily="34" charset="0"/>
                <a:cs typeface="Arial" panose="020B0604020202020204" pitchFamily="34" charset="0"/>
              </a:rPr>
              <a:t>Cairn to follow colours in rock for the day</a:t>
            </a:r>
            <a:r>
              <a:rPr lang="en-AU" sz="800" dirty="0">
                <a:solidFill>
                  <a:srgbClr val="262626"/>
                </a:solidFill>
                <a:latin typeface="Arial" panose="020B0604020202020204" pitchFamily="34" charset="0"/>
                <a:cs typeface="Arial" panose="020B0604020202020204" pitchFamily="34" charset="0"/>
              </a:rPr>
              <a:t>, 1991, Mount Victor Station, South Australia, direct positive colour photograph, 76.0 x 76.0 cm (image), 105.0 x 102.5 cm; South Australian Government Grant 1992, Art Gallery of South Australia, Adelaide.</a:t>
            </a:r>
            <a:endParaRPr lang="en-AU"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7015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6C0E1E-3567-4B6B-A3EB-DC1B79C161CE}"/>
              </a:ext>
            </a:extLst>
          </p:cNvPr>
          <p:cNvSpPr>
            <a:spLocks noGrp="1"/>
          </p:cNvSpPr>
          <p:nvPr>
            <p:ph idx="1"/>
          </p:nvPr>
        </p:nvSpPr>
        <p:spPr>
          <a:xfrm>
            <a:off x="1301593" y="327101"/>
            <a:ext cx="6923313" cy="419520"/>
          </a:xfrm>
        </p:spPr>
        <p:txBody>
          <a:bodyPr/>
          <a:lstStyle/>
          <a:p>
            <a:pPr>
              <a:lnSpc>
                <a:spcPct val="100000"/>
              </a:lnSpc>
            </a:pPr>
            <a:r>
              <a:rPr lang="en-AU" sz="1600" b="1" dirty="0"/>
              <a:t>Developing understanding of practice</a:t>
            </a:r>
          </a:p>
          <a:p>
            <a:pPr>
              <a:lnSpc>
                <a:spcPct val="100000"/>
              </a:lnSpc>
            </a:pPr>
            <a:r>
              <a:rPr lang="en-AU" sz="1600" b="1" dirty="0"/>
              <a:t>Suggested approaches: AGSA Themed Elaborations Years 5 and 6 </a:t>
            </a:r>
          </a:p>
        </p:txBody>
      </p:sp>
      <p:sp>
        <p:nvSpPr>
          <p:cNvPr id="10" name="TextBox 9">
            <a:extLst>
              <a:ext uri="{FF2B5EF4-FFF2-40B4-BE49-F238E27FC236}">
                <a16:creationId xmlns:a16="http://schemas.microsoft.com/office/drawing/2014/main" id="{B557A206-A911-4C4C-B3DF-6A41FCB4C4F7}"/>
              </a:ext>
            </a:extLst>
          </p:cNvPr>
          <p:cNvSpPr txBox="1"/>
          <p:nvPr/>
        </p:nvSpPr>
        <p:spPr>
          <a:xfrm>
            <a:off x="311483" y="1160211"/>
            <a:ext cx="3790960" cy="3993401"/>
          </a:xfrm>
          <a:prstGeom prst="rect">
            <a:avLst/>
          </a:prstGeom>
          <a:noFill/>
        </p:spPr>
        <p:txBody>
          <a:bodyPr wrap="square" rtlCol="0">
            <a:spAutoFit/>
          </a:bodyPr>
          <a:lstStyle/>
          <a:p>
            <a:r>
              <a:rPr lang="en-US" sz="1150" dirty="0">
                <a:latin typeface="Arial" charset="0"/>
                <a:ea typeface="Arial" charset="0"/>
                <a:cs typeface="Arial" charset="0"/>
              </a:rPr>
              <a:t>Drawing can sometimes be performative, so let’s loosen up. Using charcoal make a mark like a grandmother, a baby, a gorilla or a mouse. </a:t>
            </a:r>
          </a:p>
          <a:p>
            <a:endParaRPr lang="en-US" sz="1150" dirty="0">
              <a:latin typeface="Arial" charset="0"/>
              <a:ea typeface="Arial" charset="0"/>
              <a:cs typeface="Arial" charset="0"/>
            </a:endParaRPr>
          </a:p>
          <a:p>
            <a:r>
              <a:rPr lang="en-US" sz="1150" dirty="0">
                <a:latin typeface="Arial" charset="0"/>
                <a:ea typeface="Arial" charset="0"/>
                <a:cs typeface="Arial" charset="0"/>
              </a:rPr>
              <a:t>Cover a sheet of paper with charcoal. Use an eraser as your drawing tool to create a portrait of the person opposite you. </a:t>
            </a:r>
          </a:p>
          <a:p>
            <a:endParaRPr lang="en-US" sz="1150" dirty="0">
              <a:latin typeface="Arial" charset="0"/>
              <a:ea typeface="Arial" charset="0"/>
              <a:cs typeface="Arial" charset="0"/>
            </a:endParaRPr>
          </a:p>
          <a:p>
            <a:r>
              <a:rPr lang="en-US" sz="1150" dirty="0">
                <a:latin typeface="Arial" charset="0"/>
                <a:ea typeface="Arial" charset="0"/>
                <a:cs typeface="Arial" charset="0"/>
              </a:rPr>
              <a:t>Draw an object as if your hand is on fire. Draw the same object as if you have a weight tied to your wrist. </a:t>
            </a:r>
          </a:p>
          <a:p>
            <a:endParaRPr lang="en-US" sz="1150" dirty="0">
              <a:latin typeface="Arial" charset="0"/>
              <a:ea typeface="Arial" charset="0"/>
              <a:cs typeface="Arial" charset="0"/>
            </a:endParaRPr>
          </a:p>
          <a:p>
            <a:r>
              <a:rPr lang="en-US" sz="1150" dirty="0">
                <a:latin typeface="Arial" charset="0"/>
                <a:ea typeface="Arial" charset="0"/>
                <a:cs typeface="Arial" charset="0"/>
              </a:rPr>
              <a:t>Tear a sheet of </a:t>
            </a:r>
            <a:r>
              <a:rPr lang="en-US" sz="1150" dirty="0" err="1">
                <a:latin typeface="Arial" charset="0"/>
                <a:ea typeface="Arial" charset="0"/>
                <a:cs typeface="Arial" charset="0"/>
              </a:rPr>
              <a:t>coloured</a:t>
            </a:r>
            <a:r>
              <a:rPr lang="en-US" sz="1150" dirty="0">
                <a:latin typeface="Arial" charset="0"/>
                <a:ea typeface="Arial" charset="0"/>
                <a:cs typeface="Arial" charset="0"/>
              </a:rPr>
              <a:t> paper into random fragments. Drop these pieces from a height onto a new sheet of white paper. Glue the fragments to the paper. What can you see? Draw on and around your fragments to transform this collage into an imaginary scene. </a:t>
            </a:r>
          </a:p>
          <a:p>
            <a:endParaRPr lang="en-US" sz="1150" dirty="0">
              <a:latin typeface="Arial" charset="0"/>
              <a:ea typeface="Arial" charset="0"/>
              <a:cs typeface="Arial" charset="0"/>
            </a:endParaRPr>
          </a:p>
          <a:p>
            <a:r>
              <a:rPr lang="en-AU" sz="1150" dirty="0">
                <a:latin typeface="Arial" charset="0"/>
                <a:ea typeface="Arial" charset="0"/>
                <a:cs typeface="Arial" charset="0"/>
              </a:rPr>
              <a:t>Investigate other artists who have used non-traditional tools or methods to create their work. Create a self-portrait using tools only found in a kitchen. </a:t>
            </a:r>
            <a:r>
              <a:rPr lang="en-AU" sz="1150" b="1" dirty="0">
                <a:latin typeface="Arial" charset="0"/>
                <a:ea typeface="Arial" charset="0"/>
                <a:cs typeface="Arial" charset="0"/>
              </a:rPr>
              <a:t>Tip</a:t>
            </a:r>
            <a:r>
              <a:rPr lang="en-AU" sz="1150" dirty="0">
                <a:latin typeface="Arial" charset="0"/>
                <a:ea typeface="Arial" charset="0"/>
                <a:cs typeface="Arial" charset="0"/>
              </a:rPr>
              <a:t>: James Dodd and Cameron Robbins. </a:t>
            </a:r>
          </a:p>
          <a:p>
            <a:pPr marL="171450" indent="-171450">
              <a:buFont typeface="Arial" panose="020B0604020202020204" pitchFamily="34" charset="0"/>
              <a:buChar char="•"/>
            </a:pPr>
            <a:endParaRPr lang="en-AU" sz="1200" dirty="0"/>
          </a:p>
        </p:txBody>
      </p:sp>
      <p:pic>
        <p:nvPicPr>
          <p:cNvPr id="3" name="Picture 2">
            <a:extLst>
              <a:ext uri="{FF2B5EF4-FFF2-40B4-BE49-F238E27FC236}">
                <a16:creationId xmlns:a16="http://schemas.microsoft.com/office/drawing/2014/main" id="{8B39FCCC-506B-40A7-8E53-2DE3C213B6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9978" y="348927"/>
            <a:ext cx="473479" cy="473479"/>
          </a:xfrm>
          <a:prstGeom prst="rect">
            <a:avLst/>
          </a:prstGeom>
        </p:spPr>
      </p:pic>
      <p:sp>
        <p:nvSpPr>
          <p:cNvPr id="4" name="Rectangle 3"/>
          <p:cNvSpPr/>
          <p:nvPr/>
        </p:nvSpPr>
        <p:spPr>
          <a:xfrm>
            <a:off x="4633395" y="5167414"/>
            <a:ext cx="3788830" cy="430887"/>
          </a:xfrm>
          <a:prstGeom prst="rect">
            <a:avLst/>
          </a:prstGeom>
          <a:ln>
            <a:solidFill>
              <a:schemeClr val="tx1"/>
            </a:solidFill>
          </a:ln>
        </p:spPr>
        <p:txBody>
          <a:bodyPr wrap="square">
            <a:spAutoFit/>
          </a:bodyPr>
          <a:lstStyle/>
          <a:p>
            <a:pPr algn="ctr"/>
            <a:r>
              <a:rPr lang="en-AU" sz="1100" dirty="0">
                <a:latin typeface="Arial" charset="0"/>
                <a:ea typeface="Arial" charset="0"/>
                <a:cs typeface="Arial" charset="0"/>
              </a:rPr>
              <a:t>Did you know Ben </a:t>
            </a:r>
            <a:r>
              <a:rPr lang="en-AU" sz="1100" dirty="0" err="1">
                <a:latin typeface="Arial" charset="0"/>
                <a:ea typeface="Arial" charset="0"/>
                <a:cs typeface="Arial" charset="0"/>
              </a:rPr>
              <a:t>Quilty</a:t>
            </a:r>
            <a:r>
              <a:rPr lang="en-AU" sz="1100" dirty="0">
                <a:latin typeface="Arial" charset="0"/>
                <a:ea typeface="Arial" charset="0"/>
                <a:cs typeface="Arial" charset="0"/>
              </a:rPr>
              <a:t> has been known to use cake decorating tools in the application of paint?</a:t>
            </a:r>
            <a:endParaRPr lang="en-US" sz="1100" dirty="0"/>
          </a:p>
        </p:txBody>
      </p:sp>
      <p:pic>
        <p:nvPicPr>
          <p:cNvPr id="6" name="Picture 5">
            <a:extLst>
              <a:ext uri="{FF2B5EF4-FFF2-40B4-BE49-F238E27FC236}">
                <a16:creationId xmlns:a16="http://schemas.microsoft.com/office/drawing/2014/main" id="{F8C6DE88-7568-46A5-BE2E-6DD32852D3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3155" y="1228835"/>
            <a:ext cx="4089311" cy="3825551"/>
          </a:xfrm>
          <a:prstGeom prst="rect">
            <a:avLst/>
          </a:prstGeom>
        </p:spPr>
      </p:pic>
      <p:sp>
        <p:nvSpPr>
          <p:cNvPr id="7" name="Rectangle 6"/>
          <p:cNvSpPr/>
          <p:nvPr/>
        </p:nvSpPr>
        <p:spPr>
          <a:xfrm>
            <a:off x="4550801" y="5711329"/>
            <a:ext cx="3954018" cy="707886"/>
          </a:xfrm>
          <a:prstGeom prst="rect">
            <a:avLst/>
          </a:prstGeom>
        </p:spPr>
        <p:txBody>
          <a:bodyPr wrap="square">
            <a:spAutoFit/>
          </a:bodyPr>
          <a:lstStyle/>
          <a:p>
            <a:r>
              <a:rPr lang="en-AU" sz="800" dirty="0">
                <a:latin typeface="Arial" panose="020B0604020202020204" pitchFamily="34" charset="0"/>
                <a:cs typeface="Arial" panose="020B0604020202020204" pitchFamily="34" charset="0"/>
              </a:rPr>
              <a:t>Ben </a:t>
            </a:r>
            <a:r>
              <a:rPr lang="en-AU" sz="800" dirty="0" err="1">
                <a:latin typeface="Arial" panose="020B0604020202020204" pitchFamily="34" charset="0"/>
                <a:cs typeface="Arial" panose="020B0604020202020204" pitchFamily="34" charset="0"/>
              </a:rPr>
              <a:t>Quilty</a:t>
            </a:r>
            <a:r>
              <a:rPr lang="en-AU" sz="800" dirty="0">
                <a:latin typeface="Arial" panose="020B0604020202020204" pitchFamily="34" charset="0"/>
                <a:cs typeface="Arial" panose="020B0604020202020204" pitchFamily="34" charset="0"/>
              </a:rPr>
              <a:t>, Australia, born 1973, </a:t>
            </a:r>
            <a:r>
              <a:rPr lang="en-AU" sz="800" i="1" dirty="0">
                <a:latin typeface="Arial" panose="020B0604020202020204" pitchFamily="34" charset="0"/>
                <a:cs typeface="Arial" panose="020B0604020202020204" pitchFamily="34" charset="0"/>
              </a:rPr>
              <a:t>The lot</a:t>
            </a:r>
            <a:r>
              <a:rPr lang="en-AU" sz="800" dirty="0">
                <a:latin typeface="Arial" panose="020B0604020202020204" pitchFamily="34" charset="0"/>
                <a:cs typeface="Arial" panose="020B0604020202020204" pitchFamily="34" charset="0"/>
              </a:rPr>
              <a:t>, 2006, Southern Highlands, New South Wales, oil on canvas, 150.0 x 160.0 cm; Gift of Ben </a:t>
            </a:r>
            <a:r>
              <a:rPr lang="en-AU" sz="800" dirty="0" err="1">
                <a:latin typeface="Arial" panose="020B0604020202020204" pitchFamily="34" charset="0"/>
                <a:cs typeface="Arial" panose="020B0604020202020204" pitchFamily="34" charset="0"/>
              </a:rPr>
              <a:t>Quilty</a:t>
            </a:r>
            <a:r>
              <a:rPr lang="en-AU" sz="800" dirty="0">
                <a:latin typeface="Arial" panose="020B0604020202020204" pitchFamily="34" charset="0"/>
                <a:cs typeface="Arial" panose="020B0604020202020204" pitchFamily="34" charset="0"/>
              </a:rPr>
              <a:t> through the Art Gallery of South Australia Contemporary Collectors 2016. Donated through the Australian Government's Cultural Gifts Program, Art Gallery of South Australia, Adelaide, Courtesy the artist.</a:t>
            </a:r>
          </a:p>
        </p:txBody>
      </p:sp>
      <p:sp>
        <p:nvSpPr>
          <p:cNvPr id="8" name="TextBox 7">
            <a:extLst>
              <a:ext uri="{FF2B5EF4-FFF2-40B4-BE49-F238E27FC236}">
                <a16:creationId xmlns:a16="http://schemas.microsoft.com/office/drawing/2014/main" id="{B915B01B-4E26-43AC-A108-14475FB712A6}"/>
              </a:ext>
            </a:extLst>
          </p:cNvPr>
          <p:cNvSpPr txBox="1"/>
          <p:nvPr/>
        </p:nvSpPr>
        <p:spPr>
          <a:xfrm>
            <a:off x="389329" y="5151703"/>
            <a:ext cx="3713114" cy="830997"/>
          </a:xfrm>
          <a:prstGeom prst="rect">
            <a:avLst/>
          </a:prstGeom>
          <a:noFill/>
          <a:ln>
            <a:solidFill>
              <a:schemeClr val="tx1"/>
            </a:solidFill>
          </a:ln>
        </p:spPr>
        <p:txBody>
          <a:bodyPr wrap="square" rtlCol="0">
            <a:spAutoFit/>
          </a:bodyPr>
          <a:lstStyle/>
          <a:p>
            <a:pPr algn="ctr"/>
            <a:r>
              <a:rPr lang="en-AU" sz="1150" dirty="0">
                <a:latin typeface="Arial" charset="0"/>
                <a:ea typeface="Arial" charset="0"/>
                <a:cs typeface="Arial" charset="0"/>
              </a:rPr>
              <a:t>Our </a:t>
            </a:r>
            <a:r>
              <a:rPr lang="en-AU" sz="1150" i="1" dirty="0">
                <a:latin typeface="Arial" charset="0"/>
                <a:ea typeface="Arial" charset="0"/>
                <a:cs typeface="Arial" charset="0"/>
                <a:hlinkClick r:id="rId4"/>
              </a:rPr>
              <a:t>10 Ways of Thinking Through Drawing </a:t>
            </a:r>
            <a:r>
              <a:rPr lang="en-AU" sz="1150" dirty="0">
                <a:latin typeface="Arial" charset="0"/>
                <a:ea typeface="Arial" charset="0"/>
                <a:cs typeface="Arial" charset="0"/>
              </a:rPr>
              <a:t>is a great resource to get your students developing an understanding of an artists’ practice. </a:t>
            </a:r>
          </a:p>
          <a:p>
            <a:pPr algn="ctr"/>
            <a:r>
              <a:rPr lang="en-AU" sz="1150" dirty="0">
                <a:latin typeface="Arial" charset="0"/>
                <a:ea typeface="Arial" charset="0"/>
                <a:cs typeface="Arial" charset="0"/>
              </a:rPr>
              <a:t>Available to download online </a:t>
            </a:r>
            <a:r>
              <a:rPr lang="mr-IN" sz="1150" dirty="0">
                <a:latin typeface="Arial" charset="0"/>
                <a:ea typeface="Arial" charset="0"/>
                <a:cs typeface="Arial" charset="0"/>
              </a:rPr>
              <a:t>–</a:t>
            </a:r>
            <a:r>
              <a:rPr lang="en-AU" sz="1150" dirty="0">
                <a:latin typeface="Arial" charset="0"/>
                <a:ea typeface="Arial" charset="0"/>
                <a:cs typeface="Arial" charset="0"/>
              </a:rPr>
              <a:t> see past exhibitions.</a:t>
            </a:r>
          </a:p>
        </p:txBody>
      </p:sp>
    </p:spTree>
    <p:extLst>
      <p:ext uri="{BB962C8B-B14F-4D97-AF65-F5344CB8AC3E}">
        <p14:creationId xmlns:p14="http://schemas.microsoft.com/office/powerpoint/2010/main" val="2987411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6C0E1E-3567-4B6B-A3EB-DC1B79C161CE}"/>
              </a:ext>
            </a:extLst>
          </p:cNvPr>
          <p:cNvSpPr>
            <a:spLocks noGrp="1"/>
          </p:cNvSpPr>
          <p:nvPr>
            <p:ph idx="1"/>
          </p:nvPr>
        </p:nvSpPr>
        <p:spPr>
          <a:xfrm>
            <a:off x="1280160" y="423369"/>
            <a:ext cx="7549208" cy="664767"/>
          </a:xfrm>
        </p:spPr>
        <p:txBody>
          <a:bodyPr/>
          <a:lstStyle/>
          <a:p>
            <a:pPr>
              <a:lnSpc>
                <a:spcPct val="100000"/>
              </a:lnSpc>
            </a:pPr>
            <a:r>
              <a:rPr lang="en-AU" sz="1600" b="1" dirty="0"/>
              <a:t>Sharing artworks through performance, presentation or display</a:t>
            </a:r>
          </a:p>
          <a:p>
            <a:pPr>
              <a:lnSpc>
                <a:spcPct val="100000"/>
              </a:lnSpc>
            </a:pPr>
            <a:r>
              <a:rPr lang="en-AU" sz="1600" b="1" dirty="0"/>
              <a:t>Suggested approaches: AGSA Themed Elaborations F- 6 </a:t>
            </a:r>
          </a:p>
          <a:p>
            <a:pPr>
              <a:lnSpc>
                <a:spcPct val="100000"/>
              </a:lnSpc>
            </a:pPr>
            <a:endParaRPr lang="en-AU" b="1" dirty="0"/>
          </a:p>
          <a:p>
            <a:pPr>
              <a:lnSpc>
                <a:spcPct val="100000"/>
              </a:lnSpc>
            </a:pPr>
            <a:endParaRPr lang="en-AU" sz="2400" dirty="0"/>
          </a:p>
        </p:txBody>
      </p:sp>
      <p:sp>
        <p:nvSpPr>
          <p:cNvPr id="10" name="TextBox 9">
            <a:extLst>
              <a:ext uri="{FF2B5EF4-FFF2-40B4-BE49-F238E27FC236}">
                <a16:creationId xmlns:a16="http://schemas.microsoft.com/office/drawing/2014/main" id="{B557A206-A911-4C4C-B3DF-6A41FCB4C4F7}"/>
              </a:ext>
            </a:extLst>
          </p:cNvPr>
          <p:cNvSpPr txBox="1"/>
          <p:nvPr/>
        </p:nvSpPr>
        <p:spPr>
          <a:xfrm>
            <a:off x="258057" y="1373858"/>
            <a:ext cx="3202318" cy="4493538"/>
          </a:xfrm>
          <a:prstGeom prst="rect">
            <a:avLst/>
          </a:prstGeom>
          <a:noFill/>
        </p:spPr>
        <p:txBody>
          <a:bodyPr wrap="square" rtlCol="0">
            <a:spAutoFit/>
          </a:bodyPr>
          <a:lstStyle/>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How have artworks been presented in the Gallery? In small groups list some of the different ways the curator has arranged artworks, on the wall, on the floor or in an entire room. </a:t>
            </a:r>
          </a:p>
          <a:p>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During your visit to the Gallery select 5 artworks to present as a hypothetical exhibition. </a:t>
            </a:r>
          </a:p>
          <a:p>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Create an online platform for presenting student artworks. Consider online safety and discuss with students the benefits and limitations of presenting artworks online. Students could curate their own page or theme and exhibition developed from artworks created throughout the year. </a:t>
            </a:r>
          </a:p>
          <a:p>
            <a:endParaRPr lang="en-AU"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AU" sz="1000" b="1" dirty="0"/>
          </a:p>
        </p:txBody>
      </p:sp>
      <p:pic>
        <p:nvPicPr>
          <p:cNvPr id="4" name="Picture 3">
            <a:extLst>
              <a:ext uri="{FF2B5EF4-FFF2-40B4-BE49-F238E27FC236}">
                <a16:creationId xmlns:a16="http://schemas.microsoft.com/office/drawing/2014/main" id="{80F4313B-6BB9-4AA9-BCA8-DC8B83B84D4B}"/>
              </a:ext>
            </a:extLst>
          </p:cNvPr>
          <p:cNvPicPr>
            <a:picLocks noChangeAspect="1"/>
          </p:cNvPicPr>
          <p:nvPr/>
        </p:nvPicPr>
        <p:blipFill>
          <a:blip r:embed="rId2"/>
          <a:stretch>
            <a:fillRect/>
          </a:stretch>
        </p:blipFill>
        <p:spPr>
          <a:xfrm>
            <a:off x="258057" y="294992"/>
            <a:ext cx="921519" cy="921519"/>
          </a:xfrm>
          <a:prstGeom prst="rect">
            <a:avLst/>
          </a:prstGeom>
        </p:spPr>
      </p:pic>
      <p:sp>
        <p:nvSpPr>
          <p:cNvPr id="5" name="Content Placeholder 1">
            <a:extLst>
              <a:ext uri="{FF2B5EF4-FFF2-40B4-BE49-F238E27FC236}">
                <a16:creationId xmlns:a16="http://schemas.microsoft.com/office/drawing/2014/main" id="{A56091BE-3410-4227-B735-0299A1D0BB60}"/>
              </a:ext>
            </a:extLst>
          </p:cNvPr>
          <p:cNvSpPr txBox="1">
            <a:spLocks/>
          </p:cNvSpPr>
          <p:nvPr/>
        </p:nvSpPr>
        <p:spPr>
          <a:xfrm>
            <a:off x="4480058" y="1363585"/>
            <a:ext cx="4202755" cy="5089349"/>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oAutofit/>
          </a:bodyPr>
          <a:lstStyle>
            <a:lvl1pPr marL="0" indent="0" algn="l" defTabSz="914400" rtl="0" eaLnBrk="1" latinLnBrk="0" hangingPunct="1">
              <a:lnSpc>
                <a:spcPts val="226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200" b="1" dirty="0"/>
              <a:t>Viewpoints</a:t>
            </a:r>
            <a:br>
              <a:rPr lang="en-AU" sz="1200" dirty="0"/>
            </a:br>
            <a:r>
              <a:rPr lang="en-AU" sz="1200" i="1" u="sng" dirty="0"/>
              <a:t>expression</a:t>
            </a:r>
            <a:r>
              <a:rPr lang="en-AU" sz="1200" dirty="0"/>
              <a:t> – physical, psychological, sensory and intuitive</a:t>
            </a:r>
            <a:br>
              <a:rPr lang="en-AU" sz="1200" dirty="0"/>
            </a:br>
            <a:r>
              <a:rPr lang="en-AU" sz="1200" i="1" u="sng" dirty="0"/>
              <a:t>contexts</a:t>
            </a:r>
            <a:r>
              <a:rPr lang="en-AU" sz="1200" dirty="0"/>
              <a:t> – recognising artists and artworks who work in cross-media and those who install their artworks in various locations. Refer to artists and audiences from different cultures, particularly Aboriginal and Torres Strait Islander Peoples, and from Asia</a:t>
            </a:r>
          </a:p>
          <a:p>
            <a:pPr>
              <a:lnSpc>
                <a:spcPct val="100000"/>
              </a:lnSpc>
            </a:pPr>
            <a:r>
              <a:rPr lang="en-AU" sz="1200" b="1" dirty="0"/>
              <a:t>Skills</a:t>
            </a:r>
            <a:br>
              <a:rPr lang="en-AU" sz="1200" dirty="0"/>
            </a:br>
            <a:r>
              <a:rPr lang="en-AU" sz="1200" i="1" u="sng" dirty="0"/>
              <a:t>expressive</a:t>
            </a:r>
            <a:r>
              <a:rPr lang="en-AU" sz="1200" dirty="0"/>
              <a:t> – interpreting subject matter through various contexts and/or viewpoints to enhance understanding and create a personal response to stimuli</a:t>
            </a:r>
            <a:br>
              <a:rPr lang="en-AU" sz="1200" dirty="0"/>
            </a:br>
            <a:r>
              <a:rPr lang="en-AU" sz="1200" i="1" u="sng" dirty="0"/>
              <a:t>conceptual</a:t>
            </a:r>
            <a:r>
              <a:rPr lang="en-AU" sz="1200" dirty="0"/>
              <a:t> – developing a thought or idea into a visual representation</a:t>
            </a:r>
            <a:br>
              <a:rPr lang="en-AU" sz="1200" dirty="0"/>
            </a:br>
            <a:r>
              <a:rPr lang="en-AU" sz="1200" i="1" u="sng" dirty="0"/>
              <a:t>practical</a:t>
            </a:r>
            <a:r>
              <a:rPr lang="en-AU" sz="1200" dirty="0"/>
              <a:t> – using visual arts materials, equipment and instruments</a:t>
            </a:r>
          </a:p>
          <a:p>
            <a:pPr>
              <a:lnSpc>
                <a:spcPct val="100000"/>
              </a:lnSpc>
            </a:pPr>
            <a:r>
              <a:rPr lang="en-AU" sz="1200" b="1" dirty="0"/>
              <a:t>Visual Conventions</a:t>
            </a:r>
            <a:br>
              <a:rPr lang="en-AU" sz="1200" dirty="0"/>
            </a:br>
            <a:r>
              <a:rPr lang="en-AU" sz="1200" dirty="0"/>
              <a:t>identifying, using and interpreting a selection of design elements and design principles</a:t>
            </a:r>
          </a:p>
          <a:p>
            <a:pPr>
              <a:lnSpc>
                <a:spcPct val="100000"/>
              </a:lnSpc>
            </a:pPr>
            <a:r>
              <a:rPr lang="en-AU" sz="1200" b="1" dirty="0"/>
              <a:t>Processes</a:t>
            </a:r>
            <a:br>
              <a:rPr lang="en-AU" sz="1200" dirty="0"/>
            </a:br>
            <a:r>
              <a:rPr lang="en-AU" sz="1200" dirty="0"/>
              <a:t>conceiving, selecting, refining, predicting, testing, evaluating, comparing, analysing, identifying, evaluating, judging and displaying</a:t>
            </a:r>
          </a:p>
          <a:p>
            <a:pPr>
              <a:lnSpc>
                <a:spcPct val="100000"/>
              </a:lnSpc>
            </a:pPr>
            <a:endParaRPr lang="en-AU" dirty="0"/>
          </a:p>
          <a:p>
            <a:endParaRPr lang="en-AU" dirty="0"/>
          </a:p>
          <a:p>
            <a:r>
              <a:rPr lang="en-AU" dirty="0"/>
              <a:t> </a:t>
            </a:r>
          </a:p>
        </p:txBody>
      </p:sp>
      <p:cxnSp>
        <p:nvCxnSpPr>
          <p:cNvPr id="6" name="Straight Arrow Connector 5"/>
          <p:cNvCxnSpPr/>
          <p:nvPr/>
        </p:nvCxnSpPr>
        <p:spPr>
          <a:xfrm>
            <a:off x="3525422" y="2010338"/>
            <a:ext cx="81373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flipV="1">
            <a:off x="3460375" y="3236976"/>
            <a:ext cx="808466" cy="1815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3455109" y="3545240"/>
            <a:ext cx="881089" cy="6293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3525422" y="5282599"/>
            <a:ext cx="81077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3559458" y="2206284"/>
            <a:ext cx="675346" cy="53474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3525422" y="4545313"/>
            <a:ext cx="81077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43393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6C0E1E-3567-4B6B-A3EB-DC1B79C161CE}"/>
              </a:ext>
            </a:extLst>
          </p:cNvPr>
          <p:cNvSpPr>
            <a:spLocks noGrp="1"/>
          </p:cNvSpPr>
          <p:nvPr>
            <p:ph idx="1"/>
          </p:nvPr>
        </p:nvSpPr>
        <p:spPr>
          <a:xfrm>
            <a:off x="1600200" y="423369"/>
            <a:ext cx="7229168" cy="664767"/>
          </a:xfrm>
        </p:spPr>
        <p:txBody>
          <a:bodyPr/>
          <a:lstStyle/>
          <a:p>
            <a:pPr>
              <a:lnSpc>
                <a:spcPct val="100000"/>
              </a:lnSpc>
            </a:pPr>
            <a:r>
              <a:rPr lang="en-AU" sz="1600" b="1" dirty="0"/>
              <a:t>Sharing artworks through performance, presentation or display</a:t>
            </a:r>
          </a:p>
          <a:p>
            <a:pPr>
              <a:lnSpc>
                <a:spcPct val="100000"/>
              </a:lnSpc>
            </a:pPr>
            <a:r>
              <a:rPr lang="en-AU" sz="1600" b="1" dirty="0"/>
              <a:t>Suggested approaches: AGSA Themed Elaborations F</a:t>
            </a:r>
            <a:r>
              <a:rPr lang="mr-IN" sz="1600" b="1" dirty="0"/>
              <a:t>–</a:t>
            </a:r>
            <a:r>
              <a:rPr lang="en-AU" sz="1600" b="1" dirty="0"/>
              <a:t> 2 </a:t>
            </a:r>
          </a:p>
          <a:p>
            <a:pPr>
              <a:lnSpc>
                <a:spcPct val="100000"/>
              </a:lnSpc>
            </a:pPr>
            <a:endParaRPr lang="en-AU" b="1" dirty="0"/>
          </a:p>
          <a:p>
            <a:pPr>
              <a:lnSpc>
                <a:spcPct val="100000"/>
              </a:lnSpc>
            </a:pPr>
            <a:endParaRPr lang="en-AU" sz="2400" dirty="0"/>
          </a:p>
        </p:txBody>
      </p:sp>
      <p:sp>
        <p:nvSpPr>
          <p:cNvPr id="10" name="TextBox 9">
            <a:extLst>
              <a:ext uri="{FF2B5EF4-FFF2-40B4-BE49-F238E27FC236}">
                <a16:creationId xmlns:a16="http://schemas.microsoft.com/office/drawing/2014/main" id="{B557A206-A911-4C4C-B3DF-6A41FCB4C4F7}"/>
              </a:ext>
            </a:extLst>
          </p:cNvPr>
          <p:cNvSpPr txBox="1"/>
          <p:nvPr/>
        </p:nvSpPr>
        <p:spPr>
          <a:xfrm>
            <a:off x="363842" y="1356995"/>
            <a:ext cx="2984839" cy="4862870"/>
          </a:xfrm>
          <a:prstGeom prst="rect">
            <a:avLst/>
          </a:prstGeom>
          <a:noFill/>
        </p:spPr>
        <p:txBody>
          <a:bodyPr wrap="square" rtlCol="0">
            <a:spAutoFit/>
          </a:bodyPr>
          <a:lstStyle/>
          <a:p>
            <a:r>
              <a:rPr lang="en-AU" sz="1200" dirty="0">
                <a:latin typeface="Arial" panose="020B0604020202020204" pitchFamily="34" charset="0"/>
                <a:cs typeface="Arial" panose="020B0604020202020204" pitchFamily="34" charset="0"/>
              </a:rPr>
              <a:t>During your visit to the Gallery identify artworks which share common themes. Brainstorm some themes for your works which could be displayed as a class exhibition. Who is your audience? For example is your work about the place where you live </a:t>
            </a:r>
            <a:r>
              <a:rPr lang="mr-IN" sz="1200" dirty="0">
                <a:latin typeface="Arial" panose="020B0604020202020204" pitchFamily="34" charset="0"/>
                <a:cs typeface="Arial" panose="020B0604020202020204" pitchFamily="34" charset="0"/>
              </a:rPr>
              <a:t>–</a:t>
            </a:r>
            <a:r>
              <a:rPr lang="en-AU" sz="1200" dirty="0">
                <a:latin typeface="Arial" panose="020B0604020202020204" pitchFamily="34" charset="0"/>
                <a:cs typeface="Arial" panose="020B0604020202020204" pitchFamily="34" charset="0"/>
              </a:rPr>
              <a:t> who else in your community might be interested in seeing the artworks? </a:t>
            </a:r>
          </a:p>
          <a:p>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Make a list of the different ways artworks have been displayed at the Gallery. What might be some of the reasons artworks are displayed differently. How does the display change the way you view or interpret the work? Back in the classroom create an exhibition considering the display techniques you have learnt during your visit to the Gallery. How could you create your own frames or plinths? How might you group certain works together? </a:t>
            </a:r>
          </a:p>
          <a:p>
            <a:pPr marL="171450" indent="-171450">
              <a:buFont typeface="Arial" panose="020B0604020202020204" pitchFamily="34" charset="0"/>
              <a:buChar char="•"/>
            </a:pPr>
            <a:endParaRPr lang="en-AU"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AU"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AU" sz="1000" b="1" dirty="0"/>
          </a:p>
        </p:txBody>
      </p:sp>
      <p:pic>
        <p:nvPicPr>
          <p:cNvPr id="4" name="Picture 3">
            <a:extLst>
              <a:ext uri="{FF2B5EF4-FFF2-40B4-BE49-F238E27FC236}">
                <a16:creationId xmlns:a16="http://schemas.microsoft.com/office/drawing/2014/main" id="{80F4313B-6BB9-4AA9-BCA8-DC8B83B84D4B}"/>
              </a:ext>
            </a:extLst>
          </p:cNvPr>
          <p:cNvPicPr>
            <a:picLocks noChangeAspect="1"/>
          </p:cNvPicPr>
          <p:nvPr/>
        </p:nvPicPr>
        <p:blipFill>
          <a:blip r:embed="rId2"/>
          <a:stretch>
            <a:fillRect/>
          </a:stretch>
        </p:blipFill>
        <p:spPr>
          <a:xfrm>
            <a:off x="504945" y="529551"/>
            <a:ext cx="921519" cy="921519"/>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2744" y="1989438"/>
            <a:ext cx="5296624" cy="2979351"/>
          </a:xfrm>
          <a:prstGeom prst="rect">
            <a:avLst/>
          </a:prstGeom>
        </p:spPr>
      </p:pic>
      <p:sp>
        <p:nvSpPr>
          <p:cNvPr id="5" name="Rectangle 4"/>
          <p:cNvSpPr/>
          <p:nvPr/>
        </p:nvSpPr>
        <p:spPr>
          <a:xfrm>
            <a:off x="4572000" y="5157057"/>
            <a:ext cx="4572000" cy="215444"/>
          </a:xfrm>
          <a:prstGeom prst="rect">
            <a:avLst/>
          </a:prstGeom>
        </p:spPr>
        <p:txBody>
          <a:bodyPr>
            <a:spAutoFit/>
          </a:bodyPr>
          <a:lstStyle/>
          <a:p>
            <a:r>
              <a:rPr lang="en-US" sz="800" dirty="0">
                <a:solidFill>
                  <a:srgbClr val="000000"/>
                </a:solidFill>
                <a:latin typeface="Arial" charset="0"/>
                <a:ea typeface="Arial" charset="0"/>
                <a:cs typeface="Arial" charset="0"/>
              </a:rPr>
              <a:t>Installation view </a:t>
            </a:r>
            <a:r>
              <a:rPr lang="en-US" sz="800" i="1" dirty="0">
                <a:solidFill>
                  <a:srgbClr val="000000"/>
                </a:solidFill>
                <a:latin typeface="Arial" charset="0"/>
                <a:ea typeface="Arial" charset="0"/>
                <a:cs typeface="Arial" charset="0"/>
              </a:rPr>
              <a:t>Adelaide cool</a:t>
            </a:r>
            <a:r>
              <a:rPr lang="en-US" sz="800" dirty="0">
                <a:solidFill>
                  <a:srgbClr val="000000"/>
                </a:solidFill>
                <a:latin typeface="Arial" charset="0"/>
                <a:ea typeface="Arial" charset="0"/>
                <a:cs typeface="Arial" charset="0"/>
              </a:rPr>
              <a:t>, Art Gallery of South Australia, Adelaide, 2019; photo; Saul Steed.</a:t>
            </a:r>
            <a:endParaRPr lang="en-US" sz="800" dirty="0">
              <a:latin typeface="Arial" charset="0"/>
              <a:ea typeface="Arial" charset="0"/>
              <a:cs typeface="Arial" charset="0"/>
            </a:endParaRPr>
          </a:p>
        </p:txBody>
      </p:sp>
    </p:spTree>
    <p:extLst>
      <p:ext uri="{BB962C8B-B14F-4D97-AF65-F5344CB8AC3E}">
        <p14:creationId xmlns:p14="http://schemas.microsoft.com/office/powerpoint/2010/main" val="3554013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6C0E1E-3567-4B6B-A3EB-DC1B79C161CE}"/>
              </a:ext>
            </a:extLst>
          </p:cNvPr>
          <p:cNvSpPr>
            <a:spLocks noGrp="1"/>
          </p:cNvSpPr>
          <p:nvPr>
            <p:ph idx="1"/>
          </p:nvPr>
        </p:nvSpPr>
        <p:spPr>
          <a:xfrm>
            <a:off x="1298448" y="423369"/>
            <a:ext cx="7530920" cy="664767"/>
          </a:xfrm>
        </p:spPr>
        <p:txBody>
          <a:bodyPr/>
          <a:lstStyle/>
          <a:p>
            <a:pPr>
              <a:lnSpc>
                <a:spcPct val="100000"/>
              </a:lnSpc>
            </a:pPr>
            <a:r>
              <a:rPr lang="en-AU" sz="1600" b="1" dirty="0"/>
              <a:t>Sharing artworks through performance, presentation or display</a:t>
            </a:r>
          </a:p>
          <a:p>
            <a:pPr>
              <a:lnSpc>
                <a:spcPct val="100000"/>
              </a:lnSpc>
            </a:pPr>
            <a:r>
              <a:rPr lang="en-AU" sz="1600" b="1" dirty="0"/>
              <a:t>Suggested approaches: AGSA Themed Elaborations Years 3 and 4</a:t>
            </a:r>
          </a:p>
          <a:p>
            <a:pPr>
              <a:lnSpc>
                <a:spcPct val="100000"/>
              </a:lnSpc>
            </a:pPr>
            <a:endParaRPr lang="en-AU" b="1" dirty="0"/>
          </a:p>
          <a:p>
            <a:pPr>
              <a:lnSpc>
                <a:spcPct val="100000"/>
              </a:lnSpc>
            </a:pPr>
            <a:endParaRPr lang="en-AU" sz="2400" dirty="0"/>
          </a:p>
        </p:txBody>
      </p:sp>
      <p:sp>
        <p:nvSpPr>
          <p:cNvPr id="10" name="TextBox 9">
            <a:extLst>
              <a:ext uri="{FF2B5EF4-FFF2-40B4-BE49-F238E27FC236}">
                <a16:creationId xmlns:a16="http://schemas.microsoft.com/office/drawing/2014/main" id="{B557A206-A911-4C4C-B3DF-6A41FCB4C4F7}"/>
              </a:ext>
            </a:extLst>
          </p:cNvPr>
          <p:cNvSpPr txBox="1"/>
          <p:nvPr/>
        </p:nvSpPr>
        <p:spPr>
          <a:xfrm>
            <a:off x="397804" y="1277087"/>
            <a:ext cx="8116001" cy="1169551"/>
          </a:xfrm>
          <a:prstGeom prst="rect">
            <a:avLst/>
          </a:prstGeom>
          <a:noFill/>
        </p:spPr>
        <p:txBody>
          <a:bodyPr wrap="square" rtlCol="0">
            <a:spAutoFit/>
          </a:bodyPr>
          <a:lstStyle/>
          <a:p>
            <a:r>
              <a:rPr lang="en-AU" sz="1200" dirty="0">
                <a:latin typeface="Arial" panose="020B0604020202020204" pitchFamily="34" charset="0"/>
                <a:cs typeface="Arial" panose="020B0604020202020204" pitchFamily="34" charset="0"/>
              </a:rPr>
              <a:t>Look at artworks which have been been created collaboratively, such as the Ken family’s </a:t>
            </a:r>
            <a:r>
              <a:rPr lang="pl-PL" sz="1200" i="1" dirty="0" err="1">
                <a:latin typeface="Arial" panose="020B0604020202020204" pitchFamily="34" charset="0"/>
                <a:cs typeface="Arial" panose="020B0604020202020204" pitchFamily="34" charset="0"/>
              </a:rPr>
              <a:t>Kangkura-KangkuraKu</a:t>
            </a:r>
            <a:r>
              <a:rPr lang="pl-PL" sz="1200" i="1" dirty="0">
                <a:latin typeface="Arial" panose="020B0604020202020204" pitchFamily="34" charset="0"/>
                <a:cs typeface="Arial" panose="020B0604020202020204" pitchFamily="34" charset="0"/>
              </a:rPr>
              <a:t> Tjukurpa - A Sister's Story</a:t>
            </a:r>
            <a:r>
              <a:rPr lang="en-AU" sz="1200" i="1" dirty="0">
                <a:latin typeface="Arial" panose="020B0604020202020204" pitchFamily="34" charset="0"/>
                <a:cs typeface="Arial" panose="020B0604020202020204" pitchFamily="34" charset="0"/>
              </a:rPr>
              <a:t> 2017</a:t>
            </a:r>
            <a:r>
              <a:rPr lang="en-AU" sz="1200" dirty="0">
                <a:latin typeface="Arial" panose="020B0604020202020204" pitchFamily="34" charset="0"/>
                <a:cs typeface="Arial" panose="020B0604020202020204" pitchFamily="34" charset="0"/>
              </a:rPr>
              <a:t>. What would be the challenges in creating a collaborative piece such as this? What planning and negotiations would be required? Create a collaborative  to be displayed in your school. The  could be temporary, permanent or even hypothetical. As a class, consider the audience, location, theme, intention and visual conventions you will include in the piece. </a:t>
            </a:r>
          </a:p>
          <a:p>
            <a:pPr marL="171450" indent="-171450">
              <a:buFont typeface="Arial" panose="020B0604020202020204" pitchFamily="34" charset="0"/>
              <a:buChar char="•"/>
            </a:pPr>
            <a:endParaRPr lang="en-AU" sz="1000" b="1" dirty="0"/>
          </a:p>
        </p:txBody>
      </p:sp>
      <p:pic>
        <p:nvPicPr>
          <p:cNvPr id="4" name="Picture 3">
            <a:extLst>
              <a:ext uri="{FF2B5EF4-FFF2-40B4-BE49-F238E27FC236}">
                <a16:creationId xmlns:a16="http://schemas.microsoft.com/office/drawing/2014/main" id="{80F4313B-6BB9-4AA9-BCA8-DC8B83B84D4B}"/>
              </a:ext>
            </a:extLst>
          </p:cNvPr>
          <p:cNvPicPr>
            <a:picLocks noChangeAspect="1"/>
          </p:cNvPicPr>
          <p:nvPr/>
        </p:nvPicPr>
        <p:blipFill>
          <a:blip r:embed="rId2"/>
          <a:stretch>
            <a:fillRect/>
          </a:stretch>
        </p:blipFill>
        <p:spPr>
          <a:xfrm>
            <a:off x="258057" y="294992"/>
            <a:ext cx="921519" cy="921519"/>
          </a:xfrm>
          <a:prstGeom prst="rect">
            <a:avLst/>
          </a:prstGeom>
        </p:spPr>
      </p:pic>
      <p:sp>
        <p:nvSpPr>
          <p:cNvPr id="3" name="Rectangle 2"/>
          <p:cNvSpPr/>
          <p:nvPr/>
        </p:nvSpPr>
        <p:spPr>
          <a:xfrm>
            <a:off x="258057" y="5756710"/>
            <a:ext cx="8571311" cy="830997"/>
          </a:xfrm>
          <a:prstGeom prst="rect">
            <a:avLst/>
          </a:prstGeom>
          <a:solidFill>
            <a:srgbClr val="FFFFFF"/>
          </a:solidFill>
        </p:spPr>
        <p:txBody>
          <a:bodyPr wrap="square">
            <a:spAutoFit/>
          </a:bodyPr>
          <a:lstStyle/>
          <a:p>
            <a:r>
              <a:rPr lang="en-AU" sz="800" dirty="0" err="1"/>
              <a:t>Yaritji</a:t>
            </a:r>
            <a:r>
              <a:rPr lang="en-AU" sz="800" dirty="0"/>
              <a:t> Young, Pitjantjatjara people, South Australia, born 1956, out bush near the creek </a:t>
            </a:r>
            <a:r>
              <a:rPr lang="en-AU" sz="800" dirty="0" err="1"/>
              <a:t>Pukatja</a:t>
            </a:r>
            <a:r>
              <a:rPr lang="en-AU" sz="800" dirty="0"/>
              <a:t> (Ernabella), South Australia, </a:t>
            </a:r>
            <a:r>
              <a:rPr lang="en-AU" sz="800" dirty="0" err="1"/>
              <a:t>Maringka</a:t>
            </a:r>
            <a:r>
              <a:rPr lang="en-AU" sz="800" dirty="0"/>
              <a:t> </a:t>
            </a:r>
            <a:r>
              <a:rPr lang="en-AU" sz="800" dirty="0" err="1"/>
              <a:t>Tunkin</a:t>
            </a:r>
            <a:r>
              <a:rPr lang="en-AU" sz="800" dirty="0"/>
              <a:t>, Pitjantjatjara people, South Australia, born 1959, Mulga Park, Northern Territory, </a:t>
            </a:r>
            <a:r>
              <a:rPr lang="en-AU" sz="800" dirty="0" err="1"/>
              <a:t>Paniny</a:t>
            </a:r>
            <a:r>
              <a:rPr lang="en-AU" sz="800" dirty="0"/>
              <a:t> Mick, Pitjantjatjara people, South Australia, born 1939, Rocket Bore, South Australia, </a:t>
            </a:r>
            <a:r>
              <a:rPr lang="en-AU" sz="800" dirty="0" err="1"/>
              <a:t>Tjungkara</a:t>
            </a:r>
            <a:r>
              <a:rPr lang="en-AU" sz="800" dirty="0"/>
              <a:t> Ken, Pitjantjatjara people, South Australia, born 1969, Amata Community, South Australia, Sandra Ken, Pitjantjatjara people, South Australia, born 1968, Amata Community, South Australia, Freda Brady, Pitjantjatjara people, South Australia, born 1961, Amata Community, South Australia, </a:t>
            </a:r>
            <a:r>
              <a:rPr lang="en-AU" sz="800" i="1" dirty="0" err="1"/>
              <a:t>Kangkura-KangkuraKu</a:t>
            </a:r>
            <a:r>
              <a:rPr lang="en-AU" sz="800" i="1" dirty="0"/>
              <a:t> </a:t>
            </a:r>
            <a:r>
              <a:rPr lang="en-AU" sz="800" i="1" dirty="0" err="1"/>
              <a:t>Tjukurpa</a:t>
            </a:r>
            <a:r>
              <a:rPr lang="en-AU" sz="800" i="1" dirty="0"/>
              <a:t> - A Sister's Story</a:t>
            </a:r>
            <a:r>
              <a:rPr lang="en-AU" sz="800" dirty="0"/>
              <a:t>, 2017, Amata, South Australia, synthetic polymer paint on linen, 3 panels, 300.0 x 200.0 cm (each); Acquisition through TARNANTHI: Festival of Contemporary Aboriginal &amp; Torres Strait Islander Art supported by BHP 2018, Art Gallery of South Australia, Adelaide, © Ken Family Collaborative/Copyright Agency.</a:t>
            </a:r>
          </a:p>
          <a:p>
            <a:endParaRPr lang="en-AU" sz="800"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53099" y="2446638"/>
            <a:ext cx="6284833" cy="3181697"/>
          </a:xfrm>
          <a:prstGeom prst="rect">
            <a:avLst/>
          </a:prstGeom>
        </p:spPr>
      </p:pic>
    </p:spTree>
    <p:extLst>
      <p:ext uri="{BB962C8B-B14F-4D97-AF65-F5344CB8AC3E}">
        <p14:creationId xmlns:p14="http://schemas.microsoft.com/office/powerpoint/2010/main" val="3369517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1600" dirty="0">
                <a:latin typeface="Arial" charset="0"/>
                <a:ea typeface="Arial" charset="0"/>
                <a:cs typeface="Arial" charset="0"/>
              </a:rPr>
              <a:t>Years 5 and 6: Viewpoints, skills and processes</a:t>
            </a:r>
            <a:br>
              <a:rPr lang="en-AU" sz="1600" dirty="0">
                <a:latin typeface="Arial" charset="0"/>
                <a:ea typeface="Arial" charset="0"/>
                <a:cs typeface="Arial" charset="0"/>
              </a:rPr>
            </a:br>
            <a:endParaRPr lang="en-US" sz="1600" dirty="0"/>
          </a:p>
        </p:txBody>
      </p:sp>
      <p:sp>
        <p:nvSpPr>
          <p:cNvPr id="4" name="Rectangle 3"/>
          <p:cNvSpPr/>
          <p:nvPr/>
        </p:nvSpPr>
        <p:spPr>
          <a:xfrm>
            <a:off x="6140591" y="906577"/>
            <a:ext cx="2478024" cy="5078313"/>
          </a:xfrm>
          <a:prstGeom prst="rect">
            <a:avLst/>
          </a:prstGeom>
        </p:spPr>
        <p:txBody>
          <a:bodyPr wrap="square">
            <a:spAutoFit/>
          </a:bodyPr>
          <a:lstStyle/>
          <a:p>
            <a:r>
              <a:rPr lang="en-AU" sz="1200" dirty="0">
                <a:latin typeface="Arial" charset="0"/>
                <a:ea typeface="Arial" charset="0"/>
                <a:cs typeface="Arial" charset="0"/>
              </a:rPr>
              <a:t>Spend time in one space in the Gallery. How have artworks been presented in this room? In small groups list some of the different ways the curator has arranged artworks on a particular wall or display cabinet, on the floor or as an entire room. </a:t>
            </a:r>
          </a:p>
          <a:p>
            <a:endParaRPr lang="en-AU" sz="1200" dirty="0">
              <a:latin typeface="Arial" charset="0"/>
              <a:ea typeface="Arial" charset="0"/>
              <a:cs typeface="Arial" charset="0"/>
            </a:endParaRPr>
          </a:p>
          <a:p>
            <a:r>
              <a:rPr lang="en-AU" sz="1200" dirty="0">
                <a:latin typeface="Arial" charset="0"/>
                <a:ea typeface="Arial" charset="0"/>
                <a:cs typeface="Arial" charset="0"/>
              </a:rPr>
              <a:t>What are some of the themes you notice? Why have some works been grouped together? </a:t>
            </a:r>
          </a:p>
          <a:p>
            <a:endParaRPr lang="en-AU" sz="1200" dirty="0">
              <a:latin typeface="Arial" charset="0"/>
              <a:ea typeface="Arial" charset="0"/>
              <a:cs typeface="Arial" charset="0"/>
            </a:endParaRPr>
          </a:p>
          <a:p>
            <a:r>
              <a:rPr lang="en-AU" sz="1200" dirty="0">
                <a:latin typeface="Arial" charset="0"/>
                <a:ea typeface="Arial" charset="0"/>
                <a:cs typeface="Arial" charset="0"/>
              </a:rPr>
              <a:t>Locate two artworks that are placed near each other. Why do you think the curator chose to do this? What similarities do they share?</a:t>
            </a:r>
          </a:p>
          <a:p>
            <a:endParaRPr lang="en-AU" sz="1200" dirty="0">
              <a:latin typeface="Arial" charset="0"/>
              <a:ea typeface="Arial" charset="0"/>
              <a:cs typeface="Arial" charset="0"/>
            </a:endParaRPr>
          </a:p>
          <a:p>
            <a:r>
              <a:rPr lang="en-AU" sz="1200" dirty="0">
                <a:latin typeface="Arial" charset="0"/>
                <a:ea typeface="Arial" charset="0"/>
                <a:cs typeface="Arial" charset="0"/>
              </a:rPr>
              <a:t>Back in the classroom create a class exhibition asking students to consider the display techniques they learn about during their gallery visit. How can they create their own frames, plinths and pair or group works together to enhance their artworks? </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7840" y="1333470"/>
            <a:ext cx="5747399" cy="3232912"/>
          </a:xfrm>
          <a:prstGeom prst="rect">
            <a:avLst/>
          </a:prstGeom>
        </p:spPr>
      </p:pic>
      <p:sp>
        <p:nvSpPr>
          <p:cNvPr id="5" name="Rectangle 4">
            <a:extLst>
              <a:ext uri="{FF2B5EF4-FFF2-40B4-BE49-F238E27FC236}">
                <a16:creationId xmlns:a16="http://schemas.microsoft.com/office/drawing/2014/main" id="{CB307DC2-C6F9-4585-A0D2-D88D73D8AB2F}"/>
              </a:ext>
            </a:extLst>
          </p:cNvPr>
          <p:cNvSpPr/>
          <p:nvPr/>
        </p:nvSpPr>
        <p:spPr>
          <a:xfrm>
            <a:off x="286173" y="4721590"/>
            <a:ext cx="5556911" cy="221856"/>
          </a:xfrm>
          <a:prstGeom prst="rect">
            <a:avLst/>
          </a:prstGeom>
        </p:spPr>
        <p:txBody>
          <a:bodyPr wrap="square">
            <a:spAutoFit/>
          </a:bodyPr>
          <a:lstStyle/>
          <a:p>
            <a:pPr>
              <a:lnSpc>
                <a:spcPct val="115000"/>
              </a:lnSpc>
              <a:spcAft>
                <a:spcPts val="1000"/>
              </a:spcAft>
            </a:pPr>
            <a:r>
              <a:rPr lang="en-AU" sz="800" dirty="0">
                <a:latin typeface="Arial" panose="020B0604020202020204" pitchFamily="34" charset="0"/>
                <a:ea typeface="Calibri" panose="020F0502020204030204" pitchFamily="34" charset="0"/>
                <a:cs typeface="Arial" panose="020B0604020202020204" pitchFamily="34" charset="0"/>
              </a:rPr>
              <a:t>Installation view: Elder Wing of Australian Art Gallery 2, Art Gallery of South Australia, Adelaide; photo: Saul Steed</a:t>
            </a:r>
          </a:p>
        </p:txBody>
      </p:sp>
    </p:spTree>
    <p:extLst>
      <p:ext uri="{BB962C8B-B14F-4D97-AF65-F5344CB8AC3E}">
        <p14:creationId xmlns:p14="http://schemas.microsoft.com/office/powerpoint/2010/main" val="655005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6C0E1E-3567-4B6B-A3EB-DC1B79C161CE}"/>
              </a:ext>
            </a:extLst>
          </p:cNvPr>
          <p:cNvSpPr>
            <a:spLocks noGrp="1"/>
          </p:cNvSpPr>
          <p:nvPr>
            <p:ph idx="1"/>
          </p:nvPr>
        </p:nvSpPr>
        <p:spPr>
          <a:xfrm>
            <a:off x="263258" y="167337"/>
            <a:ext cx="7549208" cy="664767"/>
          </a:xfrm>
        </p:spPr>
        <p:txBody>
          <a:bodyPr/>
          <a:lstStyle/>
          <a:p>
            <a:pPr>
              <a:lnSpc>
                <a:spcPct val="100000"/>
              </a:lnSpc>
            </a:pPr>
            <a:r>
              <a:rPr lang="en-AU" sz="1600" b="1" dirty="0">
                <a:latin typeface="Arial" charset="0"/>
                <a:ea typeface="Arial" charset="0"/>
                <a:cs typeface="Arial" charset="0"/>
              </a:rPr>
              <a:t>Years 5 and 6: Viewpoints, skills and processes</a:t>
            </a:r>
            <a:br>
              <a:rPr lang="en-AU" sz="1600" b="1" dirty="0">
                <a:latin typeface="Arial" charset="0"/>
                <a:ea typeface="Arial" charset="0"/>
                <a:cs typeface="Arial" charset="0"/>
              </a:rPr>
            </a:br>
            <a:r>
              <a:rPr lang="en-AU" sz="1600" b="1" dirty="0"/>
              <a:t>Time to put on your curator hat!</a:t>
            </a:r>
          </a:p>
          <a:p>
            <a:pPr>
              <a:lnSpc>
                <a:spcPct val="100000"/>
              </a:lnSpc>
            </a:pPr>
            <a:endParaRPr lang="en-AU" sz="2400" dirty="0"/>
          </a:p>
        </p:txBody>
      </p:sp>
      <p:sp>
        <p:nvSpPr>
          <p:cNvPr id="10" name="TextBox 9">
            <a:extLst>
              <a:ext uri="{FF2B5EF4-FFF2-40B4-BE49-F238E27FC236}">
                <a16:creationId xmlns:a16="http://schemas.microsoft.com/office/drawing/2014/main" id="{B557A206-A911-4C4C-B3DF-6A41FCB4C4F7}"/>
              </a:ext>
            </a:extLst>
          </p:cNvPr>
          <p:cNvSpPr txBox="1"/>
          <p:nvPr/>
        </p:nvSpPr>
        <p:spPr>
          <a:xfrm>
            <a:off x="263258" y="821435"/>
            <a:ext cx="5963806" cy="1723549"/>
          </a:xfrm>
          <a:prstGeom prst="rect">
            <a:avLst/>
          </a:prstGeom>
          <a:noFill/>
        </p:spPr>
        <p:txBody>
          <a:bodyPr wrap="square" rtlCol="0">
            <a:spAutoFit/>
          </a:bodyPr>
          <a:lstStyle/>
          <a:p>
            <a:r>
              <a:rPr lang="en-AU" sz="1200" dirty="0">
                <a:latin typeface="Arial" panose="020B0604020202020204" pitchFamily="34" charset="0"/>
                <a:cs typeface="Arial" panose="020B0604020202020204" pitchFamily="34" charset="0"/>
              </a:rPr>
              <a:t>During your visit to the Gallery select 5 artworks to present as a hypothetical exhibition. You might like to curate an exhibition based on a colour, a texture, your favourite things, pattern, women, light and shadow or humour. Photograph your selections. The possibilities are endless!</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Present your hypothetical exhibition to your class and assign a soundtrack to each  or to the display as a whole. Discuss your curatorial choices. See below for an example:</a:t>
            </a:r>
          </a:p>
          <a:p>
            <a:endParaRPr lang="en-AU"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AU" sz="1000" b="1" dirty="0"/>
          </a:p>
        </p:txBody>
      </p:sp>
      <p:sp>
        <p:nvSpPr>
          <p:cNvPr id="3" name="Rectangle 2"/>
          <p:cNvSpPr/>
          <p:nvPr/>
        </p:nvSpPr>
        <p:spPr>
          <a:xfrm>
            <a:off x="6464808" y="955812"/>
            <a:ext cx="2157984" cy="90024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050" b="1" dirty="0">
                <a:solidFill>
                  <a:srgbClr val="353B3B"/>
                </a:solidFill>
                <a:latin typeface="Arial" charset="0"/>
                <a:ea typeface="Arial" charset="0"/>
                <a:cs typeface="Arial" charset="0"/>
              </a:rPr>
              <a:t>What is a curator?</a:t>
            </a:r>
            <a:br>
              <a:rPr lang="en-US" sz="1050" dirty="0">
                <a:solidFill>
                  <a:srgbClr val="353B3B"/>
                </a:solidFill>
                <a:latin typeface="Arial" charset="0"/>
                <a:ea typeface="Arial" charset="0"/>
                <a:cs typeface="Arial" charset="0"/>
              </a:rPr>
            </a:br>
            <a:r>
              <a:rPr lang="en-US" sz="1050" dirty="0">
                <a:solidFill>
                  <a:srgbClr val="353B3B"/>
                </a:solidFill>
                <a:latin typeface="Arial" charset="0"/>
                <a:ea typeface="Arial" charset="0"/>
                <a:cs typeface="Arial" charset="0"/>
              </a:rPr>
              <a:t>Curators oversee collections by managing the acquisition, preservation and display of objects. </a:t>
            </a:r>
            <a:endParaRPr lang="en-US" sz="1050" dirty="0">
              <a:latin typeface="Arial" charset="0"/>
              <a:ea typeface="Arial" charset="0"/>
              <a:cs typeface="Arial" charset="0"/>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82182" y="2937488"/>
            <a:ext cx="1447552" cy="217268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0218" y="3638108"/>
            <a:ext cx="1704274" cy="1472066"/>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82240" y="3026388"/>
            <a:ext cx="1507978" cy="2417601"/>
          </a:xfrm>
          <a:prstGeom prst="rect">
            <a:avLst/>
          </a:prstGeom>
        </p:spPr>
      </p:pic>
      <p:sp>
        <p:nvSpPr>
          <p:cNvPr id="11" name="TextBox 10"/>
          <p:cNvSpPr txBox="1"/>
          <p:nvPr/>
        </p:nvSpPr>
        <p:spPr>
          <a:xfrm>
            <a:off x="263258" y="2445492"/>
            <a:ext cx="6201550" cy="461665"/>
          </a:xfrm>
          <a:prstGeom prst="rect">
            <a:avLst/>
          </a:prstGeom>
          <a:noFill/>
        </p:spPr>
        <p:txBody>
          <a:bodyPr wrap="square" rtlCol="0">
            <a:spAutoFit/>
          </a:bodyPr>
          <a:lstStyle/>
          <a:p>
            <a:r>
              <a:rPr lang="en-US" sz="1200" b="1" dirty="0">
                <a:latin typeface="Arial" charset="0"/>
                <a:ea typeface="Arial" charset="0"/>
                <a:cs typeface="Arial" charset="0"/>
              </a:rPr>
              <a:t>Exhibition title: </a:t>
            </a:r>
            <a:r>
              <a:rPr lang="en-US" sz="1200" b="1" i="1" dirty="0">
                <a:latin typeface="Arial" charset="0"/>
                <a:ea typeface="Arial" charset="0"/>
                <a:cs typeface="Arial" charset="0"/>
              </a:rPr>
              <a:t>Tough Stuff </a:t>
            </a:r>
          </a:p>
          <a:p>
            <a:r>
              <a:rPr lang="en-US" sz="1200" dirty="0">
                <a:latin typeface="Arial" charset="0"/>
                <a:ea typeface="Arial" charset="0"/>
                <a:cs typeface="Arial" charset="0"/>
              </a:rPr>
              <a:t>These works were selected because each includes a strong and durable material.</a:t>
            </a:r>
          </a:p>
        </p:txBody>
      </p:sp>
      <p:pic>
        <p:nvPicPr>
          <p:cNvPr id="12" name="Picture 11" descr="A close up of a tree&#10;&#10;Description automatically generated">
            <a:extLst>
              <a:ext uri="{FF2B5EF4-FFF2-40B4-BE49-F238E27FC236}">
                <a16:creationId xmlns:a16="http://schemas.microsoft.com/office/drawing/2014/main" id="{7D425A4B-BC34-4098-AC6C-3B59AE2920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1882" y="3166489"/>
            <a:ext cx="1930300" cy="3219892"/>
          </a:xfrm>
          <a:prstGeom prst="rect">
            <a:avLst/>
          </a:prstGeom>
        </p:spPr>
      </p:pic>
      <p:pic>
        <p:nvPicPr>
          <p:cNvPr id="13" name="Picture 12" descr="A picture containing building&#10;&#10;Description automatically generated">
            <a:extLst>
              <a:ext uri="{FF2B5EF4-FFF2-40B4-BE49-F238E27FC236}">
                <a16:creationId xmlns:a16="http://schemas.microsoft.com/office/drawing/2014/main" id="{F8E09AA3-A675-47F4-8AAC-8804A38BBB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3482013"/>
            <a:ext cx="2433801" cy="2142380"/>
          </a:xfrm>
          <a:prstGeom prst="rect">
            <a:avLst/>
          </a:prstGeom>
        </p:spPr>
      </p:pic>
      <p:sp>
        <p:nvSpPr>
          <p:cNvPr id="14" name="Rectangle 13">
            <a:extLst>
              <a:ext uri="{FF2B5EF4-FFF2-40B4-BE49-F238E27FC236}">
                <a16:creationId xmlns:a16="http://schemas.microsoft.com/office/drawing/2014/main" id="{971E54ED-7895-4857-9224-73C02DD2F2B3}"/>
              </a:ext>
            </a:extLst>
          </p:cNvPr>
          <p:cNvSpPr/>
          <p:nvPr/>
        </p:nvSpPr>
        <p:spPr>
          <a:xfrm>
            <a:off x="4327556" y="5843384"/>
            <a:ext cx="4295236" cy="41549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050" dirty="0">
                <a:solidFill>
                  <a:srgbClr val="353B3B"/>
                </a:solidFill>
                <a:latin typeface="Arial" charset="0"/>
                <a:ea typeface="Arial" charset="0"/>
                <a:cs typeface="Arial" charset="0"/>
              </a:rPr>
              <a:t>We hope we have piqued your interest - to find out more about these artworks see the next few slides. </a:t>
            </a:r>
            <a:endParaRPr lang="en-US" sz="1050" dirty="0">
              <a:latin typeface="Arial" charset="0"/>
              <a:ea typeface="Arial" charset="0"/>
              <a:cs typeface="Arial" charset="0"/>
            </a:endParaRPr>
          </a:p>
        </p:txBody>
      </p:sp>
    </p:spTree>
    <p:extLst>
      <p:ext uri="{BB962C8B-B14F-4D97-AF65-F5344CB8AC3E}">
        <p14:creationId xmlns:p14="http://schemas.microsoft.com/office/powerpoint/2010/main" val="2107072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6896" y="742384"/>
            <a:ext cx="3319284" cy="5321501"/>
          </a:xfrm>
          <a:prstGeom prst="rect">
            <a:avLst/>
          </a:prstGeom>
        </p:spPr>
      </p:pic>
      <p:sp>
        <p:nvSpPr>
          <p:cNvPr id="14" name="Rectangle 13">
            <a:extLst>
              <a:ext uri="{FF2B5EF4-FFF2-40B4-BE49-F238E27FC236}">
                <a16:creationId xmlns:a16="http://schemas.microsoft.com/office/drawing/2014/main" id="{CCE92E3B-6DE5-46B0-8257-EC12FAEE619A}"/>
              </a:ext>
            </a:extLst>
          </p:cNvPr>
          <p:cNvSpPr/>
          <p:nvPr/>
        </p:nvSpPr>
        <p:spPr>
          <a:xfrm>
            <a:off x="4376057" y="1064510"/>
            <a:ext cx="3750906" cy="3323987"/>
          </a:xfrm>
          <a:prstGeom prst="rect">
            <a:avLst/>
          </a:prstGeom>
          <a:solidFill>
            <a:schemeClr val="bg1"/>
          </a:solidFill>
        </p:spPr>
        <p:txBody>
          <a:bodyPr wrap="square">
            <a:spAutoFit/>
          </a:bodyPr>
          <a:lstStyle/>
          <a:p>
            <a:r>
              <a:rPr lang="en-AU" sz="1000" dirty="0">
                <a:latin typeface="Arial" panose="020B0604020202020204" pitchFamily="34" charset="0"/>
                <a:cs typeface="Arial" panose="020B0604020202020204" pitchFamily="34" charset="0"/>
              </a:rPr>
              <a:t>Born in Brisbane, artist Lindy Lee uses a variety of mediums including painting, sculpture and installation to address themes of identity and belonging. From her photocopy works of the early 1980s to her portraits of the 1990s, Lee has explored her complex family history relating to her Chinese-Australian heritage. Over the past 10 years, Lee has shifted away from figurative work and moved towards a more abstract approach, reflecting her long-standing engagement with Buddhism.</a:t>
            </a:r>
          </a:p>
          <a:p>
            <a:endParaRPr lang="en-AU" sz="1000" dirty="0">
              <a:latin typeface="Arial" panose="020B0604020202020204" pitchFamily="34" charset="0"/>
              <a:cs typeface="Arial" panose="020B0604020202020204" pitchFamily="34" charset="0"/>
            </a:endParaRPr>
          </a:p>
          <a:p>
            <a:r>
              <a:rPr lang="en-AU" sz="1000" dirty="0">
                <a:latin typeface="Arial" panose="020B0604020202020204" pitchFamily="34" charset="0"/>
                <a:cs typeface="Arial" panose="020B0604020202020204" pitchFamily="34" charset="0"/>
              </a:rPr>
              <a:t>Situated </a:t>
            </a:r>
            <a:r>
              <a:rPr lang="en-AU" sz="1000" dirty="0">
                <a:latin typeface="Arial" panose="020B0604020202020204" pitchFamily="34" charset="0"/>
              </a:rPr>
              <a:t>at the entrance of the Art Gallery of South Australia, Lindy Lee’s six-metre sculpture </a:t>
            </a:r>
            <a:r>
              <a:rPr lang="en-AU" sz="1000" i="1" dirty="0">
                <a:latin typeface="Arial" panose="020B0604020202020204" pitchFamily="34" charset="0"/>
              </a:rPr>
              <a:t>The Life of Stars </a:t>
            </a:r>
            <a:r>
              <a:rPr lang="en-AU" sz="1000" dirty="0">
                <a:latin typeface="Arial" panose="020B0604020202020204" pitchFamily="34" charset="0"/>
              </a:rPr>
              <a:t>links the Art Gallery of South Australia and its exterior forecourt. Fabricated by Lee in China, the work displays a densely perforated surface and creates dappled light, which together suggest a universe within, while its oval form suggests the beginnings of life itself. Visible by day and night, </a:t>
            </a:r>
            <a:r>
              <a:rPr lang="en-AU" sz="1000" i="1" dirty="0">
                <a:latin typeface="Arial" panose="020B0604020202020204" pitchFamily="34" charset="0"/>
              </a:rPr>
              <a:t>The Life of Stars </a:t>
            </a:r>
            <a:r>
              <a:rPr lang="en-AU" sz="1000" dirty="0">
                <a:latin typeface="Arial" panose="020B0604020202020204" pitchFamily="34" charset="0"/>
              </a:rPr>
              <a:t>appears both to contain and radiate light. This delicate play between interior and exterior, form and emptiness is significant. The concentric circles on the surface reference Indra’s net, which is a metaphor of Mahayana Buddhism, symbolising the universe as a vast web of connections.</a:t>
            </a:r>
            <a:endParaRPr lang="en-AU" sz="1000" dirty="0"/>
          </a:p>
        </p:txBody>
      </p:sp>
      <p:sp>
        <p:nvSpPr>
          <p:cNvPr id="4" name="Content Placeholder 1">
            <a:extLst>
              <a:ext uri="{FF2B5EF4-FFF2-40B4-BE49-F238E27FC236}">
                <a16:creationId xmlns:a16="http://schemas.microsoft.com/office/drawing/2014/main" id="{F01E04BD-7331-4AD4-90E5-E7E411C729F7}"/>
              </a:ext>
            </a:extLst>
          </p:cNvPr>
          <p:cNvSpPr>
            <a:spLocks noGrp="1"/>
          </p:cNvSpPr>
          <p:nvPr>
            <p:ph idx="1"/>
          </p:nvPr>
        </p:nvSpPr>
        <p:spPr>
          <a:xfrm>
            <a:off x="386896" y="216979"/>
            <a:ext cx="7549208" cy="664767"/>
          </a:xfrm>
        </p:spPr>
        <p:txBody>
          <a:bodyPr/>
          <a:lstStyle/>
          <a:p>
            <a:pPr>
              <a:lnSpc>
                <a:spcPct val="100000"/>
              </a:lnSpc>
            </a:pPr>
            <a:r>
              <a:rPr lang="en-AU" sz="1600" b="1" dirty="0">
                <a:latin typeface="Arial" charset="0"/>
                <a:ea typeface="Arial" charset="0"/>
                <a:cs typeface="Arial" charset="0"/>
              </a:rPr>
              <a:t>Lindy Lee, </a:t>
            </a:r>
            <a:r>
              <a:rPr lang="en-AU" sz="1600" b="1" i="1" dirty="0">
                <a:latin typeface="Arial" charset="0"/>
                <a:ea typeface="Arial" charset="0"/>
                <a:cs typeface="Arial" charset="0"/>
              </a:rPr>
              <a:t>Life of Stars, </a:t>
            </a:r>
            <a:r>
              <a:rPr lang="en-AU" sz="1600" b="1" dirty="0">
                <a:latin typeface="Arial" charset="0"/>
                <a:ea typeface="Arial" charset="0"/>
                <a:cs typeface="Arial" charset="0"/>
              </a:rPr>
              <a:t>2017</a:t>
            </a:r>
            <a:endParaRPr lang="en-AU" sz="1600" b="1" i="1" dirty="0"/>
          </a:p>
          <a:p>
            <a:pPr>
              <a:lnSpc>
                <a:spcPct val="100000"/>
              </a:lnSpc>
            </a:pPr>
            <a:endParaRPr lang="en-AU" sz="2400" dirty="0"/>
          </a:p>
        </p:txBody>
      </p:sp>
      <p:sp>
        <p:nvSpPr>
          <p:cNvPr id="6" name="Rectangle 5">
            <a:extLst>
              <a:ext uri="{FF2B5EF4-FFF2-40B4-BE49-F238E27FC236}">
                <a16:creationId xmlns:a16="http://schemas.microsoft.com/office/drawing/2014/main" id="{B343D6E2-73B4-48D4-B15F-BD85E07DFE34}"/>
              </a:ext>
            </a:extLst>
          </p:cNvPr>
          <p:cNvSpPr/>
          <p:nvPr/>
        </p:nvSpPr>
        <p:spPr>
          <a:xfrm>
            <a:off x="4373963" y="5757582"/>
            <a:ext cx="4157088" cy="338554"/>
          </a:xfrm>
          <a:prstGeom prst="rect">
            <a:avLst/>
          </a:prstGeom>
        </p:spPr>
        <p:txBody>
          <a:bodyPr wrap="square">
            <a:spAutoFit/>
          </a:bodyPr>
          <a:lstStyle/>
          <a:p>
            <a:r>
              <a:rPr lang="en-AU" sz="800" dirty="0">
                <a:solidFill>
                  <a:srgbClr val="262626"/>
                </a:solidFill>
                <a:latin typeface="Arial" panose="020B0604020202020204" pitchFamily="34" charset="0"/>
                <a:cs typeface="Arial" panose="020B0604020202020204" pitchFamily="34" charset="0"/>
              </a:rPr>
              <a:t>Installation view: Lindy Lee, </a:t>
            </a:r>
            <a:r>
              <a:rPr lang="en-AU" sz="800" i="1" dirty="0">
                <a:solidFill>
                  <a:srgbClr val="262626"/>
                </a:solidFill>
                <a:latin typeface="Arial" panose="020B0604020202020204" pitchFamily="34" charset="0"/>
                <a:cs typeface="Arial" panose="020B0604020202020204" pitchFamily="34" charset="0"/>
              </a:rPr>
              <a:t>The Life of Stars</a:t>
            </a:r>
            <a:r>
              <a:rPr lang="en-AU" sz="800" dirty="0">
                <a:solidFill>
                  <a:srgbClr val="262626"/>
                </a:solidFill>
                <a:latin typeface="Arial" panose="020B0604020202020204" pitchFamily="34" charset="0"/>
                <a:cs typeface="Arial" panose="020B0604020202020204" pitchFamily="34" charset="0"/>
              </a:rPr>
              <a:t>, 2017, Art Gallery of South Australia, Adelaide.</a:t>
            </a:r>
            <a:endParaRPr lang="en-AU"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8103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F4C1D5-D6F0-4D06-854B-BE56B4B259D4}"/>
              </a:ext>
            </a:extLst>
          </p:cNvPr>
          <p:cNvSpPr>
            <a:spLocks noGrp="1"/>
          </p:cNvSpPr>
          <p:nvPr>
            <p:ph type="title"/>
          </p:nvPr>
        </p:nvSpPr>
        <p:spPr>
          <a:xfrm>
            <a:off x="322924" y="291761"/>
            <a:ext cx="7358036" cy="968660"/>
          </a:xfrm>
        </p:spPr>
        <p:txBody>
          <a:bodyPr/>
          <a:lstStyle/>
          <a:p>
            <a:r>
              <a:rPr lang="en-AU" dirty="0"/>
              <a:t>Foundation to Year 2: Selected Representations and Practices </a:t>
            </a:r>
          </a:p>
        </p:txBody>
      </p:sp>
      <p:sp>
        <p:nvSpPr>
          <p:cNvPr id="4" name="Content Placeholder 1">
            <a:extLst>
              <a:ext uri="{FF2B5EF4-FFF2-40B4-BE49-F238E27FC236}">
                <a16:creationId xmlns:a16="http://schemas.microsoft.com/office/drawing/2014/main" id="{CE704DF7-3C85-4967-8A88-5C17BBD37992}"/>
              </a:ext>
            </a:extLst>
          </p:cNvPr>
          <p:cNvSpPr txBox="1">
            <a:spLocks/>
          </p:cNvSpPr>
          <p:nvPr/>
        </p:nvSpPr>
        <p:spPr>
          <a:xfrm>
            <a:off x="322924" y="1066698"/>
            <a:ext cx="3575308" cy="4891322"/>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oAutofit/>
          </a:bodyPr>
          <a:lstStyle>
            <a:lvl1pPr marL="0" indent="0" algn="l" defTabSz="914400" rtl="0" eaLnBrk="1" latinLnBrk="0" hangingPunct="1">
              <a:lnSpc>
                <a:spcPts val="226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200" b="1" dirty="0"/>
              <a:t>Visual Conventions</a:t>
            </a:r>
            <a:br>
              <a:rPr lang="en-AU" sz="1200" dirty="0"/>
            </a:br>
            <a:r>
              <a:rPr lang="en-AU" sz="1200" dirty="0"/>
              <a:t>identifying, using and interpreting line, shape, colour, texture, space, tone and value. </a:t>
            </a:r>
          </a:p>
          <a:p>
            <a:pPr>
              <a:lnSpc>
                <a:spcPct val="100000"/>
              </a:lnSpc>
            </a:pPr>
            <a:r>
              <a:rPr lang="en-AU" sz="1200" b="1" dirty="0"/>
              <a:t>Viewpoints</a:t>
            </a:r>
            <a:br>
              <a:rPr lang="en-AU" sz="1200" dirty="0"/>
            </a:br>
            <a:r>
              <a:rPr lang="en-AU" sz="1200" dirty="0"/>
              <a:t>contexts – recognising artworks from different cultures particularly Aboriginal and Torres Strait Islander Peoples, and works from Asia, and from different times</a:t>
            </a:r>
          </a:p>
          <a:p>
            <a:pPr>
              <a:lnSpc>
                <a:spcPct val="100000"/>
              </a:lnSpc>
            </a:pPr>
            <a:r>
              <a:rPr lang="en-AU" sz="1200" b="1" dirty="0"/>
              <a:t>Forms</a:t>
            </a:r>
            <a:br>
              <a:rPr lang="en-AU" sz="1200" dirty="0"/>
            </a:br>
            <a:r>
              <a:rPr lang="en-AU" sz="1200" dirty="0"/>
              <a:t>drawing, painting, sculpture, printmaking, fibre crafts and digital imaging</a:t>
            </a:r>
          </a:p>
          <a:p>
            <a:pPr>
              <a:lnSpc>
                <a:spcPct val="100000"/>
              </a:lnSpc>
            </a:pPr>
            <a:r>
              <a:rPr lang="en-AU" sz="1200" b="1" dirty="0"/>
              <a:t>Skills</a:t>
            </a:r>
            <a:br>
              <a:rPr lang="en-AU" sz="1200" dirty="0"/>
            </a:br>
            <a:r>
              <a:rPr lang="en-AU" sz="1200" dirty="0"/>
              <a:t>observational – seeing, noticing and viewing critically</a:t>
            </a:r>
          </a:p>
          <a:p>
            <a:pPr>
              <a:lnSpc>
                <a:spcPct val="100000"/>
              </a:lnSpc>
            </a:pPr>
            <a:r>
              <a:rPr lang="en-AU" sz="1200" b="1" dirty="0"/>
              <a:t>Processes</a:t>
            </a:r>
            <a:br>
              <a:rPr lang="en-AU" sz="1200" dirty="0"/>
            </a:br>
            <a:r>
              <a:rPr lang="en-AU" sz="1200" dirty="0"/>
              <a:t>describing, explaining, exploring, questioning, selecting, interpreting, imagining, designing, experimenting, constructing, creating and displaying</a:t>
            </a:r>
          </a:p>
          <a:p>
            <a:pPr>
              <a:lnSpc>
                <a:spcPct val="100000"/>
              </a:lnSpc>
            </a:pPr>
            <a:endParaRPr lang="en-AU" sz="1050" dirty="0"/>
          </a:p>
          <a:p>
            <a:endParaRPr lang="en-AU" dirty="0"/>
          </a:p>
          <a:p>
            <a:endParaRPr lang="en-AU" dirty="0"/>
          </a:p>
          <a:p>
            <a:endParaRPr lang="en-AU" dirty="0"/>
          </a:p>
          <a:p>
            <a:r>
              <a:rPr lang="en-AU" dirty="0"/>
              <a:t> </a:t>
            </a:r>
          </a:p>
        </p:txBody>
      </p:sp>
      <p:pic>
        <p:nvPicPr>
          <p:cNvPr id="6" name="Picture 5" descr="A close up of an animal&#10;&#10;Description automatically generated">
            <a:extLst>
              <a:ext uri="{FF2B5EF4-FFF2-40B4-BE49-F238E27FC236}">
                <a16:creationId xmlns:a16="http://schemas.microsoft.com/office/drawing/2014/main" id="{72D0A3BE-CB24-4FE8-8E31-53FBFCD0AB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4924" y="676565"/>
            <a:ext cx="3535757" cy="4558180"/>
          </a:xfrm>
          <a:prstGeom prst="rect">
            <a:avLst/>
          </a:prstGeom>
        </p:spPr>
      </p:pic>
      <p:sp>
        <p:nvSpPr>
          <p:cNvPr id="5" name="Rectangle 4">
            <a:extLst>
              <a:ext uri="{FF2B5EF4-FFF2-40B4-BE49-F238E27FC236}">
                <a16:creationId xmlns:a16="http://schemas.microsoft.com/office/drawing/2014/main" id="{F56CBE9B-E37F-44E1-AB60-3BB77336DB2F}"/>
              </a:ext>
            </a:extLst>
          </p:cNvPr>
          <p:cNvSpPr/>
          <p:nvPr/>
        </p:nvSpPr>
        <p:spPr>
          <a:xfrm>
            <a:off x="4451420" y="5234299"/>
            <a:ext cx="4572000" cy="1446550"/>
          </a:xfrm>
          <a:prstGeom prst="rect">
            <a:avLst/>
          </a:prstGeom>
          <a:solidFill>
            <a:srgbClr val="FFFFFF"/>
          </a:solidFill>
        </p:spPr>
        <p:txBody>
          <a:bodyPr>
            <a:spAutoFit/>
          </a:bodyPr>
          <a:lstStyle/>
          <a:p>
            <a:r>
              <a:rPr lang="en-AU" sz="800" dirty="0">
                <a:latin typeface="Arial" panose="020B0604020202020204" pitchFamily="34" charset="0"/>
                <a:cs typeface="Arial" panose="020B0604020202020204" pitchFamily="34" charset="0"/>
              </a:rPr>
              <a:t>Trudy </a:t>
            </a:r>
            <a:r>
              <a:rPr lang="en-AU" sz="800" dirty="0" err="1">
                <a:latin typeface="Arial" panose="020B0604020202020204" pitchFamily="34" charset="0"/>
                <a:cs typeface="Arial" panose="020B0604020202020204" pitchFamily="34" charset="0"/>
              </a:rPr>
              <a:t>Inkamala</a:t>
            </a:r>
            <a:r>
              <a:rPr lang="en-AU" sz="800" dirty="0">
                <a:latin typeface="Arial" panose="020B0604020202020204" pitchFamily="34" charset="0"/>
                <a:cs typeface="Arial" panose="020B0604020202020204" pitchFamily="34" charset="0"/>
              </a:rPr>
              <a:t>, Australia, born 1940, Arrernte/</a:t>
            </a:r>
            <a:r>
              <a:rPr lang="en-AU" sz="800" dirty="0" err="1">
                <a:latin typeface="Arial" panose="020B0604020202020204" pitchFamily="34" charset="0"/>
                <a:cs typeface="Arial" panose="020B0604020202020204" pitchFamily="34" charset="0"/>
              </a:rPr>
              <a:t>Luritja</a:t>
            </a:r>
            <a:r>
              <a:rPr lang="en-AU" sz="800" dirty="0">
                <a:latin typeface="Arial" panose="020B0604020202020204" pitchFamily="34" charset="0"/>
                <a:cs typeface="Arial" panose="020B0604020202020204" pitchFamily="34" charset="0"/>
              </a:rPr>
              <a:t> people, Nor </a:t>
            </a:r>
            <a:r>
              <a:rPr lang="en-AU" sz="800" dirty="0" err="1">
                <a:latin typeface="Arial" panose="020B0604020202020204" pitchFamily="34" charset="0"/>
                <a:cs typeface="Arial" panose="020B0604020202020204" pitchFamily="34" charset="0"/>
              </a:rPr>
              <a:t>thern</a:t>
            </a:r>
            <a:r>
              <a:rPr lang="en-AU" sz="800" dirty="0">
                <a:latin typeface="Arial" panose="020B0604020202020204" pitchFamily="34" charset="0"/>
                <a:cs typeface="Arial" panose="020B0604020202020204" pitchFamily="34" charset="0"/>
              </a:rPr>
              <a:t> Territory; Roxanne </a:t>
            </a:r>
            <a:r>
              <a:rPr lang="en-AU" sz="800" dirty="0" err="1">
                <a:latin typeface="Arial" panose="020B0604020202020204" pitchFamily="34" charset="0"/>
                <a:cs typeface="Arial" panose="020B0604020202020204" pitchFamily="34" charset="0"/>
              </a:rPr>
              <a:t>Petrick</a:t>
            </a:r>
            <a:r>
              <a:rPr lang="en-AU" sz="800" dirty="0">
                <a:latin typeface="Arial" panose="020B0604020202020204" pitchFamily="34" charset="0"/>
                <a:cs typeface="Arial" panose="020B0604020202020204" pitchFamily="34" charset="0"/>
              </a:rPr>
              <a:t>, Australia, born 1986; Marlene </a:t>
            </a:r>
            <a:r>
              <a:rPr lang="en-AU" sz="800" dirty="0" err="1">
                <a:latin typeface="Arial" panose="020B0604020202020204" pitchFamily="34" charset="0"/>
                <a:cs typeface="Arial" panose="020B0604020202020204" pitchFamily="34" charset="0"/>
              </a:rPr>
              <a:t>Rubuntja</a:t>
            </a:r>
            <a:r>
              <a:rPr lang="en-AU" sz="800" dirty="0">
                <a:latin typeface="Arial" panose="020B0604020202020204" pitchFamily="34" charset="0"/>
                <a:cs typeface="Arial" panose="020B0604020202020204" pitchFamily="34" charset="0"/>
              </a:rPr>
              <a:t>, Australia, born 1961; </a:t>
            </a:r>
            <a:r>
              <a:rPr lang="en-AU" sz="800" dirty="0" err="1">
                <a:latin typeface="Arial" panose="020B0604020202020204" pitchFamily="34" charset="0"/>
                <a:cs typeface="Arial" panose="020B0604020202020204" pitchFamily="34" charset="0"/>
              </a:rPr>
              <a:t>Rosabella</a:t>
            </a:r>
            <a:r>
              <a:rPr lang="en-AU" sz="800" dirty="0">
                <a:latin typeface="Arial" panose="020B0604020202020204" pitchFamily="34" charset="0"/>
                <a:cs typeface="Arial" panose="020B0604020202020204" pitchFamily="34" charset="0"/>
              </a:rPr>
              <a:t> Ryder, Australia, born 1975, Arrernte people, Northern Territory; Dulcie Raggett, Australia, born 1970 ; Dulcie Sharpe, Australia, born 1957; Rhonda Sharpe, Australia, born 1977; Roxanne Sharpe, Australia, born 1985, </a:t>
            </a:r>
            <a:r>
              <a:rPr lang="en-AU" sz="800" dirty="0" err="1">
                <a:latin typeface="Arial" panose="020B0604020202020204" pitchFamily="34" charset="0"/>
                <a:cs typeface="Arial" panose="020B0604020202020204" pitchFamily="34" charset="0"/>
              </a:rPr>
              <a:t>Luritja</a:t>
            </a:r>
            <a:r>
              <a:rPr lang="en-AU" sz="800" dirty="0">
                <a:latin typeface="Arial" panose="020B0604020202020204" pitchFamily="34" charset="0"/>
                <a:cs typeface="Arial" panose="020B0604020202020204" pitchFamily="34" charset="0"/>
              </a:rPr>
              <a:t> people, Northern Territory; Valerie Stafford, Australia, born 1963, </a:t>
            </a:r>
            <a:r>
              <a:rPr lang="en-AU" sz="800" dirty="0" err="1">
                <a:latin typeface="Arial" panose="020B0604020202020204" pitchFamily="34" charset="0"/>
                <a:cs typeface="Arial" panose="020B0604020202020204" pitchFamily="34" charset="0"/>
              </a:rPr>
              <a:t>Anmatyerre</a:t>
            </a:r>
            <a:r>
              <a:rPr lang="en-AU" sz="800" dirty="0">
                <a:latin typeface="Arial" panose="020B0604020202020204" pitchFamily="34" charset="0"/>
                <a:cs typeface="Arial" panose="020B0604020202020204" pitchFamily="34" charset="0"/>
              </a:rPr>
              <a:t> people, Northern Territory, Every face has a story, every story has a face: </a:t>
            </a:r>
            <a:r>
              <a:rPr lang="en-AU" sz="800" dirty="0" err="1">
                <a:latin typeface="Arial" panose="020B0604020202020204" pitchFamily="34" charset="0"/>
                <a:cs typeface="Arial" panose="020B0604020202020204" pitchFamily="34" charset="0"/>
              </a:rPr>
              <a:t>Kulila</a:t>
            </a:r>
            <a:r>
              <a:rPr lang="en-AU" sz="800" dirty="0">
                <a:latin typeface="Arial" panose="020B0604020202020204" pitchFamily="34" charset="0"/>
                <a:cs typeface="Arial" panose="020B0604020202020204" pitchFamily="34" charset="0"/>
              </a:rPr>
              <a:t>!, 2016, Alice Springs, Northern Territory, soft sculpture mixed media, dyed blankets, polyester wadding, embroidery thread, twigs, 228.0 x 120.0 x 100.0 cm (overall dimensions for all 9 works); Acquisition through TARNANTHI: Festival of Contemporary Aboriginal &amp; Torres Strait Islander Art </a:t>
            </a:r>
            <a:r>
              <a:rPr lang="en-AU" sz="800" dirty="0" err="1">
                <a:latin typeface="Arial" panose="020B0604020202020204" pitchFamily="34" charset="0"/>
                <a:cs typeface="Arial" panose="020B0604020202020204" pitchFamily="34" charset="0"/>
              </a:rPr>
              <a:t>suppor</a:t>
            </a:r>
            <a:r>
              <a:rPr lang="en-AU" sz="800" dirty="0">
                <a:latin typeface="Arial" panose="020B0604020202020204" pitchFamily="34" charset="0"/>
                <a:cs typeface="Arial" panose="020B0604020202020204" pitchFamily="34" charset="0"/>
              </a:rPr>
              <a:t> ted by BHP 2017, </a:t>
            </a:r>
            <a:r>
              <a:rPr lang="en-AU" sz="800" dirty="0" err="1">
                <a:latin typeface="Arial" panose="020B0604020202020204" pitchFamily="34" charset="0"/>
                <a:cs typeface="Arial" panose="020B0604020202020204" pitchFamily="34" charset="0"/>
              </a:rPr>
              <a:t>Ar</a:t>
            </a:r>
            <a:r>
              <a:rPr lang="en-AU" sz="800" dirty="0">
                <a:latin typeface="Arial" panose="020B0604020202020204" pitchFamily="34" charset="0"/>
                <a:cs typeface="Arial" panose="020B0604020202020204" pitchFamily="34" charset="0"/>
              </a:rPr>
              <a:t> t Gallery of South Australia, Adelaide. © </a:t>
            </a:r>
            <a:r>
              <a:rPr lang="en-AU" sz="800" dirty="0" err="1">
                <a:latin typeface="Arial" panose="020B0604020202020204" pitchFamily="34" charset="0"/>
                <a:cs typeface="Arial" panose="020B0604020202020204" pitchFamily="34" charset="0"/>
              </a:rPr>
              <a:t>Yarrenyty</a:t>
            </a:r>
            <a:r>
              <a:rPr lang="en-AU" sz="800" dirty="0">
                <a:latin typeface="Arial" panose="020B0604020202020204" pitchFamily="34" charset="0"/>
                <a:cs typeface="Arial" panose="020B0604020202020204" pitchFamily="34" charset="0"/>
              </a:rPr>
              <a:t> </a:t>
            </a:r>
            <a:r>
              <a:rPr lang="en-AU" sz="800" dirty="0" err="1">
                <a:latin typeface="Arial" panose="020B0604020202020204" pitchFamily="34" charset="0"/>
                <a:cs typeface="Arial" panose="020B0604020202020204" pitchFamily="34" charset="0"/>
              </a:rPr>
              <a:t>Arltere</a:t>
            </a:r>
            <a:r>
              <a:rPr lang="en-AU" sz="800" dirty="0">
                <a:latin typeface="Arial" panose="020B0604020202020204" pitchFamily="34" charset="0"/>
                <a:cs typeface="Arial" panose="020B0604020202020204" pitchFamily="34" charset="0"/>
              </a:rPr>
              <a:t> Artists</a:t>
            </a:r>
          </a:p>
        </p:txBody>
      </p:sp>
    </p:spTree>
    <p:extLst>
      <p:ext uri="{BB962C8B-B14F-4D97-AF65-F5344CB8AC3E}">
        <p14:creationId xmlns:p14="http://schemas.microsoft.com/office/powerpoint/2010/main" val="3154940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uilding&#10;&#10;Description automatically generated">
            <a:extLst>
              <a:ext uri="{FF2B5EF4-FFF2-40B4-BE49-F238E27FC236}">
                <a16:creationId xmlns:a16="http://schemas.microsoft.com/office/drawing/2014/main" id="{633B38D6-5E82-462B-8DE1-E7FDDFF43F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595"/>
          <a:stretch/>
        </p:blipFill>
        <p:spPr>
          <a:xfrm>
            <a:off x="4421347" y="80212"/>
            <a:ext cx="4250381" cy="4922272"/>
          </a:xfrm>
          <a:prstGeom prst="rect">
            <a:avLst/>
          </a:prstGeom>
        </p:spPr>
      </p:pic>
      <p:sp>
        <p:nvSpPr>
          <p:cNvPr id="6" name="Rectangle 5">
            <a:extLst>
              <a:ext uri="{FF2B5EF4-FFF2-40B4-BE49-F238E27FC236}">
                <a16:creationId xmlns:a16="http://schemas.microsoft.com/office/drawing/2014/main" id="{C370D0CE-A4C0-41E6-81D3-DB2CE79B22B6}"/>
              </a:ext>
            </a:extLst>
          </p:cNvPr>
          <p:cNvSpPr/>
          <p:nvPr/>
        </p:nvSpPr>
        <p:spPr>
          <a:xfrm>
            <a:off x="413741" y="1234084"/>
            <a:ext cx="3878340" cy="4293483"/>
          </a:xfrm>
          <a:prstGeom prst="rect">
            <a:avLst/>
          </a:prstGeom>
        </p:spPr>
        <p:txBody>
          <a:bodyPr wrap="square">
            <a:spAutoFit/>
          </a:bodyPr>
          <a:lstStyle/>
          <a:p>
            <a:r>
              <a:rPr lang="en-AU" sz="1000" dirty="0" err="1">
                <a:latin typeface="Arial" panose="020B0604020202020204" pitchFamily="34" charset="0"/>
              </a:rPr>
              <a:t>Auguste</a:t>
            </a:r>
            <a:r>
              <a:rPr lang="en-AU" sz="1000" dirty="0">
                <a:latin typeface="Arial" panose="020B0604020202020204" pitchFamily="34" charset="0"/>
              </a:rPr>
              <a:t> Rodin (1840-1917) is one of the masters of modern art. The French sculptor revolutionised the way we look at, and think about, the human body. </a:t>
            </a:r>
            <a:br>
              <a:rPr lang="en-AU" sz="1000" dirty="0">
                <a:latin typeface="Arial" panose="020B0604020202020204" pitchFamily="34" charset="0"/>
              </a:rPr>
            </a:br>
            <a:br>
              <a:rPr lang="en-AU" sz="1000" dirty="0">
                <a:latin typeface="Arial" panose="020B0604020202020204" pitchFamily="34" charset="0"/>
              </a:rPr>
            </a:br>
            <a:r>
              <a:rPr lang="en-AU" sz="1000" dirty="0">
                <a:latin typeface="Arial" panose="020B0604020202020204" pitchFamily="34" charset="0"/>
              </a:rPr>
              <a:t>Originally positioned at the very top of his major monument The Gates of Hell, this sculptural group titled </a:t>
            </a:r>
            <a:r>
              <a:rPr lang="en-AU" sz="1000" i="1" dirty="0">
                <a:latin typeface="Arial" panose="020B0604020202020204" pitchFamily="34" charset="0"/>
              </a:rPr>
              <a:t>The Three Shades </a:t>
            </a:r>
            <a:r>
              <a:rPr lang="en-AU" sz="1000" dirty="0">
                <a:latin typeface="Arial" panose="020B0604020202020204" pitchFamily="34" charset="0"/>
              </a:rPr>
              <a:t>demonstrates Rodin’s fondness for repurposing existing artworks, as well as his affinity for repetition and fragmentation. This bronze sculpture is comprised of three identical casts of an earlier statue of Adam, which was influenced by Michelangelo’s fresco The Creation of Adam in Rome’s Sistine Chapel. </a:t>
            </a:r>
          </a:p>
          <a:p>
            <a:endParaRPr lang="en-AU" sz="1000" dirty="0">
              <a:latin typeface="Arial" panose="020B0604020202020204" pitchFamily="34" charset="0"/>
            </a:endParaRPr>
          </a:p>
          <a:p>
            <a:r>
              <a:rPr lang="en-AU" sz="1000" dirty="0">
                <a:latin typeface="Arial" panose="020B0604020202020204" pitchFamily="34" charset="0"/>
              </a:rPr>
              <a:t>Rodin was also inspired by the written work of the late-medieval poet Dante and his celebrated Inferno, wherein he describes the shades as departed souls who dance in a circle in Hades, or hell. Their necks are exaggerated, and their torsos twisted - formal manipulations that speak to the nature of their hellish predicament. Together, they exhibit a powerful force, with their bodies radiating out from the spot where their left hands meet, an effect borrowed from Dante, who wrote: ‘the three of them joined up to make a wheel’.</a:t>
            </a:r>
          </a:p>
          <a:p>
            <a:endParaRPr lang="en-AU" sz="1000" dirty="0">
              <a:latin typeface="Arial" panose="020B0604020202020204" pitchFamily="34" charset="0"/>
            </a:endParaRPr>
          </a:p>
          <a:p>
            <a:r>
              <a:rPr lang="en-AU" sz="1000" dirty="0">
                <a:latin typeface="Arial" charset="0"/>
                <a:ea typeface="Arial" charset="0"/>
                <a:cs typeface="Arial" charset="0"/>
              </a:rPr>
              <a:t>For more information see our the education resource  </a:t>
            </a:r>
            <a:r>
              <a:rPr lang="en-AU" sz="1000" dirty="0">
                <a:latin typeface="Arial" charset="0"/>
                <a:ea typeface="Arial" charset="0"/>
                <a:cs typeface="Arial" charset="0"/>
                <a:hlinkClick r:id="rId3"/>
              </a:rPr>
              <a:t>Versus Rodin </a:t>
            </a:r>
            <a:endParaRPr lang="en-AU" sz="1000" dirty="0">
              <a:latin typeface="Arial" charset="0"/>
              <a:ea typeface="Arial" charset="0"/>
              <a:cs typeface="Arial" charset="0"/>
            </a:endParaRPr>
          </a:p>
          <a:p>
            <a:endParaRPr lang="en-AU" sz="1000" dirty="0">
              <a:latin typeface="Arial" panose="020B0604020202020204" pitchFamily="34" charset="0"/>
            </a:endParaRPr>
          </a:p>
          <a:p>
            <a:endParaRPr lang="en-AU" sz="1000" dirty="0">
              <a:latin typeface="Arial" panose="020B0604020202020204" pitchFamily="34" charset="0"/>
            </a:endParaRPr>
          </a:p>
          <a:p>
            <a:endParaRPr lang="en-AU" sz="1000" dirty="0"/>
          </a:p>
        </p:txBody>
      </p:sp>
      <p:sp>
        <p:nvSpPr>
          <p:cNvPr id="7" name="Content Placeholder 1">
            <a:extLst>
              <a:ext uri="{FF2B5EF4-FFF2-40B4-BE49-F238E27FC236}">
                <a16:creationId xmlns:a16="http://schemas.microsoft.com/office/drawing/2014/main" id="{162B3677-DD61-4535-8488-9A435E416653}"/>
              </a:ext>
            </a:extLst>
          </p:cNvPr>
          <p:cNvSpPr>
            <a:spLocks noGrp="1"/>
          </p:cNvSpPr>
          <p:nvPr>
            <p:ph idx="1"/>
          </p:nvPr>
        </p:nvSpPr>
        <p:spPr>
          <a:xfrm>
            <a:off x="386896" y="216979"/>
            <a:ext cx="3905185" cy="664767"/>
          </a:xfrm>
        </p:spPr>
        <p:txBody>
          <a:bodyPr/>
          <a:lstStyle/>
          <a:p>
            <a:pPr>
              <a:lnSpc>
                <a:spcPct val="100000"/>
              </a:lnSpc>
            </a:pPr>
            <a:r>
              <a:rPr lang="en-AU" sz="1600" b="1" dirty="0">
                <a:latin typeface="Arial" charset="0"/>
                <a:ea typeface="Arial" charset="0"/>
                <a:cs typeface="Arial" charset="0"/>
              </a:rPr>
              <a:t>Auguste Rodin, </a:t>
            </a:r>
            <a:r>
              <a:rPr lang="en-AU" sz="1600" b="1" i="1" dirty="0"/>
              <a:t>The Three Shades </a:t>
            </a:r>
          </a:p>
          <a:p>
            <a:pPr>
              <a:lnSpc>
                <a:spcPct val="100000"/>
              </a:lnSpc>
            </a:pPr>
            <a:endParaRPr lang="en-AU" sz="2400" dirty="0"/>
          </a:p>
        </p:txBody>
      </p:sp>
      <p:sp>
        <p:nvSpPr>
          <p:cNvPr id="5" name="Rectangle 4">
            <a:extLst>
              <a:ext uri="{FF2B5EF4-FFF2-40B4-BE49-F238E27FC236}">
                <a16:creationId xmlns:a16="http://schemas.microsoft.com/office/drawing/2014/main" id="{33481B27-2876-45F2-92FA-FB9CEB0127F8}"/>
              </a:ext>
            </a:extLst>
          </p:cNvPr>
          <p:cNvSpPr/>
          <p:nvPr/>
        </p:nvSpPr>
        <p:spPr>
          <a:xfrm>
            <a:off x="4019413" y="5430021"/>
            <a:ext cx="4572000" cy="584775"/>
          </a:xfrm>
          <a:prstGeom prst="rect">
            <a:avLst/>
          </a:prstGeom>
        </p:spPr>
        <p:txBody>
          <a:bodyPr>
            <a:spAutoFit/>
          </a:bodyPr>
          <a:lstStyle/>
          <a:p>
            <a:r>
              <a:rPr lang="en-AU" sz="800" dirty="0">
                <a:latin typeface="Arial" panose="020B0604020202020204" pitchFamily="34" charset="0"/>
                <a:cs typeface="Arial" panose="020B0604020202020204" pitchFamily="34" charset="0"/>
              </a:rPr>
              <a:t>Auguste Rodin, France, 1840 - 1917, </a:t>
            </a:r>
            <a:r>
              <a:rPr lang="en-AU" sz="800" i="1" dirty="0">
                <a:latin typeface="Arial" panose="020B0604020202020204" pitchFamily="34" charset="0"/>
                <a:cs typeface="Arial" panose="020B0604020202020204" pitchFamily="34" charset="0"/>
              </a:rPr>
              <a:t>The three shades</a:t>
            </a:r>
            <a:r>
              <a:rPr lang="en-AU" sz="800" dirty="0">
                <a:latin typeface="Arial" panose="020B0604020202020204" pitchFamily="34" charset="0"/>
                <a:cs typeface="Arial" panose="020B0604020202020204" pitchFamily="34" charset="0"/>
              </a:rPr>
              <a:t>, 1881-83 (</a:t>
            </a:r>
            <a:r>
              <a:rPr lang="en-AU" sz="800" dirty="0" err="1">
                <a:latin typeface="Arial" panose="020B0604020202020204" pitchFamily="34" charset="0"/>
                <a:cs typeface="Arial" panose="020B0604020202020204" pitchFamily="34" charset="0"/>
              </a:rPr>
              <a:t>G.Rudier</a:t>
            </a:r>
            <a:r>
              <a:rPr lang="en-AU" sz="800" dirty="0">
                <a:latin typeface="Arial" panose="020B0604020202020204" pitchFamily="34" charset="0"/>
                <a:cs typeface="Arial" panose="020B0604020202020204" pitchFamily="34" charset="0"/>
              </a:rPr>
              <a:t> Foundry, cast 1973), Paris, bronze, 98.0 x 92.0 x 45.0 cm; William Bowmore AO OBE Collection. Gift of the South Australian Government, assisted by the Art Gallery of South Australia Foundation 1996, Art Gallery of South Australia, Adelaide.</a:t>
            </a:r>
          </a:p>
        </p:txBody>
      </p:sp>
    </p:spTree>
    <p:extLst>
      <p:ext uri="{BB962C8B-B14F-4D97-AF65-F5344CB8AC3E}">
        <p14:creationId xmlns:p14="http://schemas.microsoft.com/office/powerpoint/2010/main" val="1839221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5CFE0B-F95C-4D04-B29A-A2842A1A16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09663" y="1557495"/>
            <a:ext cx="4420182" cy="3817930"/>
          </a:xfrm>
          <a:prstGeom prst="rect">
            <a:avLst/>
          </a:prstGeom>
        </p:spPr>
      </p:pic>
      <p:sp>
        <p:nvSpPr>
          <p:cNvPr id="2" name="Rectangle 1">
            <a:extLst>
              <a:ext uri="{FF2B5EF4-FFF2-40B4-BE49-F238E27FC236}">
                <a16:creationId xmlns:a16="http://schemas.microsoft.com/office/drawing/2014/main" id="{3F7B65D0-41F0-4637-AC93-AAF9CA0C28C5}"/>
              </a:ext>
            </a:extLst>
          </p:cNvPr>
          <p:cNvSpPr/>
          <p:nvPr/>
        </p:nvSpPr>
        <p:spPr>
          <a:xfrm>
            <a:off x="404478" y="1050949"/>
            <a:ext cx="3723625" cy="3631763"/>
          </a:xfrm>
          <a:prstGeom prst="rect">
            <a:avLst/>
          </a:prstGeom>
          <a:solidFill>
            <a:schemeClr val="bg1"/>
          </a:solidFill>
        </p:spPr>
        <p:txBody>
          <a:bodyPr wrap="square">
            <a:spAutoFit/>
          </a:bodyPr>
          <a:lstStyle/>
          <a:p>
            <a:r>
              <a:rPr lang="en-AU" sz="1000" dirty="0">
                <a:latin typeface="Arial" panose="020B0604020202020204" pitchFamily="34" charset="0"/>
              </a:rPr>
              <a:t>Inge King (1915–2016) was a leading Australian sculptor. Born in Berlin, King migrated to Melbourne, Australia in 1951 after studying in London and New York, where she was influenced by other abstract artists such as Alexander Calder, Henry Moore and Mark Rothko as well as Australian artist Robert Klippel. King began making sculptural artworks from wood and stone. </a:t>
            </a:r>
          </a:p>
          <a:p>
            <a:endParaRPr lang="en-AU" sz="1000" dirty="0">
              <a:latin typeface="Arial" panose="020B0604020202020204" pitchFamily="34" charset="0"/>
            </a:endParaRPr>
          </a:p>
          <a:p>
            <a:r>
              <a:rPr lang="en-AU" sz="1000" dirty="0">
                <a:latin typeface="Arial" panose="020B0604020202020204" pitchFamily="34" charset="0"/>
              </a:rPr>
              <a:t>Early in her career she made jewellery as a means to generate an income. However, after purchasing a welder in 1959 she taught herself how to weld and began creating artworks from steel and aluminium. Although her initial sculptures were rough and textural, King soon simplified her forms and refined her surfaces. As well as exhibiting regularly, King produced numerous public commissions in Australia, including </a:t>
            </a:r>
            <a:r>
              <a:rPr lang="en-AU" sz="1000" i="1" dirty="0">
                <a:latin typeface="Arial" panose="020B0604020202020204" pitchFamily="34" charset="0"/>
              </a:rPr>
              <a:t>Forward Surge </a:t>
            </a:r>
            <a:r>
              <a:rPr lang="en-AU" sz="1000" dirty="0">
                <a:latin typeface="Arial" panose="020B0604020202020204" pitchFamily="34" charset="0"/>
              </a:rPr>
              <a:t>(1974) at Melbourne’s Victorian Arts Centre, </a:t>
            </a:r>
            <a:r>
              <a:rPr lang="en-AU" sz="1000" i="1" dirty="0">
                <a:latin typeface="Arial" panose="020B0604020202020204" pitchFamily="34" charset="0"/>
              </a:rPr>
              <a:t>Sentinel</a:t>
            </a:r>
            <a:r>
              <a:rPr lang="en-AU" sz="1000" dirty="0">
                <a:latin typeface="Arial" panose="020B0604020202020204" pitchFamily="34" charset="0"/>
              </a:rPr>
              <a:t> (2000) on the Eastern Freeway in Melbourne and </a:t>
            </a:r>
            <a:r>
              <a:rPr lang="en-AU" sz="1000" i="1" dirty="0">
                <a:latin typeface="Arial" panose="020B0604020202020204" pitchFamily="34" charset="0"/>
              </a:rPr>
              <a:t>Rings of Saturn </a:t>
            </a:r>
            <a:r>
              <a:rPr lang="en-AU" sz="1000" dirty="0">
                <a:latin typeface="Arial" panose="020B0604020202020204" pitchFamily="34" charset="0"/>
              </a:rPr>
              <a:t>(2006) at Heide Museum of Modern Art, in Victoria.</a:t>
            </a:r>
          </a:p>
          <a:p>
            <a:endParaRPr lang="en-AU" sz="1000" dirty="0">
              <a:latin typeface="Arial" panose="020B0604020202020204" pitchFamily="34" charset="0"/>
            </a:endParaRPr>
          </a:p>
          <a:p>
            <a:endParaRPr lang="en-AU" sz="1000" dirty="0">
              <a:latin typeface="Arial" panose="020B0604020202020204" pitchFamily="34" charset="0"/>
            </a:endParaRPr>
          </a:p>
          <a:p>
            <a:r>
              <a:rPr lang="en-AU" sz="1000" dirty="0">
                <a:latin typeface="Arial" charset="0"/>
                <a:ea typeface="Arial" charset="0"/>
                <a:cs typeface="Arial" charset="0"/>
              </a:rPr>
              <a:t>For more information see our the education resource on </a:t>
            </a:r>
            <a:r>
              <a:rPr lang="en-AU" sz="1000" dirty="0">
                <a:latin typeface="Arial" charset="0"/>
                <a:ea typeface="Arial" charset="0"/>
                <a:cs typeface="Arial" charset="0"/>
                <a:hlinkClick r:id="rId3"/>
              </a:rPr>
              <a:t>Inge King </a:t>
            </a:r>
            <a:endParaRPr lang="en-AU" sz="1000" dirty="0">
              <a:latin typeface="Arial" charset="0"/>
              <a:ea typeface="Arial" charset="0"/>
              <a:cs typeface="Arial" charset="0"/>
            </a:endParaRPr>
          </a:p>
          <a:p>
            <a:endParaRPr lang="en-AU" sz="1000" dirty="0"/>
          </a:p>
        </p:txBody>
      </p:sp>
      <p:sp>
        <p:nvSpPr>
          <p:cNvPr id="8" name="Content Placeholder 1">
            <a:extLst>
              <a:ext uri="{FF2B5EF4-FFF2-40B4-BE49-F238E27FC236}">
                <a16:creationId xmlns:a16="http://schemas.microsoft.com/office/drawing/2014/main" id="{18F66A27-1590-4216-89EF-D606A9741BA8}"/>
              </a:ext>
            </a:extLst>
          </p:cNvPr>
          <p:cNvSpPr txBox="1">
            <a:spLocks/>
          </p:cNvSpPr>
          <p:nvPr/>
        </p:nvSpPr>
        <p:spPr>
          <a:xfrm>
            <a:off x="404478" y="256341"/>
            <a:ext cx="3905185" cy="664767"/>
          </a:xfrm>
          <a:prstGeom prst="rect">
            <a:avLst/>
          </a:prstGeom>
        </p:spPr>
        <p:txBody>
          <a:bodyPr vert="horz" lIns="91440" tIns="45720" rIns="91440" bIns="45720" rtlCol="0">
            <a:noAutofit/>
          </a:bodyPr>
          <a:lstStyle>
            <a:lvl1pPr marL="0" indent="0" algn="l" defTabSz="914400" rtl="0" eaLnBrk="1" latinLnBrk="0" hangingPunct="1">
              <a:lnSpc>
                <a:spcPts val="226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600" b="1" dirty="0">
                <a:latin typeface="Arial" charset="0"/>
                <a:ea typeface="Arial" charset="0"/>
                <a:cs typeface="Arial" charset="0"/>
              </a:rPr>
              <a:t>Inge King, </a:t>
            </a:r>
            <a:r>
              <a:rPr lang="en-AU" sz="1600" b="1" i="1" dirty="0">
                <a:latin typeface="Arial" charset="0"/>
                <a:ea typeface="Arial" charset="0"/>
                <a:cs typeface="Arial" charset="0"/>
              </a:rPr>
              <a:t>Blue and yellow</a:t>
            </a:r>
            <a:endParaRPr lang="en-AU" sz="1600" b="1" i="1" dirty="0"/>
          </a:p>
          <a:p>
            <a:pPr>
              <a:lnSpc>
                <a:spcPct val="100000"/>
              </a:lnSpc>
            </a:pPr>
            <a:endParaRPr lang="en-AU" sz="2400" dirty="0"/>
          </a:p>
        </p:txBody>
      </p:sp>
      <p:sp>
        <p:nvSpPr>
          <p:cNvPr id="3" name="Rectangle 2">
            <a:extLst>
              <a:ext uri="{FF2B5EF4-FFF2-40B4-BE49-F238E27FC236}">
                <a16:creationId xmlns:a16="http://schemas.microsoft.com/office/drawing/2014/main" id="{21274974-C331-46FC-AFCC-D3BC89980206}"/>
              </a:ext>
            </a:extLst>
          </p:cNvPr>
          <p:cNvSpPr/>
          <p:nvPr/>
        </p:nvSpPr>
        <p:spPr>
          <a:xfrm>
            <a:off x="364995" y="5053878"/>
            <a:ext cx="3763108" cy="584775"/>
          </a:xfrm>
          <a:prstGeom prst="rect">
            <a:avLst/>
          </a:prstGeom>
          <a:solidFill>
            <a:schemeClr val="bg1"/>
          </a:solidFill>
        </p:spPr>
        <p:txBody>
          <a:bodyPr wrap="square">
            <a:spAutoFit/>
          </a:bodyPr>
          <a:lstStyle/>
          <a:p>
            <a:r>
              <a:rPr lang="en-AU" sz="800" dirty="0">
                <a:solidFill>
                  <a:srgbClr val="262626"/>
                </a:solidFill>
                <a:latin typeface="Arial" panose="020B0604020202020204" pitchFamily="34" charset="0"/>
                <a:cs typeface="Arial" panose="020B0604020202020204" pitchFamily="34" charset="0"/>
              </a:rPr>
              <a:t>Inge King, Australia, 1915 - 2016, </a:t>
            </a:r>
            <a:r>
              <a:rPr lang="en-AU" sz="800" i="1" dirty="0">
                <a:solidFill>
                  <a:srgbClr val="262626"/>
                </a:solidFill>
                <a:latin typeface="Arial" panose="020B0604020202020204" pitchFamily="34" charset="0"/>
                <a:cs typeface="Arial" panose="020B0604020202020204" pitchFamily="34" charset="0"/>
              </a:rPr>
              <a:t>Blue and yellow</a:t>
            </a:r>
            <a:r>
              <a:rPr lang="en-AU" sz="800" dirty="0">
                <a:solidFill>
                  <a:srgbClr val="262626"/>
                </a:solidFill>
                <a:latin typeface="Arial" panose="020B0604020202020204" pitchFamily="34" charset="0"/>
                <a:cs typeface="Arial" panose="020B0604020202020204" pitchFamily="34" charset="0"/>
              </a:rPr>
              <a:t>, 1985, Melbourne, polychrome steel, aluminium, 35.0 x 60.0 x 18.0 cm; South Australian Government Grant 1997, Art Gallery of South Australia, Adelaide, © Estate of Inge King.</a:t>
            </a:r>
            <a:endParaRPr lang="en-AU"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736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6359"/>
            <a:ext cx="3939357" cy="5912731"/>
          </a:xfrm>
          <a:prstGeom prst="rect">
            <a:avLst/>
          </a:prstGeom>
        </p:spPr>
      </p:pic>
      <p:sp>
        <p:nvSpPr>
          <p:cNvPr id="11" name="Rectangle 10">
            <a:extLst>
              <a:ext uri="{FF2B5EF4-FFF2-40B4-BE49-F238E27FC236}">
                <a16:creationId xmlns:a16="http://schemas.microsoft.com/office/drawing/2014/main" id="{0C9D39B2-6D37-460C-B5BE-F10F53B05BEF}"/>
              </a:ext>
            </a:extLst>
          </p:cNvPr>
          <p:cNvSpPr/>
          <p:nvPr/>
        </p:nvSpPr>
        <p:spPr>
          <a:xfrm>
            <a:off x="4039840" y="999450"/>
            <a:ext cx="4572000" cy="4401205"/>
          </a:xfrm>
          <a:prstGeom prst="rect">
            <a:avLst/>
          </a:prstGeom>
        </p:spPr>
        <p:txBody>
          <a:bodyPr>
            <a:spAutoFit/>
          </a:bodyPr>
          <a:lstStyle/>
          <a:p>
            <a:r>
              <a:rPr lang="en-AU" sz="1000" dirty="0">
                <a:latin typeface="Arial" panose="020B0604020202020204" pitchFamily="34" charset="0"/>
                <a:cs typeface="Arial" panose="020B0604020202020204" pitchFamily="34" charset="0"/>
              </a:rPr>
              <a:t>Emily Kame Kngwarreye (1910–1996) was born at </a:t>
            </a:r>
            <a:r>
              <a:rPr lang="en-AU" sz="1000" dirty="0" err="1">
                <a:latin typeface="Arial" panose="020B0604020202020204" pitchFamily="34" charset="0"/>
                <a:cs typeface="Arial" panose="020B0604020202020204" pitchFamily="34" charset="0"/>
              </a:rPr>
              <a:t>Alhalkere</a:t>
            </a:r>
            <a:r>
              <a:rPr lang="en-AU" sz="1000" dirty="0">
                <a:latin typeface="Arial" panose="020B0604020202020204" pitchFamily="34" charset="0"/>
                <a:cs typeface="Arial" panose="020B0604020202020204" pitchFamily="34" charset="0"/>
              </a:rPr>
              <a:t> (</a:t>
            </a:r>
            <a:r>
              <a:rPr lang="en-AU" sz="1000" dirty="0" err="1">
                <a:latin typeface="Arial" panose="020B0604020202020204" pitchFamily="34" charset="0"/>
                <a:cs typeface="Arial" panose="020B0604020202020204" pitchFamily="34" charset="0"/>
              </a:rPr>
              <a:t>Alalgura</a:t>
            </a:r>
            <a:r>
              <a:rPr lang="en-AU" sz="1000" dirty="0">
                <a:latin typeface="Arial" panose="020B0604020202020204" pitchFamily="34" charset="0"/>
                <a:cs typeface="Arial" panose="020B0604020202020204" pitchFamily="34" charset="0"/>
              </a:rPr>
              <a:t>), on the edge of the Utopia pastoral station, about 250 kilometres northeast of Alice Springs. She lived most of her life in </a:t>
            </a:r>
            <a:r>
              <a:rPr lang="en-AU" sz="1000" dirty="0" err="1">
                <a:latin typeface="Arial" panose="020B0604020202020204" pitchFamily="34" charset="0"/>
                <a:cs typeface="Arial" panose="020B0604020202020204" pitchFamily="34" charset="0"/>
              </a:rPr>
              <a:t>Alhalkere</a:t>
            </a:r>
            <a:r>
              <a:rPr lang="en-AU" sz="1000" dirty="0">
                <a:latin typeface="Arial" panose="020B0604020202020204" pitchFamily="34" charset="0"/>
                <a:cs typeface="Arial" panose="020B0604020202020204" pitchFamily="34" charset="0"/>
              </a:rPr>
              <a:t>, her father’s country, which extends from Utopia, northwest through neighbouring Mount Skinner station. </a:t>
            </a:r>
            <a:r>
              <a:rPr lang="en-AU" sz="1000" dirty="0" err="1">
                <a:latin typeface="Arial" panose="020B0604020202020204" pitchFamily="34" charset="0"/>
                <a:cs typeface="Arial" panose="020B0604020202020204" pitchFamily="34" charset="0"/>
              </a:rPr>
              <a:t>Alhalkere</a:t>
            </a:r>
            <a:r>
              <a:rPr lang="en-AU" sz="1000" dirty="0">
                <a:latin typeface="Arial" panose="020B0604020202020204" pitchFamily="34" charset="0"/>
                <a:cs typeface="Arial" panose="020B0604020202020204" pitchFamily="34" charset="0"/>
              </a:rPr>
              <a:t> is also the name of the creation ancestor who stands as a large monolith there. Her mother’s country was </a:t>
            </a:r>
            <a:r>
              <a:rPr lang="en-AU" sz="1000" dirty="0" err="1">
                <a:latin typeface="Arial" panose="020B0604020202020204" pitchFamily="34" charset="0"/>
                <a:cs typeface="Arial" panose="020B0604020202020204" pitchFamily="34" charset="0"/>
              </a:rPr>
              <a:t>Alhalpere</a:t>
            </a:r>
            <a:r>
              <a:rPr lang="en-AU" sz="1000" dirty="0">
                <a:latin typeface="Arial" panose="020B0604020202020204" pitchFamily="34" charset="0"/>
                <a:cs typeface="Arial" panose="020B0604020202020204" pitchFamily="34" charset="0"/>
              </a:rPr>
              <a:t> (</a:t>
            </a:r>
            <a:r>
              <a:rPr lang="en-AU" sz="1000" dirty="0" err="1">
                <a:latin typeface="Arial" panose="020B0604020202020204" pitchFamily="34" charset="0"/>
                <a:cs typeface="Arial" panose="020B0604020202020204" pitchFamily="34" charset="0"/>
              </a:rPr>
              <a:t>Aharlper</a:t>
            </a:r>
            <a:r>
              <a:rPr lang="en-AU" sz="1000" dirty="0">
                <a:latin typeface="Arial" panose="020B0604020202020204" pitchFamily="34" charset="0"/>
                <a:cs typeface="Arial" panose="020B0604020202020204" pitchFamily="34" charset="0"/>
              </a:rPr>
              <a:t>), just to the east. </a:t>
            </a:r>
          </a:p>
          <a:p>
            <a:endParaRPr lang="en-AU" sz="1000" dirty="0">
              <a:latin typeface="Arial" panose="020B0604020202020204" pitchFamily="34" charset="0"/>
              <a:cs typeface="Arial" panose="020B0604020202020204" pitchFamily="34" charset="0"/>
            </a:endParaRPr>
          </a:p>
          <a:p>
            <a:r>
              <a:rPr lang="en-AU" sz="1000" dirty="0">
                <a:latin typeface="Arial" panose="020B0604020202020204" pitchFamily="34" charset="0"/>
                <a:cs typeface="Arial" panose="020B0604020202020204" pitchFamily="34" charset="0"/>
              </a:rPr>
              <a:t>Along with many women from Utopia, Emily Kame Kngwarreye learnt batik, tie-dye, sewing and woodblock printing from 1977 onwards. She worked in batik for more than a decade until, well into her seventies, she painted her first work in acrylic on canvas in 1988–89. Her natural style and flair flourished in this newly found medium. Her first solo show followed soon after, in Sydney in 1990. </a:t>
            </a:r>
          </a:p>
          <a:p>
            <a:endParaRPr lang="en-AU" sz="1000" dirty="0">
              <a:latin typeface="Arial" panose="020B0604020202020204" pitchFamily="34" charset="0"/>
              <a:cs typeface="Arial" panose="020B0604020202020204" pitchFamily="34" charset="0"/>
            </a:endParaRPr>
          </a:p>
          <a:p>
            <a:r>
              <a:rPr lang="en-AU" sz="1000" dirty="0">
                <a:latin typeface="Arial" panose="020B0604020202020204" pitchFamily="34" charset="0"/>
                <a:cs typeface="Arial" panose="020B0604020202020204" pitchFamily="34" charset="0"/>
              </a:rPr>
              <a:t>The subjects of her paintings include bush foods such as wild yam (</a:t>
            </a:r>
            <a:r>
              <a:rPr lang="en-AU" sz="1000" i="1" dirty="0">
                <a:latin typeface="Arial" panose="020B0604020202020204" pitchFamily="34" charset="0"/>
                <a:cs typeface="Arial" panose="020B0604020202020204" pitchFamily="34" charset="0"/>
              </a:rPr>
              <a:t>kame </a:t>
            </a:r>
            <a:r>
              <a:rPr lang="en-AU" sz="1000" dirty="0">
                <a:latin typeface="Arial" panose="020B0604020202020204" pitchFamily="34" charset="0"/>
                <a:cs typeface="Arial" panose="020B0604020202020204" pitchFamily="34" charset="0"/>
              </a:rPr>
              <a:t>means yam seed and is her principal Dreaming), bush potato, </a:t>
            </a:r>
            <a:r>
              <a:rPr lang="en-AU" sz="1000" i="1" dirty="0" err="1">
                <a:latin typeface="Arial" panose="020B0604020202020204" pitchFamily="34" charset="0"/>
                <a:cs typeface="Arial" panose="020B0604020202020204" pitchFamily="34" charset="0"/>
              </a:rPr>
              <a:t>ntange</a:t>
            </a:r>
            <a:r>
              <a:rPr lang="en-AU" sz="1000" i="1" dirty="0">
                <a:latin typeface="Arial" panose="020B0604020202020204" pitchFamily="34" charset="0"/>
                <a:cs typeface="Arial" panose="020B0604020202020204" pitchFamily="34" charset="0"/>
              </a:rPr>
              <a:t> </a:t>
            </a:r>
            <a:r>
              <a:rPr lang="en-AU" sz="1000" dirty="0">
                <a:latin typeface="Arial" panose="020B0604020202020204" pitchFamily="34" charset="0"/>
                <a:cs typeface="Arial" panose="020B0604020202020204" pitchFamily="34" charset="0"/>
              </a:rPr>
              <a:t>(grass seed) and </a:t>
            </a:r>
            <a:r>
              <a:rPr lang="en-AU" sz="1000" i="1" dirty="0" err="1">
                <a:latin typeface="Arial" panose="020B0604020202020204" pitchFamily="34" charset="0"/>
                <a:cs typeface="Arial" panose="020B0604020202020204" pitchFamily="34" charset="0"/>
              </a:rPr>
              <a:t>merne</a:t>
            </a:r>
            <a:r>
              <a:rPr lang="en-AU" sz="1000" i="1" dirty="0">
                <a:latin typeface="Arial" panose="020B0604020202020204" pitchFamily="34" charset="0"/>
                <a:cs typeface="Arial" panose="020B0604020202020204" pitchFamily="34" charset="0"/>
              </a:rPr>
              <a:t> </a:t>
            </a:r>
            <a:r>
              <a:rPr lang="en-AU" sz="1000" dirty="0">
                <a:latin typeface="Arial" panose="020B0604020202020204" pitchFamily="34" charset="0"/>
                <a:cs typeface="Arial" panose="020B0604020202020204" pitchFamily="34" charset="0"/>
              </a:rPr>
              <a:t>(food), </a:t>
            </a:r>
            <a:r>
              <a:rPr lang="en-AU" sz="1000" i="1" dirty="0" err="1">
                <a:latin typeface="Arial" panose="020B0604020202020204" pitchFamily="34" charset="0"/>
                <a:cs typeface="Arial" panose="020B0604020202020204" pitchFamily="34" charset="0"/>
              </a:rPr>
              <a:t>awelye</a:t>
            </a:r>
            <a:r>
              <a:rPr lang="en-AU" sz="1000" i="1" dirty="0">
                <a:latin typeface="Arial" panose="020B0604020202020204" pitchFamily="34" charset="0"/>
                <a:cs typeface="Arial" panose="020B0604020202020204" pitchFamily="34" charset="0"/>
              </a:rPr>
              <a:t> </a:t>
            </a:r>
            <a:r>
              <a:rPr lang="en-AU" sz="1000" dirty="0">
                <a:latin typeface="Arial" panose="020B0604020202020204" pitchFamily="34" charset="0"/>
                <a:cs typeface="Arial" panose="020B0604020202020204" pitchFamily="34" charset="0"/>
              </a:rPr>
              <a:t>(body paint designs, ceremonies) and emu stories. Over the years her style shifted, from an early use of dotting, which increasingly veiled </a:t>
            </a:r>
            <a:r>
              <a:rPr lang="en-AU" sz="1000" i="1" dirty="0" err="1">
                <a:latin typeface="Arial" panose="020B0604020202020204" pitchFamily="34" charset="0"/>
                <a:cs typeface="Arial" panose="020B0604020202020204" pitchFamily="34" charset="0"/>
              </a:rPr>
              <a:t>awelye</a:t>
            </a:r>
            <a:r>
              <a:rPr lang="en-AU" sz="1000" i="1" dirty="0">
                <a:latin typeface="Arial" panose="020B0604020202020204" pitchFamily="34" charset="0"/>
                <a:cs typeface="Arial" panose="020B0604020202020204" pitchFamily="34" charset="0"/>
              </a:rPr>
              <a:t> </a:t>
            </a:r>
            <a:r>
              <a:rPr lang="en-AU" sz="1000" dirty="0">
                <a:latin typeface="Arial" panose="020B0604020202020204" pitchFamily="34" charset="0"/>
                <a:cs typeface="Arial" panose="020B0604020202020204" pitchFamily="34" charset="0"/>
              </a:rPr>
              <a:t>or other designs (c.1989–91), to looser dotting (c.1992– 95), to brush strokes in minimal striped body painting designs (c.1994–95), or swirling wild yam and potato designs (c.1995–96). </a:t>
            </a:r>
          </a:p>
          <a:p>
            <a:r>
              <a:rPr lang="en-AU" sz="1000" dirty="0">
                <a:latin typeface="Arial" panose="020B0604020202020204" pitchFamily="34" charset="0"/>
                <a:cs typeface="Arial" panose="020B0604020202020204" pitchFamily="34" charset="0"/>
              </a:rPr>
              <a:t>				</a:t>
            </a:r>
          </a:p>
          <a:p>
            <a:r>
              <a:rPr lang="en-AU" sz="1000" dirty="0">
                <a:latin typeface="Arial" panose="020B0604020202020204" pitchFamily="34" charset="0"/>
                <a:cs typeface="Arial" panose="020B0604020202020204" pitchFamily="34" charset="0"/>
              </a:rPr>
              <a:t>					Nici Cumpston and Barry Patton</a:t>
            </a:r>
          </a:p>
          <a:p>
            <a:endParaRPr lang="en-AU" sz="1000" dirty="0">
              <a:latin typeface="Arial" panose="020B0604020202020204" pitchFamily="34" charset="0"/>
              <a:cs typeface="Arial" panose="020B0604020202020204" pitchFamily="34" charset="0"/>
            </a:endParaRPr>
          </a:p>
          <a:p>
            <a:r>
              <a:rPr lang="en-AU" sz="1000" dirty="0">
                <a:latin typeface="Arial" panose="020B0604020202020204" pitchFamily="34" charset="0"/>
                <a:cs typeface="Arial" panose="020B0604020202020204" pitchFamily="34" charset="0"/>
              </a:rPr>
              <a:t>For more information see our publication </a:t>
            </a:r>
            <a:r>
              <a:rPr lang="en-AU" sz="1000" dirty="0">
                <a:latin typeface="Arial" panose="020B0604020202020204" pitchFamily="34" charset="0"/>
                <a:cs typeface="Arial" panose="020B0604020202020204" pitchFamily="34" charset="0"/>
                <a:hlinkClick r:id="rId3"/>
              </a:rPr>
              <a:t>Aboriginal and Torres Strait Islander Art in the Classroom. </a:t>
            </a:r>
            <a:endParaRPr lang="en-AU" sz="1000" dirty="0">
              <a:latin typeface="Arial" panose="020B0604020202020204" pitchFamily="34" charset="0"/>
              <a:cs typeface="Arial" panose="020B0604020202020204" pitchFamily="34" charset="0"/>
            </a:endParaRPr>
          </a:p>
        </p:txBody>
      </p:sp>
      <p:sp>
        <p:nvSpPr>
          <p:cNvPr id="4" name="Content Placeholder 1">
            <a:extLst>
              <a:ext uri="{FF2B5EF4-FFF2-40B4-BE49-F238E27FC236}">
                <a16:creationId xmlns:a16="http://schemas.microsoft.com/office/drawing/2014/main" id="{162B3677-DD61-4535-8488-9A435E416653}"/>
              </a:ext>
            </a:extLst>
          </p:cNvPr>
          <p:cNvSpPr>
            <a:spLocks noGrp="1"/>
          </p:cNvSpPr>
          <p:nvPr>
            <p:ph idx="1"/>
          </p:nvPr>
        </p:nvSpPr>
        <p:spPr>
          <a:xfrm>
            <a:off x="386896" y="216979"/>
            <a:ext cx="3905185" cy="664767"/>
          </a:xfrm>
        </p:spPr>
        <p:txBody>
          <a:bodyPr/>
          <a:lstStyle/>
          <a:p>
            <a:pPr>
              <a:lnSpc>
                <a:spcPct val="100000"/>
              </a:lnSpc>
            </a:pPr>
            <a:r>
              <a:rPr lang="en-AU" sz="1600" b="1" dirty="0"/>
              <a:t>Emily Kame Kngwarreye</a:t>
            </a:r>
            <a:r>
              <a:rPr lang="en-AU" sz="1600" b="1" dirty="0">
                <a:latin typeface="Arial" charset="0"/>
                <a:ea typeface="Arial" charset="0"/>
                <a:cs typeface="Arial" charset="0"/>
              </a:rPr>
              <a:t>, </a:t>
            </a:r>
            <a:r>
              <a:rPr lang="en-AU" sz="1600" b="1" i="1" dirty="0"/>
              <a:t>Untitled</a:t>
            </a:r>
          </a:p>
          <a:p>
            <a:pPr>
              <a:lnSpc>
                <a:spcPct val="100000"/>
              </a:lnSpc>
            </a:pPr>
            <a:endParaRPr lang="en-AU" sz="2400" dirty="0"/>
          </a:p>
        </p:txBody>
      </p:sp>
      <p:sp>
        <p:nvSpPr>
          <p:cNvPr id="2" name="Rectangle 1">
            <a:extLst>
              <a:ext uri="{FF2B5EF4-FFF2-40B4-BE49-F238E27FC236}">
                <a16:creationId xmlns:a16="http://schemas.microsoft.com/office/drawing/2014/main" id="{2A69CF68-46E5-4AC4-B7A0-DE57A191D1CF}"/>
              </a:ext>
            </a:extLst>
          </p:cNvPr>
          <p:cNvSpPr/>
          <p:nvPr/>
        </p:nvSpPr>
        <p:spPr>
          <a:xfrm>
            <a:off x="3939357" y="5562865"/>
            <a:ext cx="4782612" cy="707886"/>
          </a:xfrm>
          <a:prstGeom prst="rect">
            <a:avLst/>
          </a:prstGeom>
        </p:spPr>
        <p:txBody>
          <a:bodyPr wrap="square">
            <a:spAutoFit/>
          </a:bodyPr>
          <a:lstStyle/>
          <a:p>
            <a:r>
              <a:rPr lang="en-AU" sz="800" dirty="0">
                <a:latin typeface="Arial" panose="020B0604020202020204" pitchFamily="34" charset="0"/>
                <a:cs typeface="Arial" panose="020B0604020202020204" pitchFamily="34" charset="0"/>
              </a:rPr>
              <a:t>Emily Kame Kngwarreye, </a:t>
            </a:r>
            <a:r>
              <a:rPr lang="en-AU" sz="800" dirty="0" err="1">
                <a:latin typeface="Arial" panose="020B0604020202020204" pitchFamily="34" charset="0"/>
                <a:cs typeface="Arial" panose="020B0604020202020204" pitchFamily="34" charset="0"/>
              </a:rPr>
              <a:t>Anmatyerre</a:t>
            </a:r>
            <a:r>
              <a:rPr lang="en-AU" sz="800" dirty="0">
                <a:latin typeface="Arial" panose="020B0604020202020204" pitchFamily="34" charset="0"/>
                <a:cs typeface="Arial" panose="020B0604020202020204" pitchFamily="34" charset="0"/>
              </a:rPr>
              <a:t> people, Northern Territory, born 1910, </a:t>
            </a:r>
            <a:r>
              <a:rPr lang="en-AU" sz="800" dirty="0" err="1">
                <a:latin typeface="Arial" panose="020B0604020202020204" pitchFamily="34" charset="0"/>
                <a:cs typeface="Arial" panose="020B0604020202020204" pitchFamily="34" charset="0"/>
              </a:rPr>
              <a:t>Alhalkere</a:t>
            </a:r>
            <a:r>
              <a:rPr lang="en-AU" sz="800" dirty="0">
                <a:latin typeface="Arial" panose="020B0604020202020204" pitchFamily="34" charset="0"/>
                <a:cs typeface="Arial" panose="020B0604020202020204" pitchFamily="34" charset="0"/>
              </a:rPr>
              <a:t> (</a:t>
            </a:r>
            <a:r>
              <a:rPr lang="en-AU" sz="800" dirty="0" err="1">
                <a:latin typeface="Arial" panose="020B0604020202020204" pitchFamily="34" charset="0"/>
                <a:cs typeface="Arial" panose="020B0604020202020204" pitchFamily="34" charset="0"/>
              </a:rPr>
              <a:t>Alalgura</a:t>
            </a:r>
            <a:r>
              <a:rPr lang="en-AU" sz="800" dirty="0">
                <a:latin typeface="Arial" panose="020B0604020202020204" pitchFamily="34" charset="0"/>
                <a:cs typeface="Arial" panose="020B0604020202020204" pitchFamily="34" charset="0"/>
              </a:rPr>
              <a:t>) soakage, Northern Territory, died 1996, Alice Springs, Northern Territory, </a:t>
            </a:r>
            <a:r>
              <a:rPr lang="en-AU" sz="800" i="1" dirty="0">
                <a:latin typeface="Arial" panose="020B0604020202020204" pitchFamily="34" charset="0"/>
                <a:cs typeface="Arial" panose="020B0604020202020204" pitchFamily="34" charset="0"/>
              </a:rPr>
              <a:t>Untitled</a:t>
            </a:r>
            <a:r>
              <a:rPr lang="en-AU" sz="800" dirty="0">
                <a:latin typeface="Arial" panose="020B0604020202020204" pitchFamily="34" charset="0"/>
                <a:cs typeface="Arial" panose="020B0604020202020204" pitchFamily="34" charset="0"/>
              </a:rPr>
              <a:t>, 1992, </a:t>
            </a:r>
            <a:r>
              <a:rPr lang="en-AU" sz="800" dirty="0" err="1">
                <a:latin typeface="Arial" panose="020B0604020202020204" pitchFamily="34" charset="0"/>
                <a:cs typeface="Arial" panose="020B0604020202020204" pitchFamily="34" charset="0"/>
              </a:rPr>
              <a:t>Alalgura</a:t>
            </a:r>
            <a:r>
              <a:rPr lang="en-AU" sz="800" dirty="0">
                <a:latin typeface="Arial" panose="020B0604020202020204" pitchFamily="34" charset="0"/>
                <a:cs typeface="Arial" panose="020B0604020202020204" pitchFamily="34" charset="0"/>
              </a:rPr>
              <a:t>, Utopia, Northern Territory, synthetic polymer paint on metal (car door), glass, 110.0 x 84.0 cm (</a:t>
            </a:r>
            <a:r>
              <a:rPr lang="en-AU" sz="800" dirty="0" err="1">
                <a:latin typeface="Arial" panose="020B0604020202020204" pitchFamily="34" charset="0"/>
                <a:cs typeface="Arial" panose="020B0604020202020204" pitchFamily="34" charset="0"/>
              </a:rPr>
              <a:t>irreg</a:t>
            </a:r>
            <a:r>
              <a:rPr lang="en-AU" sz="800" dirty="0">
                <a:latin typeface="Arial" panose="020B0604020202020204" pitchFamily="34" charset="0"/>
                <a:cs typeface="Arial" panose="020B0604020202020204" pitchFamily="34" charset="0"/>
              </a:rPr>
              <a:t>); Gift of Hon. Diana Laidlaw MLC 1995, Art Gallery of South Australia, Adelaide, © Estate of Emily Kame Kngwarreye/Copyright Agency.</a:t>
            </a:r>
          </a:p>
        </p:txBody>
      </p:sp>
    </p:spTree>
    <p:extLst>
      <p:ext uri="{BB962C8B-B14F-4D97-AF65-F5344CB8AC3E}">
        <p14:creationId xmlns:p14="http://schemas.microsoft.com/office/powerpoint/2010/main" val="1822856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tree&#10;&#10;Description automatically generated">
            <a:extLst>
              <a:ext uri="{FF2B5EF4-FFF2-40B4-BE49-F238E27FC236}">
                <a16:creationId xmlns:a16="http://schemas.microsoft.com/office/drawing/2014/main" id="{89731229-2910-4C98-AAB4-BD925503D8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34950"/>
            <a:ext cx="3573624" cy="5961086"/>
          </a:xfrm>
          <a:prstGeom prst="rect">
            <a:avLst/>
          </a:prstGeom>
        </p:spPr>
      </p:pic>
      <p:sp>
        <p:nvSpPr>
          <p:cNvPr id="5" name="Rectangle 4">
            <a:extLst>
              <a:ext uri="{FF2B5EF4-FFF2-40B4-BE49-F238E27FC236}">
                <a16:creationId xmlns:a16="http://schemas.microsoft.com/office/drawing/2014/main" id="{E1E3F6D4-4F44-45AF-9F4C-19B025442036}"/>
              </a:ext>
            </a:extLst>
          </p:cNvPr>
          <p:cNvSpPr/>
          <p:nvPr/>
        </p:nvSpPr>
        <p:spPr>
          <a:xfrm>
            <a:off x="3573624" y="1601633"/>
            <a:ext cx="4572000" cy="2554545"/>
          </a:xfrm>
          <a:prstGeom prst="rect">
            <a:avLst/>
          </a:prstGeom>
        </p:spPr>
        <p:txBody>
          <a:bodyPr>
            <a:spAutoFit/>
          </a:bodyPr>
          <a:lstStyle/>
          <a:p>
            <a:r>
              <a:rPr lang="en-AU" sz="1000" dirty="0">
                <a:latin typeface="Arial" panose="020B0604020202020204" pitchFamily="34" charset="0"/>
                <a:cs typeface="Arial" panose="020B0604020202020204" pitchFamily="34" charset="0"/>
              </a:rPr>
              <a:t>Artist Robert Klippel was born in Sydney in 1920 where he lived in Potts Point overlooking Sydney Harbour. As a child he was interested in ships and made his first model ship at the age of 6. Klippel became a sailor and served in the Australian Navy during the Second World War. </a:t>
            </a:r>
          </a:p>
          <a:p>
            <a:endParaRPr lang="en-AU" sz="1000" dirty="0">
              <a:latin typeface="Arial" panose="020B0604020202020204" pitchFamily="34" charset="0"/>
              <a:cs typeface="Arial" panose="020B0604020202020204" pitchFamily="34" charset="0"/>
            </a:endParaRPr>
          </a:p>
          <a:p>
            <a:r>
              <a:rPr lang="en-AU" sz="1000" dirty="0">
                <a:latin typeface="Arial" panose="020B0604020202020204" pitchFamily="34" charset="0"/>
                <a:cs typeface="Arial" panose="020B0604020202020204" pitchFamily="34" charset="0"/>
              </a:rPr>
              <a:t>After leaving the Navy Klippel studied sculpture at Sydney Technical College exploring the human form using a clay, wood and metal. He produced hundreds of sculptures, drawings and collages throughout his career. </a:t>
            </a:r>
            <a:br>
              <a:rPr lang="en-AU" sz="1000" dirty="0">
                <a:latin typeface="Arial" panose="020B0604020202020204" pitchFamily="34" charset="0"/>
                <a:cs typeface="Arial" panose="020B0604020202020204" pitchFamily="34" charset="0"/>
              </a:rPr>
            </a:br>
            <a:br>
              <a:rPr lang="en-AU" sz="1000" dirty="0">
                <a:latin typeface="Arial" panose="020B0604020202020204" pitchFamily="34" charset="0"/>
                <a:cs typeface="Arial" panose="020B0604020202020204" pitchFamily="34" charset="0"/>
              </a:rPr>
            </a:br>
            <a:r>
              <a:rPr lang="en-AU" sz="1000" dirty="0">
                <a:latin typeface="Arial" panose="020B0604020202020204" pitchFamily="34" charset="0"/>
                <a:cs typeface="Arial" panose="020B0604020202020204" pitchFamily="34" charset="0"/>
              </a:rPr>
              <a:t>Klippel was interested in the union between organic and machine forms, drawing on the machine for its shapes, form and function. His use of hard industrial materials to communicate ideas about growth is evident in </a:t>
            </a:r>
            <a:r>
              <a:rPr lang="en-AU" sz="1000" i="1" dirty="0">
                <a:latin typeface="Arial" panose="020B0604020202020204" pitchFamily="34" charset="0"/>
                <a:cs typeface="Arial" panose="020B0604020202020204" pitchFamily="34" charset="0"/>
              </a:rPr>
              <a:t>Metal Sculpture </a:t>
            </a:r>
            <a:r>
              <a:rPr lang="en-AU" sz="1000" dirty="0">
                <a:latin typeface="Arial" panose="020B0604020202020204" pitchFamily="34" charset="0"/>
                <a:cs typeface="Arial" panose="020B0604020202020204" pitchFamily="34" charset="0"/>
              </a:rPr>
              <a:t>as the organic form is released from the geometric cage located at the base. </a:t>
            </a:r>
          </a:p>
          <a:p>
            <a:endParaRPr lang="en-AU" sz="1000" dirty="0">
              <a:latin typeface="Arial" panose="020B0604020202020204" pitchFamily="34" charset="0"/>
              <a:cs typeface="Arial" panose="020B0604020202020204" pitchFamily="34" charset="0"/>
            </a:endParaRPr>
          </a:p>
          <a:p>
            <a:endParaRPr lang="en-AU" sz="1000" dirty="0">
              <a:latin typeface="Arial" panose="020B0604020202020204" pitchFamily="34" charset="0"/>
              <a:cs typeface="Arial" panose="020B0604020202020204" pitchFamily="34" charset="0"/>
            </a:endParaRPr>
          </a:p>
        </p:txBody>
      </p:sp>
      <p:sp>
        <p:nvSpPr>
          <p:cNvPr id="6" name="Content Placeholder 1">
            <a:extLst>
              <a:ext uri="{FF2B5EF4-FFF2-40B4-BE49-F238E27FC236}">
                <a16:creationId xmlns:a16="http://schemas.microsoft.com/office/drawing/2014/main" id="{9565AA29-8478-4D87-8C5C-C629E705E541}"/>
              </a:ext>
            </a:extLst>
          </p:cNvPr>
          <p:cNvSpPr>
            <a:spLocks noGrp="1"/>
          </p:cNvSpPr>
          <p:nvPr>
            <p:ph idx="1"/>
          </p:nvPr>
        </p:nvSpPr>
        <p:spPr>
          <a:xfrm>
            <a:off x="386896" y="216979"/>
            <a:ext cx="3905185" cy="664767"/>
          </a:xfrm>
        </p:spPr>
        <p:txBody>
          <a:bodyPr/>
          <a:lstStyle/>
          <a:p>
            <a:pPr>
              <a:lnSpc>
                <a:spcPct val="100000"/>
              </a:lnSpc>
            </a:pPr>
            <a:r>
              <a:rPr lang="en-AU" sz="1600" b="1" dirty="0">
                <a:latin typeface="Arial" charset="0"/>
                <a:ea typeface="Arial" charset="0"/>
                <a:cs typeface="Arial" charset="0"/>
              </a:rPr>
              <a:t>Robert Klippel, </a:t>
            </a:r>
            <a:r>
              <a:rPr lang="en-AU" sz="1600" b="1" i="1" dirty="0">
                <a:latin typeface="Arial" charset="0"/>
                <a:ea typeface="Arial" charset="0"/>
                <a:cs typeface="Arial" charset="0"/>
              </a:rPr>
              <a:t>Metal Sculpture </a:t>
            </a:r>
            <a:endParaRPr lang="en-AU" sz="2400" dirty="0"/>
          </a:p>
        </p:txBody>
      </p:sp>
      <p:sp>
        <p:nvSpPr>
          <p:cNvPr id="2" name="Rectangle 1">
            <a:extLst>
              <a:ext uri="{FF2B5EF4-FFF2-40B4-BE49-F238E27FC236}">
                <a16:creationId xmlns:a16="http://schemas.microsoft.com/office/drawing/2014/main" id="{1120D1DF-0439-44F9-9EEE-8C6EF31C0D47}"/>
              </a:ext>
            </a:extLst>
          </p:cNvPr>
          <p:cNvSpPr/>
          <p:nvPr/>
        </p:nvSpPr>
        <p:spPr>
          <a:xfrm>
            <a:off x="3573624" y="5721422"/>
            <a:ext cx="4572000" cy="461665"/>
          </a:xfrm>
          <a:prstGeom prst="rect">
            <a:avLst/>
          </a:prstGeom>
        </p:spPr>
        <p:txBody>
          <a:bodyPr>
            <a:spAutoFit/>
          </a:bodyPr>
          <a:lstStyle/>
          <a:p>
            <a:r>
              <a:rPr lang="en-AU" sz="800" dirty="0">
                <a:latin typeface="Arial" panose="020B0604020202020204" pitchFamily="34" charset="0"/>
                <a:cs typeface="Arial" panose="020B0604020202020204" pitchFamily="34" charset="0"/>
              </a:rPr>
              <a:t>Robert Edward Klippel, Australia, 1920 - 2001, </a:t>
            </a:r>
            <a:r>
              <a:rPr lang="en-AU" sz="800" i="1" dirty="0">
                <a:latin typeface="Arial" panose="020B0604020202020204" pitchFamily="34" charset="0"/>
                <a:cs typeface="Arial" panose="020B0604020202020204" pitchFamily="34" charset="0"/>
              </a:rPr>
              <a:t>Metal sculpture</a:t>
            </a:r>
            <a:r>
              <a:rPr lang="en-AU" sz="800" dirty="0">
                <a:latin typeface="Arial" panose="020B0604020202020204" pitchFamily="34" charset="0"/>
                <a:cs typeface="Arial" panose="020B0604020202020204" pitchFamily="34" charset="0"/>
              </a:rPr>
              <a:t>, c.1974, Sydney, welded steel construction and found objects, 122.5 x 63.0 cm; South Australian Government Grant 1974, Art Gallery of South Australia, Adelaide, © Estate of Robert Edward Klippel/Copyright Agency. </a:t>
            </a:r>
          </a:p>
        </p:txBody>
      </p:sp>
    </p:spTree>
    <p:extLst>
      <p:ext uri="{BB962C8B-B14F-4D97-AF65-F5344CB8AC3E}">
        <p14:creationId xmlns:p14="http://schemas.microsoft.com/office/powerpoint/2010/main" val="2141720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automatically generated">
            <a:extLst>
              <a:ext uri="{FF2B5EF4-FFF2-40B4-BE49-F238E27FC236}">
                <a16:creationId xmlns:a16="http://schemas.microsoft.com/office/drawing/2014/main" id="{911189BE-2A37-4A9D-99FE-D513ACC30305}"/>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809226" y="886324"/>
            <a:ext cx="3976836" cy="5546297"/>
          </a:xfrm>
        </p:spPr>
      </p:pic>
      <p:sp>
        <p:nvSpPr>
          <p:cNvPr id="3" name="Title 2">
            <a:extLst>
              <a:ext uri="{FF2B5EF4-FFF2-40B4-BE49-F238E27FC236}">
                <a16:creationId xmlns:a16="http://schemas.microsoft.com/office/drawing/2014/main" id="{91E75FED-7E76-4028-A0EF-628117EF15F1}"/>
              </a:ext>
            </a:extLst>
          </p:cNvPr>
          <p:cNvSpPr>
            <a:spLocks noGrp="1"/>
          </p:cNvSpPr>
          <p:nvPr>
            <p:ph type="title"/>
          </p:nvPr>
        </p:nvSpPr>
        <p:spPr>
          <a:xfrm>
            <a:off x="1336257" y="401994"/>
            <a:ext cx="5712315" cy="484330"/>
          </a:xfrm>
        </p:spPr>
        <p:txBody>
          <a:bodyPr/>
          <a:lstStyle/>
          <a:p>
            <a:pPr>
              <a:lnSpc>
                <a:spcPct val="100000"/>
              </a:lnSpc>
            </a:pPr>
            <a:r>
              <a:rPr lang="en-AU" sz="1600" dirty="0"/>
              <a:t>Responding to and interpreting artworks</a:t>
            </a:r>
          </a:p>
        </p:txBody>
      </p:sp>
      <p:sp>
        <p:nvSpPr>
          <p:cNvPr id="7" name="Content Placeholder 1">
            <a:extLst>
              <a:ext uri="{FF2B5EF4-FFF2-40B4-BE49-F238E27FC236}">
                <a16:creationId xmlns:a16="http://schemas.microsoft.com/office/drawing/2014/main" id="{E72C0665-CB0F-46CF-BD10-86BBC2B664D5}"/>
              </a:ext>
            </a:extLst>
          </p:cNvPr>
          <p:cNvSpPr txBox="1">
            <a:spLocks/>
          </p:cNvSpPr>
          <p:nvPr/>
        </p:nvSpPr>
        <p:spPr>
          <a:xfrm>
            <a:off x="273498" y="893558"/>
            <a:ext cx="4485114" cy="5637702"/>
          </a:xfrm>
          <a:prstGeom prst="rect">
            <a:avLst/>
          </a:prstGeom>
        </p:spPr>
        <p:txBody>
          <a:bodyPr vert="horz" lIns="91440" tIns="45720" rIns="91440" bIns="45720" rtlCol="0">
            <a:noAutofit/>
          </a:bodyPr>
          <a:lstStyle>
            <a:lvl1pPr marL="0" indent="0" algn="l" defTabSz="914400" rtl="0" eaLnBrk="1" latinLnBrk="0" hangingPunct="1">
              <a:lnSpc>
                <a:spcPts val="226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100" dirty="0"/>
              <a:t>‘A guide to using artists as a starting point’ flow chart will support you in making suitable decisions as you rationalise a unit work prompting you to check the ‘what’, ‘how’ and ‘why’ of your teaching practice. </a:t>
            </a:r>
          </a:p>
          <a:p>
            <a:pPr>
              <a:lnSpc>
                <a:spcPct val="100000"/>
              </a:lnSpc>
            </a:pPr>
            <a:r>
              <a:rPr lang="en-AU" sz="1100" dirty="0"/>
              <a:t>Students creating replicas of artists’ work is not best practice, nor is it appropriate. The arts has the capacity to personalise learning where other subjects do not. Take advantage of this opportunity for your students to learn about artists and their intentions, but to respond in their own way. </a:t>
            </a:r>
          </a:p>
          <a:p>
            <a:pPr>
              <a:lnSpc>
                <a:spcPct val="100000"/>
              </a:lnSpc>
            </a:pPr>
            <a:r>
              <a:rPr lang="en-AU" sz="1100" dirty="0"/>
              <a:t>Our wide range of interpretive resources provide you with a variety of ways to respond to artworks, including prompts for considering the artist’s intentions and comparing artworks from different social, cultural and historical artworks. The Gallery’s Curiosity Cards are also a great tool to have students practicing their critical thinking skills whilst responding to and interpreting artworks.  </a:t>
            </a:r>
          </a:p>
          <a:p>
            <a:pPr>
              <a:lnSpc>
                <a:spcPct val="100000"/>
              </a:lnSpc>
            </a:pPr>
            <a:r>
              <a:rPr lang="en-AU" sz="1100" dirty="0"/>
              <a:t>Examples of the completed flowcharts can be found on our </a:t>
            </a:r>
            <a:r>
              <a:rPr lang="en-AU" sz="1100" dirty="0">
                <a:hlinkClick r:id="rId3"/>
              </a:rPr>
              <a:t>website</a:t>
            </a:r>
            <a:r>
              <a:rPr lang="en-AU" sz="1100" dirty="0"/>
              <a:t> </a:t>
            </a:r>
          </a:p>
          <a:p>
            <a:pPr>
              <a:lnSpc>
                <a:spcPct val="100000"/>
              </a:lnSpc>
            </a:pPr>
            <a:r>
              <a:rPr lang="en-AU" sz="1100" b="1" dirty="0"/>
              <a:t>Interpretive resources also available online include: </a:t>
            </a:r>
          </a:p>
          <a:p>
            <a:pPr marL="171450" indent="-171450">
              <a:lnSpc>
                <a:spcPct val="100000"/>
              </a:lnSpc>
              <a:buFont typeface="Arial" panose="020B0604020202020204" pitchFamily="34" charset="0"/>
              <a:buChar char="•"/>
            </a:pPr>
            <a:r>
              <a:rPr lang="en-AU" sz="1100" dirty="0">
                <a:hlinkClick r:id="rId3"/>
              </a:rPr>
              <a:t>Teacher Tools </a:t>
            </a:r>
            <a:endParaRPr lang="en-AU" sz="1100" dirty="0"/>
          </a:p>
          <a:p>
            <a:pPr marL="171450" indent="-171450">
              <a:lnSpc>
                <a:spcPct val="100000"/>
              </a:lnSpc>
              <a:buFont typeface="Arial" panose="020B0604020202020204" pitchFamily="34" charset="0"/>
              <a:buChar char="•"/>
            </a:pPr>
            <a:r>
              <a:rPr lang="en-AU" sz="1100" dirty="0">
                <a:hlinkClick r:id="rId4"/>
              </a:rPr>
              <a:t>Themed resources </a:t>
            </a:r>
            <a:br>
              <a:rPr lang="en-AU" sz="1100" dirty="0"/>
            </a:br>
            <a:r>
              <a:rPr lang="en-AU" sz="1100" dirty="0"/>
              <a:t>(Mathematics, Design, Science and Contemporary Art) </a:t>
            </a:r>
          </a:p>
          <a:p>
            <a:pPr marL="171450" indent="-171450">
              <a:lnSpc>
                <a:spcPct val="100000"/>
              </a:lnSpc>
              <a:buFont typeface="Arial" panose="020B0604020202020204" pitchFamily="34" charset="0"/>
              <a:buChar char="•"/>
            </a:pPr>
            <a:r>
              <a:rPr lang="en-AU" sz="1100" dirty="0">
                <a:hlinkClick r:id="rId5"/>
              </a:rPr>
              <a:t>Aboriginal and Torres Strait Islander Art </a:t>
            </a:r>
            <a:endParaRPr lang="en-AU" sz="1100" dirty="0"/>
          </a:p>
          <a:p>
            <a:pPr marL="171450" indent="-171450">
              <a:lnSpc>
                <a:spcPct val="100000"/>
              </a:lnSpc>
              <a:buFont typeface="Arial" panose="020B0604020202020204" pitchFamily="34" charset="0"/>
              <a:buChar char="•"/>
            </a:pPr>
            <a:r>
              <a:rPr lang="en-AU" sz="1100" dirty="0">
                <a:hlinkClick r:id="rId6"/>
              </a:rPr>
              <a:t>Australian Art </a:t>
            </a:r>
            <a:endParaRPr lang="en-AU" sz="1100" dirty="0"/>
          </a:p>
          <a:p>
            <a:pPr marL="171450" indent="-171450">
              <a:lnSpc>
                <a:spcPct val="100000"/>
              </a:lnSpc>
              <a:buFont typeface="Arial" panose="020B0604020202020204" pitchFamily="34" charset="0"/>
              <a:buChar char="•"/>
            </a:pPr>
            <a:r>
              <a:rPr lang="en-AU" sz="1100" dirty="0">
                <a:hlinkClick r:id="rId7"/>
              </a:rPr>
              <a:t>Past Exhibitions </a:t>
            </a:r>
            <a:endParaRPr lang="en-AU" sz="1100" dirty="0"/>
          </a:p>
          <a:p>
            <a:pPr>
              <a:lnSpc>
                <a:spcPct val="100000"/>
              </a:lnSpc>
            </a:pPr>
            <a:endParaRPr lang="en-AU" sz="1100" dirty="0"/>
          </a:p>
          <a:p>
            <a:pPr>
              <a:lnSpc>
                <a:spcPct val="100000"/>
              </a:lnSpc>
            </a:pPr>
            <a:endParaRPr lang="en-AU" sz="1100" dirty="0"/>
          </a:p>
        </p:txBody>
      </p:sp>
      <p:pic>
        <p:nvPicPr>
          <p:cNvPr id="5" name="Picture 4">
            <a:extLst>
              <a:ext uri="{FF2B5EF4-FFF2-40B4-BE49-F238E27FC236}">
                <a16:creationId xmlns:a16="http://schemas.microsoft.com/office/drawing/2014/main" id="{9C10A815-9F58-4403-A73C-94B8B2CB11B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6410" y="213714"/>
            <a:ext cx="717251" cy="717251"/>
          </a:xfrm>
          <a:prstGeom prst="rect">
            <a:avLst/>
          </a:prstGeom>
        </p:spPr>
      </p:pic>
    </p:spTree>
    <p:extLst>
      <p:ext uri="{BB962C8B-B14F-4D97-AF65-F5344CB8AC3E}">
        <p14:creationId xmlns:p14="http://schemas.microsoft.com/office/powerpoint/2010/main" val="1209498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8211" y="776090"/>
            <a:ext cx="3275413" cy="5286381"/>
          </a:xfrm>
        </p:spPr>
        <p:txBody>
          <a:bodyPr/>
          <a:lstStyle/>
          <a:p>
            <a:pPr>
              <a:lnSpc>
                <a:spcPct val="100000"/>
              </a:lnSpc>
            </a:pPr>
            <a:r>
              <a:rPr lang="en-AU" sz="1150" b="1" dirty="0">
                <a:hlinkClick r:id="rId2"/>
              </a:rPr>
              <a:t>Dancing in the Gallery </a:t>
            </a:r>
            <a:br>
              <a:rPr lang="en-AU" sz="1150" dirty="0"/>
            </a:br>
            <a:r>
              <a:rPr lang="en-AU" sz="1150" dirty="0"/>
              <a:t>Our program </a:t>
            </a:r>
            <a:r>
              <a:rPr lang="en-AU" sz="1150" i="1" dirty="0"/>
              <a:t>Dancing in the Gallery </a:t>
            </a:r>
            <a:r>
              <a:rPr lang="en-AU" sz="1150" dirty="0"/>
              <a:t>is a great way to incorporate multiple arts learning areas into a visit to the Gallery.  Students will respond to artworks through the medium of dance, manipulating movement to create meaning individually and in collaboration with their peers.</a:t>
            </a:r>
          </a:p>
          <a:p>
            <a:pPr>
              <a:lnSpc>
                <a:spcPct val="100000"/>
              </a:lnSpc>
            </a:pPr>
            <a:r>
              <a:rPr lang="en-AU" sz="1150" b="1" dirty="0">
                <a:hlinkClick r:id="rId3"/>
              </a:rPr>
              <a:t>Play: Sound and Colour</a:t>
            </a:r>
            <a:br>
              <a:rPr lang="en-AU" sz="1150" dirty="0"/>
            </a:br>
            <a:r>
              <a:rPr lang="en-AU" sz="1150" dirty="0"/>
              <a:t>Students will experiment with materials and explore visual conventions in this hands-on workshop. With an emphasis on process, students will work independently and collaboratively to create ephemeral compositions and soundscapes in response to a variety of artworks on display.</a:t>
            </a:r>
          </a:p>
          <a:p>
            <a:pPr>
              <a:lnSpc>
                <a:spcPct val="100000"/>
              </a:lnSpc>
            </a:pPr>
            <a:r>
              <a:rPr lang="en-AU" sz="1150" b="1" dirty="0">
                <a:hlinkClick r:id="rId4"/>
              </a:rPr>
              <a:t>Writing in the Gallery </a:t>
            </a:r>
            <a:br>
              <a:rPr lang="en-AU" sz="1150" dirty="0"/>
            </a:br>
            <a:r>
              <a:rPr lang="en-AU" sz="1150" dirty="0"/>
              <a:t>Using artworks as a prompt, students will be led through a series of writing exercises designed to delve into their imagination and extend their critical thinking skills.</a:t>
            </a:r>
          </a:p>
          <a:p>
            <a:pPr>
              <a:lnSpc>
                <a:spcPct val="100000"/>
              </a:lnSpc>
            </a:pPr>
            <a:r>
              <a:rPr lang="en-AU" sz="1150" b="1" dirty="0">
                <a:hlinkClick r:id="rId5"/>
              </a:rPr>
              <a:t>My Portrait My Story </a:t>
            </a:r>
            <a:br>
              <a:rPr lang="en-AU" sz="1150" b="1" dirty="0"/>
            </a:br>
            <a:r>
              <a:rPr lang="en-AU" sz="1150" dirty="0"/>
              <a:t>This learner-centred portrait workshop provides an opportunity to embrace curiosity, share ideas and make connections. Children will discover artworks, observe independently and examine self-portraiture as a form of artistic expression.</a:t>
            </a:r>
            <a:endParaRPr lang="en-AU" sz="1150" b="1" dirty="0"/>
          </a:p>
          <a:p>
            <a:endParaRPr lang="en-US" dirty="0"/>
          </a:p>
        </p:txBody>
      </p:sp>
      <p:sp>
        <p:nvSpPr>
          <p:cNvPr id="3" name="Title 2"/>
          <p:cNvSpPr>
            <a:spLocks noGrp="1"/>
          </p:cNvSpPr>
          <p:nvPr>
            <p:ph type="title"/>
          </p:nvPr>
        </p:nvSpPr>
        <p:spPr>
          <a:xfrm>
            <a:off x="322924" y="291761"/>
            <a:ext cx="5712315" cy="484330"/>
          </a:xfrm>
        </p:spPr>
        <p:txBody>
          <a:bodyPr/>
          <a:lstStyle/>
          <a:p>
            <a:r>
              <a:rPr lang="en-US" sz="1600" dirty="0"/>
              <a:t>Programs for Early Years and Primary</a:t>
            </a:r>
          </a:p>
        </p:txBody>
      </p:sp>
      <p:sp>
        <p:nvSpPr>
          <p:cNvPr id="4" name="Rectangle 3"/>
          <p:cNvSpPr/>
          <p:nvPr/>
        </p:nvSpPr>
        <p:spPr>
          <a:xfrm>
            <a:off x="3900196" y="4187312"/>
            <a:ext cx="2475412" cy="1938992"/>
          </a:xfrm>
          <a:prstGeom prst="rect">
            <a:avLst/>
          </a:prstGeom>
        </p:spPr>
        <p:txBody>
          <a:bodyPr wrap="square">
            <a:spAutoFit/>
          </a:bodyPr>
          <a:lstStyle/>
          <a:p>
            <a:pPr>
              <a:lnSpc>
                <a:spcPct val="100000"/>
              </a:lnSpc>
            </a:pPr>
            <a:r>
              <a:rPr lang="en-AU" sz="1200" dirty="0">
                <a:hlinkClick r:id="rId6"/>
              </a:rPr>
              <a:t>AGSA online interpretive resources </a:t>
            </a:r>
            <a:endParaRPr lang="en-AU" sz="1200" dirty="0"/>
          </a:p>
          <a:p>
            <a:pPr>
              <a:lnSpc>
                <a:spcPct val="100000"/>
              </a:lnSpc>
            </a:pPr>
            <a:br>
              <a:rPr lang="en-AU" sz="1200" dirty="0"/>
            </a:br>
            <a:r>
              <a:rPr lang="en-AU" sz="1200" dirty="0">
                <a:hlinkClick r:id="rId7"/>
              </a:rPr>
              <a:t>AGSA for educators </a:t>
            </a:r>
            <a:br>
              <a:rPr lang="en-AU" sz="1200" dirty="0"/>
            </a:br>
            <a:br>
              <a:rPr lang="en-AU" sz="1200" dirty="0"/>
            </a:br>
            <a:r>
              <a:rPr lang="en-AU" sz="1200" dirty="0">
                <a:hlinkClick r:id="rId8"/>
              </a:rPr>
              <a:t>AGSA online collection </a:t>
            </a:r>
            <a:endParaRPr lang="en-AU" sz="1200" dirty="0"/>
          </a:p>
          <a:p>
            <a:pPr>
              <a:lnSpc>
                <a:spcPct val="100000"/>
              </a:lnSpc>
            </a:pPr>
            <a:br>
              <a:rPr lang="en-AU" sz="1200" dirty="0"/>
            </a:br>
            <a:r>
              <a:rPr lang="en-AU" sz="1200" dirty="0">
                <a:hlinkClick r:id="rId9"/>
              </a:rPr>
              <a:t>Sound Cloud – AGSA Account </a:t>
            </a:r>
            <a:endParaRPr lang="en-AU" sz="1200" dirty="0"/>
          </a:p>
          <a:p>
            <a:pPr>
              <a:lnSpc>
                <a:spcPct val="100000"/>
              </a:lnSpc>
            </a:pPr>
            <a:br>
              <a:rPr lang="en-AU" sz="1200" dirty="0"/>
            </a:br>
            <a:r>
              <a:rPr lang="en-AU" sz="1200" dirty="0">
                <a:hlinkClick r:id="rId10"/>
              </a:rPr>
              <a:t>Australian Curriculum: The Arts </a:t>
            </a:r>
            <a:br>
              <a:rPr lang="en-AU" sz="1200" dirty="0"/>
            </a:br>
            <a:endParaRPr lang="en-AU" sz="1200" dirty="0"/>
          </a:p>
        </p:txBody>
      </p:sp>
      <p:sp>
        <p:nvSpPr>
          <p:cNvPr id="5" name="Title 2"/>
          <p:cNvSpPr txBox="1">
            <a:spLocks/>
          </p:cNvSpPr>
          <p:nvPr/>
        </p:nvSpPr>
        <p:spPr>
          <a:xfrm>
            <a:off x="3164502" y="3740336"/>
            <a:ext cx="3014671" cy="484330"/>
          </a:xfrm>
          <a:prstGeom prst="rect">
            <a:avLst/>
          </a:prstGeom>
        </p:spPr>
        <p:txBody>
          <a:bodyPr vert="horz" lIns="0" tIns="0" rIns="0" bIns="0" rtlCol="0" anchor="t">
            <a:noAutofit/>
          </a:bodyPr>
          <a:lstStyle>
            <a:lvl1pPr algn="l" defTabSz="914400" rtl="0" eaLnBrk="1" latinLnBrk="0" hangingPunct="1">
              <a:lnSpc>
                <a:spcPts val="2260"/>
              </a:lnSpc>
              <a:spcBef>
                <a:spcPct val="0"/>
              </a:spcBef>
              <a:buNone/>
              <a:defRPr sz="2000" b="1" i="0" kern="1200" spc="-40" baseline="0">
                <a:solidFill>
                  <a:schemeClr val="tx1"/>
                </a:solidFill>
                <a:latin typeface="Arial" panose="020B0604020202020204" pitchFamily="34" charset="0"/>
                <a:ea typeface="+mj-ea"/>
                <a:cs typeface="Arial" panose="020B0604020202020204" pitchFamily="34" charset="0"/>
              </a:defRPr>
            </a:lvl1pPr>
          </a:lstStyle>
          <a:p>
            <a:pPr algn="r"/>
            <a:r>
              <a:rPr lang="en-US" dirty="0"/>
              <a:t>Teacher Resources </a:t>
            </a:r>
          </a:p>
        </p:txBody>
      </p:sp>
      <p:pic>
        <p:nvPicPr>
          <p:cNvPr id="6" name="Picture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819906" y="844735"/>
            <a:ext cx="4768418" cy="2682235"/>
          </a:xfrm>
          <a:prstGeom prst="rect">
            <a:avLst/>
          </a:prstGeom>
        </p:spPr>
      </p:pic>
      <p:sp>
        <p:nvSpPr>
          <p:cNvPr id="7" name="Rectangle 6">
            <a:extLst>
              <a:ext uri="{FF2B5EF4-FFF2-40B4-BE49-F238E27FC236}">
                <a16:creationId xmlns:a16="http://schemas.microsoft.com/office/drawing/2014/main" id="{9B8CBE25-697C-4CCB-AD04-74265024FF02}"/>
              </a:ext>
            </a:extLst>
          </p:cNvPr>
          <p:cNvSpPr/>
          <p:nvPr/>
        </p:nvSpPr>
        <p:spPr>
          <a:xfrm>
            <a:off x="7442387" y="3629408"/>
            <a:ext cx="1145938" cy="221856"/>
          </a:xfrm>
          <a:prstGeom prst="rect">
            <a:avLst/>
          </a:prstGeom>
        </p:spPr>
        <p:txBody>
          <a:bodyPr wrap="square">
            <a:spAutoFit/>
          </a:bodyPr>
          <a:lstStyle/>
          <a:p>
            <a:pPr>
              <a:lnSpc>
                <a:spcPct val="115000"/>
              </a:lnSpc>
              <a:spcAft>
                <a:spcPts val="1000"/>
              </a:spcAft>
            </a:pPr>
            <a:r>
              <a:rPr lang="en-AU" sz="800" dirty="0">
                <a:latin typeface="Arial" panose="020B0604020202020204" pitchFamily="34" charset="0"/>
                <a:ea typeface="Calibri" panose="020F0502020204030204" pitchFamily="34" charset="0"/>
                <a:cs typeface="Arial" panose="020B0604020202020204" pitchFamily="34" charset="0"/>
              </a:rPr>
              <a:t>photo: Nat Rogers</a:t>
            </a:r>
          </a:p>
        </p:txBody>
      </p:sp>
    </p:spTree>
    <p:extLst>
      <p:ext uri="{BB962C8B-B14F-4D97-AF65-F5344CB8AC3E}">
        <p14:creationId xmlns:p14="http://schemas.microsoft.com/office/powerpoint/2010/main" val="1188929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F4C1D5-D6F0-4D06-854B-BE56B4B259D4}"/>
              </a:ext>
            </a:extLst>
          </p:cNvPr>
          <p:cNvSpPr>
            <a:spLocks noGrp="1"/>
          </p:cNvSpPr>
          <p:nvPr>
            <p:ph type="title"/>
          </p:nvPr>
        </p:nvSpPr>
        <p:spPr>
          <a:xfrm>
            <a:off x="322924" y="291761"/>
            <a:ext cx="7524121" cy="968660"/>
          </a:xfrm>
        </p:spPr>
        <p:txBody>
          <a:bodyPr/>
          <a:lstStyle/>
          <a:p>
            <a:r>
              <a:rPr lang="en-AU" dirty="0"/>
              <a:t>Year 3 and 4: Selected Representations and Practices </a:t>
            </a:r>
          </a:p>
        </p:txBody>
      </p:sp>
      <p:sp>
        <p:nvSpPr>
          <p:cNvPr id="5" name="Content Placeholder 1">
            <a:extLst>
              <a:ext uri="{FF2B5EF4-FFF2-40B4-BE49-F238E27FC236}">
                <a16:creationId xmlns:a16="http://schemas.microsoft.com/office/drawing/2014/main" id="{9E40EF52-9609-4A80-9E9A-86BB839ACEDA}"/>
              </a:ext>
            </a:extLst>
          </p:cNvPr>
          <p:cNvSpPr txBox="1">
            <a:spLocks/>
          </p:cNvSpPr>
          <p:nvPr/>
        </p:nvSpPr>
        <p:spPr>
          <a:xfrm>
            <a:off x="322924" y="924792"/>
            <a:ext cx="3382802" cy="4891322"/>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oAutofit/>
          </a:bodyPr>
          <a:lstStyle>
            <a:lvl1pPr marL="0" indent="0" algn="l" defTabSz="914400" rtl="0" eaLnBrk="1" latinLnBrk="0" hangingPunct="1">
              <a:lnSpc>
                <a:spcPts val="226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200" b="1" dirty="0"/>
              <a:t>Visual Conventions</a:t>
            </a:r>
            <a:br>
              <a:rPr lang="en-AU" sz="1200" dirty="0"/>
            </a:br>
            <a:r>
              <a:rPr lang="en-AU" sz="1200" dirty="0"/>
              <a:t>identifying, using and interpreting a selection of design elements and design principles</a:t>
            </a:r>
          </a:p>
          <a:p>
            <a:pPr>
              <a:lnSpc>
                <a:spcPct val="100000"/>
              </a:lnSpc>
            </a:pPr>
            <a:r>
              <a:rPr lang="en-AU" sz="1200" b="1" dirty="0"/>
              <a:t>Viewpoints</a:t>
            </a:r>
            <a:br>
              <a:rPr lang="en-AU" sz="1200" dirty="0"/>
            </a:br>
            <a:r>
              <a:rPr lang="en-AU" sz="1200" dirty="0"/>
              <a:t>contexts – recognising artists and artworks from the past, and from different cultures, particularly Aboriginal and Torres Strait Islander Peoples, and peoples from Asia</a:t>
            </a:r>
          </a:p>
          <a:p>
            <a:pPr>
              <a:lnSpc>
                <a:spcPct val="100000"/>
              </a:lnSpc>
            </a:pPr>
            <a:r>
              <a:rPr lang="en-AU" sz="1200" b="1" dirty="0"/>
              <a:t>Forms</a:t>
            </a:r>
            <a:br>
              <a:rPr lang="en-AU" sz="1200" dirty="0"/>
            </a:br>
            <a:r>
              <a:rPr lang="en-AU" sz="1200" dirty="0"/>
              <a:t>drawing, design, painting, sculpture, printmaking, photography and film</a:t>
            </a:r>
          </a:p>
          <a:p>
            <a:pPr>
              <a:lnSpc>
                <a:spcPct val="100000"/>
              </a:lnSpc>
            </a:pPr>
            <a:r>
              <a:rPr lang="en-AU" sz="1200" b="1" dirty="0"/>
              <a:t>Skills</a:t>
            </a:r>
            <a:br>
              <a:rPr lang="en-AU" sz="1200" dirty="0"/>
            </a:br>
            <a:r>
              <a:rPr lang="en-AU" sz="1200" i="1" u="sng" dirty="0"/>
              <a:t>investigative</a:t>
            </a:r>
            <a:r>
              <a:rPr lang="en-AU" sz="1200" dirty="0"/>
              <a:t> – researching, discovering and reinterpreting artworks from various viewpoints as artist and audience</a:t>
            </a:r>
            <a:br>
              <a:rPr lang="en-AU" sz="1200" dirty="0"/>
            </a:br>
            <a:r>
              <a:rPr lang="en-AU" sz="1200" i="1" u="sng" dirty="0"/>
              <a:t>observational</a:t>
            </a:r>
            <a:r>
              <a:rPr lang="en-AU" sz="1200" dirty="0"/>
              <a:t> – seeing, noticing and viewing critically</a:t>
            </a:r>
            <a:br>
              <a:rPr lang="en-AU" sz="1200" dirty="0"/>
            </a:br>
            <a:r>
              <a:rPr lang="en-AU" sz="1200" i="1" u="sng" dirty="0"/>
              <a:t>practical</a:t>
            </a:r>
            <a:r>
              <a:rPr lang="en-AU" sz="1200" dirty="0"/>
              <a:t> – use of visual arts materials, equipment and instruments</a:t>
            </a:r>
          </a:p>
          <a:p>
            <a:pPr>
              <a:lnSpc>
                <a:spcPct val="100000"/>
              </a:lnSpc>
            </a:pPr>
            <a:r>
              <a:rPr lang="en-AU" sz="1200" b="1" dirty="0"/>
              <a:t>Processes</a:t>
            </a:r>
            <a:br>
              <a:rPr lang="en-AU" sz="1200" dirty="0"/>
            </a:br>
            <a:r>
              <a:rPr lang="en-AU" sz="1200" dirty="0"/>
              <a:t>investigating, determining, conceiving, experimenting, questioning, predicting, testing, evaluating, comparing, analysing, observing, identifying and connecting</a:t>
            </a:r>
          </a:p>
          <a:p>
            <a:endParaRPr lang="en-AU" dirty="0"/>
          </a:p>
          <a:p>
            <a:endParaRPr lang="en-AU" dirty="0"/>
          </a:p>
          <a:p>
            <a:r>
              <a:rPr lang="en-AU" dirty="0"/>
              <a:t> </a:t>
            </a:r>
          </a:p>
        </p:txBody>
      </p:sp>
      <p:pic>
        <p:nvPicPr>
          <p:cNvPr id="6" name="Picture 5" descr="A picture containing food&#10;&#10;Description automatically generated">
            <a:extLst>
              <a:ext uri="{FF2B5EF4-FFF2-40B4-BE49-F238E27FC236}">
                <a16:creationId xmlns:a16="http://schemas.microsoft.com/office/drawing/2014/main" id="{CE398AE9-0D77-4795-B94A-B4D946678A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48913" y="924792"/>
            <a:ext cx="4714190" cy="3724210"/>
          </a:xfrm>
          <a:prstGeom prst="rect">
            <a:avLst/>
          </a:prstGeom>
        </p:spPr>
      </p:pic>
      <p:sp>
        <p:nvSpPr>
          <p:cNvPr id="2" name="Rectangle 1">
            <a:extLst>
              <a:ext uri="{FF2B5EF4-FFF2-40B4-BE49-F238E27FC236}">
                <a16:creationId xmlns:a16="http://schemas.microsoft.com/office/drawing/2014/main" id="{79C0F42F-BEE7-42E9-99E6-ED0119EEAC9D}"/>
              </a:ext>
            </a:extLst>
          </p:cNvPr>
          <p:cNvSpPr/>
          <p:nvPr/>
        </p:nvSpPr>
        <p:spPr>
          <a:xfrm>
            <a:off x="3948913" y="4829297"/>
            <a:ext cx="4572000" cy="707886"/>
          </a:xfrm>
          <a:prstGeom prst="rect">
            <a:avLst/>
          </a:prstGeom>
        </p:spPr>
        <p:txBody>
          <a:bodyPr>
            <a:spAutoFit/>
          </a:bodyPr>
          <a:lstStyle/>
          <a:p>
            <a:br>
              <a:rPr lang="en-AU" sz="800" dirty="0">
                <a:latin typeface="Arial" panose="020B0604020202020204" pitchFamily="34" charset="0"/>
                <a:cs typeface="Arial" panose="020B0604020202020204" pitchFamily="34" charset="0"/>
              </a:rPr>
            </a:br>
            <a:r>
              <a:rPr lang="en-AU" sz="800" dirty="0">
                <a:solidFill>
                  <a:srgbClr val="262626"/>
                </a:solidFill>
                <a:latin typeface="Arial" panose="020B0604020202020204" pitchFamily="34" charset="0"/>
                <a:cs typeface="Arial" panose="020B0604020202020204" pitchFamily="34" charset="0"/>
              </a:rPr>
              <a:t>James Angus, Australia, born 1970, </a:t>
            </a:r>
            <a:r>
              <a:rPr lang="en-AU" sz="800" i="1" dirty="0">
                <a:solidFill>
                  <a:srgbClr val="262626"/>
                </a:solidFill>
                <a:latin typeface="Arial" panose="020B0604020202020204" pitchFamily="34" charset="0"/>
                <a:cs typeface="Arial" panose="020B0604020202020204" pitchFamily="34" charset="0"/>
              </a:rPr>
              <a:t>Rhinoceros</a:t>
            </a:r>
            <a:r>
              <a:rPr lang="en-AU" sz="800" dirty="0">
                <a:solidFill>
                  <a:srgbClr val="262626"/>
                </a:solidFill>
                <a:latin typeface="Arial" panose="020B0604020202020204" pitchFamily="34" charset="0"/>
                <a:cs typeface="Arial" panose="020B0604020202020204" pitchFamily="34" charset="0"/>
              </a:rPr>
              <a:t>, 1995, Fremantle, Western Australia, fibreglass, synthetic polymer paint, aluminium, 105.0 x 320.0 x 165.0 cm, 40.0 (weight -); Gift of Helen Brown 1996, Art Gallery of South Australia, Adelaide, Courtesy of the artist and Roslyn Oxley9 Gallery, Sydney.</a:t>
            </a:r>
            <a:endParaRPr lang="en-AU"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9678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F4C1D5-D6F0-4D06-854B-BE56B4B259D4}"/>
              </a:ext>
            </a:extLst>
          </p:cNvPr>
          <p:cNvSpPr>
            <a:spLocks noGrp="1"/>
          </p:cNvSpPr>
          <p:nvPr>
            <p:ph type="title"/>
          </p:nvPr>
        </p:nvSpPr>
        <p:spPr>
          <a:xfrm>
            <a:off x="322924" y="291761"/>
            <a:ext cx="7888015" cy="968660"/>
          </a:xfrm>
        </p:spPr>
        <p:txBody>
          <a:bodyPr/>
          <a:lstStyle/>
          <a:p>
            <a:r>
              <a:rPr lang="en-AU" dirty="0"/>
              <a:t>Years 5 and 6: Selected Representations and Practices </a:t>
            </a:r>
          </a:p>
        </p:txBody>
      </p:sp>
      <p:sp>
        <p:nvSpPr>
          <p:cNvPr id="6" name="Content Placeholder 1">
            <a:extLst>
              <a:ext uri="{FF2B5EF4-FFF2-40B4-BE49-F238E27FC236}">
                <a16:creationId xmlns:a16="http://schemas.microsoft.com/office/drawing/2014/main" id="{A56091BE-3410-4227-B735-0299A1D0BB60}"/>
              </a:ext>
            </a:extLst>
          </p:cNvPr>
          <p:cNvSpPr txBox="1">
            <a:spLocks/>
          </p:cNvSpPr>
          <p:nvPr/>
        </p:nvSpPr>
        <p:spPr>
          <a:xfrm>
            <a:off x="322924" y="833233"/>
            <a:ext cx="4202755" cy="5089349"/>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oAutofit/>
          </a:bodyPr>
          <a:lstStyle>
            <a:lvl1pPr marL="0" indent="0" algn="l" defTabSz="914400" rtl="0" eaLnBrk="1" latinLnBrk="0" hangingPunct="1">
              <a:lnSpc>
                <a:spcPts val="226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200" b="1" dirty="0"/>
              <a:t>Visual Conventions</a:t>
            </a:r>
            <a:br>
              <a:rPr lang="en-AU" sz="1200" dirty="0"/>
            </a:br>
            <a:r>
              <a:rPr lang="en-AU" sz="1200" dirty="0"/>
              <a:t>identifying, using and interpreting a selection of design elements and design principles</a:t>
            </a:r>
          </a:p>
          <a:p>
            <a:pPr>
              <a:lnSpc>
                <a:spcPct val="100000"/>
              </a:lnSpc>
            </a:pPr>
            <a:r>
              <a:rPr lang="en-AU" sz="1200" b="1" dirty="0"/>
              <a:t>Viewpoints</a:t>
            </a:r>
            <a:br>
              <a:rPr lang="en-AU" sz="1200" dirty="0"/>
            </a:br>
            <a:r>
              <a:rPr lang="en-AU" sz="1200" i="1" u="sng" dirty="0"/>
              <a:t>expression</a:t>
            </a:r>
            <a:r>
              <a:rPr lang="en-AU" sz="1200" dirty="0"/>
              <a:t> – physical, psychological, sensory and intuitive</a:t>
            </a:r>
            <a:br>
              <a:rPr lang="en-AU" sz="1200" dirty="0"/>
            </a:br>
            <a:r>
              <a:rPr lang="en-AU" sz="1200" i="1" u="sng" dirty="0"/>
              <a:t>contexts</a:t>
            </a:r>
            <a:r>
              <a:rPr lang="en-AU" sz="1200" dirty="0"/>
              <a:t> – recognising artists and artworks who work in cross-media and those who install their artworks in various locations. Refer to artists and audiences from different cultures, particularly Aboriginal and Torres Strait Islander Peoples, and peoples from Asia</a:t>
            </a:r>
          </a:p>
          <a:p>
            <a:pPr>
              <a:lnSpc>
                <a:spcPct val="100000"/>
              </a:lnSpc>
            </a:pPr>
            <a:r>
              <a:rPr lang="en-AU" sz="1200" b="1" dirty="0"/>
              <a:t>Forms</a:t>
            </a:r>
            <a:br>
              <a:rPr lang="en-AU" sz="1200" dirty="0"/>
            </a:br>
            <a:r>
              <a:rPr lang="en-AU" sz="1200" dirty="0"/>
              <a:t>cross-media – drawing, design, painting, sculpture, printmaking, photography, film, etc.</a:t>
            </a:r>
          </a:p>
          <a:p>
            <a:pPr>
              <a:lnSpc>
                <a:spcPct val="100000"/>
              </a:lnSpc>
            </a:pPr>
            <a:r>
              <a:rPr lang="en-AU" sz="1200" b="1" dirty="0"/>
              <a:t>Skills</a:t>
            </a:r>
            <a:br>
              <a:rPr lang="en-AU" sz="1200" dirty="0"/>
            </a:br>
            <a:r>
              <a:rPr lang="en-AU" sz="1200" i="1" u="sng" dirty="0"/>
              <a:t>expressive</a:t>
            </a:r>
            <a:r>
              <a:rPr lang="en-AU" sz="1200" dirty="0"/>
              <a:t> – interpreting subject matter through various contexts and/or viewpoints to enhance understanding and create a personal response to stimuli</a:t>
            </a:r>
            <a:br>
              <a:rPr lang="en-AU" sz="1200" dirty="0"/>
            </a:br>
            <a:r>
              <a:rPr lang="en-AU" sz="1200" i="1" u="sng" dirty="0"/>
              <a:t>conceptual</a:t>
            </a:r>
            <a:r>
              <a:rPr lang="en-AU" sz="1200" dirty="0"/>
              <a:t> – developing a thought or idea into a visual representation</a:t>
            </a:r>
            <a:br>
              <a:rPr lang="en-AU" sz="1200" dirty="0"/>
            </a:br>
            <a:r>
              <a:rPr lang="en-AU" sz="1200" i="1" u="sng" dirty="0"/>
              <a:t>practical</a:t>
            </a:r>
            <a:r>
              <a:rPr lang="en-AU" sz="1200" dirty="0"/>
              <a:t> – using visual arts materials, equipment and instruments</a:t>
            </a:r>
          </a:p>
          <a:p>
            <a:pPr>
              <a:lnSpc>
                <a:spcPct val="100000"/>
              </a:lnSpc>
            </a:pPr>
            <a:r>
              <a:rPr lang="en-AU" sz="1200" b="1" dirty="0"/>
              <a:t>Processes</a:t>
            </a:r>
            <a:br>
              <a:rPr lang="en-AU" sz="1200" dirty="0"/>
            </a:br>
            <a:r>
              <a:rPr lang="en-AU" sz="1200" dirty="0"/>
              <a:t>investigating, conceiving, experimenting, selecting, refining, predicting, testing, evaluating, comparing, analysing, identifying, evaluating, judging and displaying</a:t>
            </a:r>
          </a:p>
          <a:p>
            <a:pPr>
              <a:lnSpc>
                <a:spcPct val="100000"/>
              </a:lnSpc>
            </a:pPr>
            <a:endParaRPr lang="en-AU" dirty="0"/>
          </a:p>
          <a:p>
            <a:endParaRPr lang="en-AU" dirty="0"/>
          </a:p>
          <a:p>
            <a:r>
              <a:rPr lang="en-AU" dirty="0"/>
              <a:t> </a:t>
            </a:r>
          </a:p>
        </p:txBody>
      </p:sp>
      <p:pic>
        <p:nvPicPr>
          <p:cNvPr id="4" name="Picture 3" descr="A picture containing sitting, indoor, table, vase&#10;&#10;Description automatically generated">
            <a:extLst>
              <a:ext uri="{FF2B5EF4-FFF2-40B4-BE49-F238E27FC236}">
                <a16:creationId xmlns:a16="http://schemas.microsoft.com/office/drawing/2014/main" id="{0329E36E-06B0-4453-B4F3-C9F5B1D7AF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56686" y="910235"/>
            <a:ext cx="3857565" cy="4538312"/>
          </a:xfrm>
          <a:prstGeom prst="rect">
            <a:avLst/>
          </a:prstGeom>
        </p:spPr>
      </p:pic>
      <p:sp>
        <p:nvSpPr>
          <p:cNvPr id="2" name="Rectangle 1">
            <a:extLst>
              <a:ext uri="{FF2B5EF4-FFF2-40B4-BE49-F238E27FC236}">
                <a16:creationId xmlns:a16="http://schemas.microsoft.com/office/drawing/2014/main" id="{28021B44-91DA-418F-99CB-276320D5E787}"/>
              </a:ext>
            </a:extLst>
          </p:cNvPr>
          <p:cNvSpPr/>
          <p:nvPr/>
        </p:nvSpPr>
        <p:spPr>
          <a:xfrm>
            <a:off x="4572000" y="5630194"/>
            <a:ext cx="4572000" cy="584775"/>
          </a:xfrm>
          <a:prstGeom prst="rect">
            <a:avLst/>
          </a:prstGeom>
        </p:spPr>
        <p:txBody>
          <a:bodyPr>
            <a:spAutoFit/>
          </a:bodyPr>
          <a:lstStyle/>
          <a:p>
            <a:r>
              <a:rPr lang="en-AU" sz="800" dirty="0">
                <a:latin typeface="Arial" panose="020B0604020202020204" pitchFamily="34" charset="0"/>
                <a:cs typeface="Arial" panose="020B0604020202020204" pitchFamily="34" charset="0"/>
              </a:rPr>
              <a:t>Ah. Xian, China/Australia, born 1960, </a:t>
            </a:r>
            <a:r>
              <a:rPr lang="en-AU" sz="800" dirty="0" err="1">
                <a:latin typeface="Arial" panose="020B0604020202020204" pitchFamily="34" charset="0"/>
                <a:cs typeface="Arial" panose="020B0604020202020204" pitchFamily="34" charset="0"/>
              </a:rPr>
              <a:t>Jingdong</a:t>
            </a:r>
            <a:r>
              <a:rPr lang="en-AU" sz="800" dirty="0">
                <a:latin typeface="Arial" panose="020B0604020202020204" pitchFamily="34" charset="0"/>
                <a:cs typeface="Arial" panose="020B0604020202020204" pitchFamily="34" charset="0"/>
              </a:rPr>
              <a:t> Cloisonné Factory, manufacturer, China, </a:t>
            </a:r>
            <a:r>
              <a:rPr lang="en-AU" sz="800" i="1" dirty="0">
                <a:latin typeface="Arial" panose="020B0604020202020204" pitchFamily="34" charset="0"/>
                <a:cs typeface="Arial" panose="020B0604020202020204" pitchFamily="34" charset="0"/>
              </a:rPr>
              <a:t>Human </a:t>
            </a:r>
            <a:r>
              <a:rPr lang="en-AU" sz="800" i="1" dirty="0" err="1">
                <a:latin typeface="Arial" panose="020B0604020202020204" pitchFamily="34" charset="0"/>
                <a:cs typeface="Arial" panose="020B0604020202020204" pitchFamily="34" charset="0"/>
              </a:rPr>
              <a:t>human</a:t>
            </a:r>
            <a:r>
              <a:rPr lang="en-AU" sz="800" i="1" dirty="0">
                <a:latin typeface="Arial" panose="020B0604020202020204" pitchFamily="34" charset="0"/>
                <a:cs typeface="Arial" panose="020B0604020202020204" pitchFamily="34" charset="0"/>
              </a:rPr>
              <a:t> - cloisonné bust 3</a:t>
            </a:r>
            <a:r>
              <a:rPr lang="en-AU" sz="800" dirty="0">
                <a:latin typeface="Arial" panose="020B0604020202020204" pitchFamily="34" charset="0"/>
                <a:cs typeface="Arial" panose="020B0604020202020204" pitchFamily="34" charset="0"/>
              </a:rPr>
              <a:t>, 2001, </a:t>
            </a:r>
            <a:r>
              <a:rPr lang="en-AU" sz="800" dirty="0" err="1">
                <a:latin typeface="Arial" panose="020B0604020202020204" pitchFamily="34" charset="0"/>
                <a:cs typeface="Arial" panose="020B0604020202020204" pitchFamily="34" charset="0"/>
              </a:rPr>
              <a:t>Dachang</a:t>
            </a:r>
            <a:r>
              <a:rPr lang="en-AU" sz="800" dirty="0">
                <a:latin typeface="Arial" panose="020B0604020202020204" pitchFamily="34" charset="0"/>
                <a:cs typeface="Arial" panose="020B0604020202020204" pitchFamily="34" charset="0"/>
              </a:rPr>
              <a:t> County, Hebei Province, cloisonné enamel on copper, 45.0 x 42.5 x 25.5 cm; Gift of ETSA Utilities and the Art Gallery of South Australia Foundation 2006, Art Gallery of South Australia, Adelaide, © courtesy the artist. </a:t>
            </a:r>
            <a:endParaRPr lang="en-AU" dirty="0"/>
          </a:p>
        </p:txBody>
      </p:sp>
    </p:spTree>
    <p:extLst>
      <p:ext uri="{BB962C8B-B14F-4D97-AF65-F5344CB8AC3E}">
        <p14:creationId xmlns:p14="http://schemas.microsoft.com/office/powerpoint/2010/main" val="3332519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BC85AE-E62A-4DBB-BC71-4AD38C1477D2}"/>
              </a:ext>
            </a:extLst>
          </p:cNvPr>
          <p:cNvSpPr>
            <a:spLocks noGrp="1"/>
          </p:cNvSpPr>
          <p:nvPr>
            <p:ph idx="1"/>
          </p:nvPr>
        </p:nvSpPr>
        <p:spPr>
          <a:xfrm>
            <a:off x="251804" y="757620"/>
            <a:ext cx="2704756" cy="1619820"/>
          </a:xfrm>
        </p:spPr>
        <p:txBody>
          <a:bodyPr>
            <a:noAutofit/>
          </a:bodyPr>
          <a:lstStyle/>
          <a:p>
            <a:pPr>
              <a:lnSpc>
                <a:spcPct val="100000"/>
              </a:lnSpc>
              <a:spcBef>
                <a:spcPts val="0"/>
              </a:spcBef>
            </a:pPr>
            <a:r>
              <a:rPr lang="en-AU" sz="1400" dirty="0"/>
              <a:t>Seeing artworks in situ and engaging with primary sources is a unique experience, one which all children should have the opportunity to experience. The detail in a painting or print, the texture of a surface or the scale of a sculpture can sometimes only be appreciated when in front of the work itself. </a:t>
            </a:r>
          </a:p>
          <a:p>
            <a:pPr>
              <a:lnSpc>
                <a:spcPct val="100000"/>
              </a:lnSpc>
              <a:spcBef>
                <a:spcPts val="0"/>
              </a:spcBef>
            </a:pPr>
            <a:endParaRPr lang="en-AU" sz="1400" dirty="0"/>
          </a:p>
          <a:p>
            <a:pPr>
              <a:lnSpc>
                <a:spcPct val="100000"/>
              </a:lnSpc>
              <a:spcBef>
                <a:spcPts val="0"/>
              </a:spcBef>
            </a:pPr>
            <a:r>
              <a:rPr lang="en-AU" sz="1400" dirty="0"/>
              <a:t>In each year level, at least one elaboration within the Australian Curriculum for Visual Arts requires students to respond to artworks. In some instances, students are required to analyse how artists use visual conventions in artworks, by </a:t>
            </a:r>
            <a:r>
              <a:rPr lang="en-AU" sz="1400" b="1" i="1" dirty="0"/>
              <a:t>visiting</a:t>
            </a:r>
            <a:r>
              <a:rPr lang="en-AU" sz="1400" dirty="0"/>
              <a:t> and critiquing a physical or virtual exhibition of art.</a:t>
            </a:r>
          </a:p>
          <a:p>
            <a:pPr>
              <a:lnSpc>
                <a:spcPct val="100000"/>
              </a:lnSpc>
            </a:pPr>
            <a:endParaRPr lang="en-AU" sz="1200" dirty="0"/>
          </a:p>
        </p:txBody>
      </p:sp>
      <p:sp>
        <p:nvSpPr>
          <p:cNvPr id="3" name="Title 2">
            <a:extLst>
              <a:ext uri="{FF2B5EF4-FFF2-40B4-BE49-F238E27FC236}">
                <a16:creationId xmlns:a16="http://schemas.microsoft.com/office/drawing/2014/main" id="{9D2A081C-6092-41CE-9992-0DD744779B5F}"/>
              </a:ext>
            </a:extLst>
          </p:cNvPr>
          <p:cNvSpPr>
            <a:spLocks noGrp="1"/>
          </p:cNvSpPr>
          <p:nvPr>
            <p:ph type="title"/>
          </p:nvPr>
        </p:nvSpPr>
        <p:spPr>
          <a:xfrm>
            <a:off x="322924" y="291761"/>
            <a:ext cx="5712315" cy="465859"/>
          </a:xfrm>
        </p:spPr>
        <p:txBody>
          <a:bodyPr/>
          <a:lstStyle/>
          <a:p>
            <a:r>
              <a:rPr lang="en-AU" dirty="0"/>
              <a:t>A visit to the Art Gallery of South Australia </a:t>
            </a:r>
          </a:p>
        </p:txBody>
      </p:sp>
      <p:pic>
        <p:nvPicPr>
          <p:cNvPr id="7" name="Picture 6" descr="A picture containing building, large, red, room&#10;&#10;Description automatically generated">
            <a:extLst>
              <a:ext uri="{FF2B5EF4-FFF2-40B4-BE49-F238E27FC236}">
                <a16:creationId xmlns:a16="http://schemas.microsoft.com/office/drawing/2014/main" id="{A1683ABD-C940-4BAA-A719-29C757D295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07562" y="1749163"/>
            <a:ext cx="5556911" cy="3703681"/>
          </a:xfrm>
          <a:prstGeom prst="rect">
            <a:avLst/>
          </a:prstGeom>
        </p:spPr>
      </p:pic>
      <p:sp>
        <p:nvSpPr>
          <p:cNvPr id="8" name="Rectangle 7">
            <a:extLst>
              <a:ext uri="{FF2B5EF4-FFF2-40B4-BE49-F238E27FC236}">
                <a16:creationId xmlns:a16="http://schemas.microsoft.com/office/drawing/2014/main" id="{7DD55F24-8578-472A-8109-8A2C3A3833BB}"/>
              </a:ext>
            </a:extLst>
          </p:cNvPr>
          <p:cNvSpPr/>
          <p:nvPr/>
        </p:nvSpPr>
        <p:spPr>
          <a:xfrm>
            <a:off x="3107562" y="5649191"/>
            <a:ext cx="5556911" cy="233910"/>
          </a:xfrm>
          <a:prstGeom prst="rect">
            <a:avLst/>
          </a:prstGeom>
        </p:spPr>
        <p:txBody>
          <a:bodyPr wrap="square">
            <a:spAutoFit/>
          </a:bodyPr>
          <a:lstStyle/>
          <a:p>
            <a:pPr>
              <a:lnSpc>
                <a:spcPct val="115000"/>
              </a:lnSpc>
              <a:spcAft>
                <a:spcPts val="1000"/>
              </a:spcAft>
            </a:pPr>
            <a:r>
              <a:rPr lang="en-AU" sz="800" dirty="0">
                <a:latin typeface="Arial" panose="020B0604020202020204" pitchFamily="34" charset="0"/>
                <a:ea typeface="Calibri" panose="020F0502020204030204" pitchFamily="34" charset="0"/>
                <a:cs typeface="Arial" panose="020B0604020202020204" pitchFamily="34" charset="0"/>
              </a:rPr>
              <a:t>Installation view: </a:t>
            </a:r>
            <a:r>
              <a:rPr lang="en-AU" sz="800" i="1" dirty="0">
                <a:latin typeface="Arial" panose="020B0604020202020204" pitchFamily="34" charset="0"/>
                <a:ea typeface="Calibri" panose="020F0502020204030204" pitchFamily="34" charset="0"/>
                <a:cs typeface="Arial" panose="020B0604020202020204" pitchFamily="34" charset="0"/>
              </a:rPr>
              <a:t>Chiharu Shiota: Embodied</a:t>
            </a:r>
            <a:r>
              <a:rPr lang="en-AU" sz="800" dirty="0">
                <a:latin typeface="Arial" panose="020B0604020202020204" pitchFamily="34" charset="0"/>
                <a:ea typeface="Calibri" panose="020F0502020204030204" pitchFamily="34" charset="0"/>
                <a:cs typeface="Arial" panose="020B0604020202020204" pitchFamily="34" charset="0"/>
              </a:rPr>
              <a:t>, 2018, Art Gallery of South Australia, Adelaide; photo: Saul Steed</a:t>
            </a:r>
          </a:p>
        </p:txBody>
      </p:sp>
    </p:spTree>
    <p:extLst>
      <p:ext uri="{BB962C8B-B14F-4D97-AF65-F5344CB8AC3E}">
        <p14:creationId xmlns:p14="http://schemas.microsoft.com/office/powerpoint/2010/main" val="3258375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07845F-32F6-453A-B8F5-1F86C5A94E31}"/>
              </a:ext>
            </a:extLst>
          </p:cNvPr>
          <p:cNvSpPr>
            <a:spLocks noGrp="1"/>
          </p:cNvSpPr>
          <p:nvPr>
            <p:ph idx="1"/>
          </p:nvPr>
        </p:nvSpPr>
        <p:spPr>
          <a:xfrm>
            <a:off x="239035" y="890593"/>
            <a:ext cx="3317898" cy="3674644"/>
          </a:xfrm>
        </p:spPr>
        <p:txBody>
          <a:bodyPr/>
          <a:lstStyle/>
          <a:p>
            <a:pPr>
              <a:lnSpc>
                <a:spcPct val="100000"/>
              </a:lnSpc>
            </a:pPr>
            <a:r>
              <a:rPr lang="en-AU" sz="1600" b="1" dirty="0"/>
              <a:t>Pre-visit</a:t>
            </a:r>
          </a:p>
          <a:p>
            <a:pPr>
              <a:lnSpc>
                <a:spcPct val="100000"/>
              </a:lnSpc>
            </a:pPr>
            <a:r>
              <a:rPr lang="en-AU" sz="1400" dirty="0"/>
              <a:t>A visit to the gallery is really no different from a lesson in the classroom and therefore needs to be prepared for in a similar way:</a:t>
            </a:r>
          </a:p>
          <a:p>
            <a:pPr>
              <a:lnSpc>
                <a:spcPct val="100000"/>
              </a:lnSpc>
            </a:pPr>
            <a:r>
              <a:rPr lang="en-AU" sz="1400" dirty="0"/>
              <a:t>• Visit the gallery before taking your students there. This will allow you to see what is on display and decide what is suitable for them. Displays can change regularly.</a:t>
            </a:r>
          </a:p>
          <a:p>
            <a:pPr>
              <a:lnSpc>
                <a:spcPct val="100000"/>
              </a:lnSpc>
            </a:pPr>
            <a:r>
              <a:rPr lang="en-AU" sz="1400" dirty="0"/>
              <a:t>• Plan your journey throughout the space, considering where you will stop to discuss artworks. Remember you know your students best. Plan your visit to suit them.</a:t>
            </a:r>
          </a:p>
          <a:p>
            <a:pPr>
              <a:lnSpc>
                <a:spcPct val="100000"/>
              </a:lnSpc>
            </a:pPr>
            <a:r>
              <a:rPr lang="en-AU" sz="1400" dirty="0"/>
              <a:t>• Prepare some questions to spark discussion, rather than rehearse and disseminate content. If you are not sure where to start use AGSA’s Curiosity Cards or online interpretive resources.</a:t>
            </a:r>
          </a:p>
        </p:txBody>
      </p:sp>
      <p:sp>
        <p:nvSpPr>
          <p:cNvPr id="3" name="Title 2">
            <a:extLst>
              <a:ext uri="{FF2B5EF4-FFF2-40B4-BE49-F238E27FC236}">
                <a16:creationId xmlns:a16="http://schemas.microsoft.com/office/drawing/2014/main" id="{6DE0C584-E42B-41AF-8DE3-F34C0EF3BE15}"/>
              </a:ext>
            </a:extLst>
          </p:cNvPr>
          <p:cNvSpPr>
            <a:spLocks noGrp="1"/>
          </p:cNvSpPr>
          <p:nvPr>
            <p:ph type="title"/>
          </p:nvPr>
        </p:nvSpPr>
        <p:spPr/>
        <p:txBody>
          <a:bodyPr/>
          <a:lstStyle/>
          <a:p>
            <a:r>
              <a:rPr lang="en-AU" dirty="0"/>
              <a:t>Tips for planning an excursion </a:t>
            </a:r>
          </a:p>
        </p:txBody>
      </p:sp>
      <p:pic>
        <p:nvPicPr>
          <p:cNvPr id="7" name="Picture 6" descr="A room filled with furniture and a fireplace&#10;&#10;Description automatically generated">
            <a:extLst>
              <a:ext uri="{FF2B5EF4-FFF2-40B4-BE49-F238E27FC236}">
                <a16:creationId xmlns:a16="http://schemas.microsoft.com/office/drawing/2014/main" id="{C3A84969-9F5C-48EA-8012-3913FA2F67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98158" y="2211990"/>
            <a:ext cx="5214921" cy="3475745"/>
          </a:xfrm>
          <a:prstGeom prst="rect">
            <a:avLst/>
          </a:prstGeom>
        </p:spPr>
      </p:pic>
      <p:sp>
        <p:nvSpPr>
          <p:cNvPr id="5" name="Rectangle 4">
            <a:extLst>
              <a:ext uri="{FF2B5EF4-FFF2-40B4-BE49-F238E27FC236}">
                <a16:creationId xmlns:a16="http://schemas.microsoft.com/office/drawing/2014/main" id="{73AF4336-DA01-49F9-B6BC-A4A76042A956}"/>
              </a:ext>
            </a:extLst>
          </p:cNvPr>
          <p:cNvSpPr/>
          <p:nvPr/>
        </p:nvSpPr>
        <p:spPr>
          <a:xfrm>
            <a:off x="3698158" y="5869255"/>
            <a:ext cx="5556911" cy="221856"/>
          </a:xfrm>
          <a:prstGeom prst="rect">
            <a:avLst/>
          </a:prstGeom>
        </p:spPr>
        <p:txBody>
          <a:bodyPr wrap="square">
            <a:spAutoFit/>
          </a:bodyPr>
          <a:lstStyle/>
          <a:p>
            <a:pPr>
              <a:lnSpc>
                <a:spcPct val="115000"/>
              </a:lnSpc>
              <a:spcAft>
                <a:spcPts val="1000"/>
              </a:spcAft>
            </a:pPr>
            <a:r>
              <a:rPr lang="en-AU" sz="800" dirty="0">
                <a:latin typeface="Arial" panose="020B0604020202020204" pitchFamily="34" charset="0"/>
                <a:ea typeface="Calibri" panose="020F0502020204030204" pitchFamily="34" charset="0"/>
                <a:cs typeface="Arial" panose="020B0604020202020204" pitchFamily="34" charset="0"/>
              </a:rPr>
              <a:t>Installation view: </a:t>
            </a:r>
            <a:r>
              <a:rPr lang="en-AU" sz="800" i="1" dirty="0">
                <a:latin typeface="Arial" panose="020B0604020202020204" pitchFamily="34" charset="0"/>
                <a:ea typeface="Calibri" panose="020F0502020204030204" pitchFamily="34" charset="0"/>
                <a:cs typeface="Arial" panose="020B0604020202020204" pitchFamily="34" charset="0"/>
              </a:rPr>
              <a:t>Gallery 6</a:t>
            </a:r>
            <a:r>
              <a:rPr lang="en-AU" sz="800" dirty="0">
                <a:latin typeface="Arial" panose="020B0604020202020204" pitchFamily="34" charset="0"/>
                <a:ea typeface="Calibri" panose="020F0502020204030204" pitchFamily="34" charset="0"/>
                <a:cs typeface="Arial" panose="020B0604020202020204" pitchFamily="34" charset="0"/>
              </a:rPr>
              <a:t>, Art Gallery of South Australia, Adelaide; photo: Saul Steed</a:t>
            </a:r>
          </a:p>
        </p:txBody>
      </p:sp>
    </p:spTree>
    <p:extLst>
      <p:ext uri="{BB962C8B-B14F-4D97-AF65-F5344CB8AC3E}">
        <p14:creationId xmlns:p14="http://schemas.microsoft.com/office/powerpoint/2010/main" val="4214261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07845F-32F6-453A-B8F5-1F86C5A94E31}"/>
              </a:ext>
            </a:extLst>
          </p:cNvPr>
          <p:cNvSpPr>
            <a:spLocks noGrp="1"/>
          </p:cNvSpPr>
          <p:nvPr>
            <p:ph idx="1"/>
          </p:nvPr>
        </p:nvSpPr>
        <p:spPr>
          <a:xfrm>
            <a:off x="251804" y="856012"/>
            <a:ext cx="3940903" cy="3674644"/>
          </a:xfrm>
        </p:spPr>
        <p:txBody>
          <a:bodyPr/>
          <a:lstStyle/>
          <a:p>
            <a:pPr>
              <a:lnSpc>
                <a:spcPct val="100000"/>
              </a:lnSpc>
            </a:pPr>
            <a:r>
              <a:rPr lang="en-AU" sz="1600" b="1" dirty="0"/>
              <a:t>During your visit</a:t>
            </a:r>
          </a:p>
          <a:p>
            <a:pPr>
              <a:lnSpc>
                <a:spcPct val="100000"/>
              </a:lnSpc>
            </a:pPr>
            <a:r>
              <a:rPr lang="en-AU" sz="1400" dirty="0"/>
              <a:t>• Often the only time that students visit a cultural institution is on a school excursion, so where possible prioritise time with artworks or objects. Emphasise looking and discussing rather than keeping students preoccupied with worksheets.</a:t>
            </a:r>
          </a:p>
          <a:p>
            <a:pPr>
              <a:lnSpc>
                <a:spcPct val="100000"/>
              </a:lnSpc>
            </a:pPr>
            <a:r>
              <a:rPr lang="en-AU" sz="1400" dirty="0"/>
              <a:t>• Arrange your class into small groups. This will make your movement through gallery spaces easier to manage.</a:t>
            </a:r>
          </a:p>
          <a:p>
            <a:pPr>
              <a:lnSpc>
                <a:spcPct val="100000"/>
              </a:lnSpc>
            </a:pPr>
            <a:r>
              <a:rPr lang="en-AU" sz="1400" dirty="0"/>
              <a:t>• You won’t have time to see everything. Plan to stop at five or six works to use as starting points for inquiry, but be flexible – students’ interest may be piqued by a  you don’t have on your list. If you have prepared a range of critical thinking questions, it won’t matter which  your students are drawn to, provided you have allowed time for discussion.</a:t>
            </a:r>
          </a:p>
          <a:p>
            <a:pPr>
              <a:lnSpc>
                <a:spcPct val="100000"/>
              </a:lnSpc>
            </a:pPr>
            <a:r>
              <a:rPr lang="en-AU" sz="1400" dirty="0"/>
              <a:t>• Most of all, have fun! The more you enjoy it, the more they will.</a:t>
            </a:r>
          </a:p>
        </p:txBody>
      </p:sp>
      <p:sp>
        <p:nvSpPr>
          <p:cNvPr id="3" name="Title 2">
            <a:extLst>
              <a:ext uri="{FF2B5EF4-FFF2-40B4-BE49-F238E27FC236}">
                <a16:creationId xmlns:a16="http://schemas.microsoft.com/office/drawing/2014/main" id="{6DE0C584-E42B-41AF-8DE3-F34C0EF3BE15}"/>
              </a:ext>
            </a:extLst>
          </p:cNvPr>
          <p:cNvSpPr>
            <a:spLocks noGrp="1"/>
          </p:cNvSpPr>
          <p:nvPr>
            <p:ph type="title"/>
          </p:nvPr>
        </p:nvSpPr>
        <p:spPr/>
        <p:txBody>
          <a:bodyPr/>
          <a:lstStyle/>
          <a:p>
            <a:r>
              <a:rPr lang="en-AU" dirty="0"/>
              <a:t>Tips for planning an excursion</a:t>
            </a:r>
          </a:p>
        </p:txBody>
      </p:sp>
      <p:pic>
        <p:nvPicPr>
          <p:cNvPr id="5" name="Picture 4" descr="A picture containing indoor, table, sitting, desk&#10;&#10;Description automatically generated">
            <a:extLst>
              <a:ext uri="{FF2B5EF4-FFF2-40B4-BE49-F238E27FC236}">
                <a16:creationId xmlns:a16="http://schemas.microsoft.com/office/drawing/2014/main" id="{D7AC84F9-AE5A-4E85-AD1E-E10932849C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92707" y="1137920"/>
            <a:ext cx="4399280" cy="4399280"/>
          </a:xfrm>
          <a:prstGeom prst="rect">
            <a:avLst/>
          </a:prstGeom>
        </p:spPr>
      </p:pic>
      <p:sp>
        <p:nvSpPr>
          <p:cNvPr id="6" name="Rectangle 5">
            <a:extLst>
              <a:ext uri="{FF2B5EF4-FFF2-40B4-BE49-F238E27FC236}">
                <a16:creationId xmlns:a16="http://schemas.microsoft.com/office/drawing/2014/main" id="{6C78CE2D-867F-471A-84AC-980862473344}"/>
              </a:ext>
            </a:extLst>
          </p:cNvPr>
          <p:cNvSpPr/>
          <p:nvPr/>
        </p:nvSpPr>
        <p:spPr>
          <a:xfrm>
            <a:off x="4192707" y="5649191"/>
            <a:ext cx="4471766" cy="649537"/>
          </a:xfrm>
          <a:prstGeom prst="rect">
            <a:avLst/>
          </a:prstGeom>
        </p:spPr>
        <p:txBody>
          <a:bodyPr wrap="square">
            <a:spAutoFit/>
          </a:bodyPr>
          <a:lstStyle/>
          <a:p>
            <a:pPr>
              <a:lnSpc>
                <a:spcPct val="115000"/>
              </a:lnSpc>
              <a:spcAft>
                <a:spcPts val="1000"/>
              </a:spcAft>
            </a:pPr>
            <a:r>
              <a:rPr lang="en-AU" sz="800" dirty="0"/>
              <a:t>image detail: Reko Rennie, Kamilaroi people, New South Wales, OA_CAMO, Adelaide, 2017; Commissioned for TARNANTHI : Festival of Contemporary Aboriginal &amp; Torres Strait Islander Art supported by BHP 2017, Art Gallery of South Australia, Adelaide, Courtesy of the artist and </a:t>
            </a:r>
            <a:r>
              <a:rPr lang="en-AU" sz="800" dirty="0" err="1"/>
              <a:t>blackartprojects</a:t>
            </a:r>
            <a:r>
              <a:rPr lang="en-AU" sz="800" dirty="0"/>
              <a:t>, Melbourne, photo: Saul Steed</a:t>
            </a:r>
            <a:endParaRPr lang="en-AU" sz="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5661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ood, drawing&#10;&#10;Description automatically generated">
            <a:extLst>
              <a:ext uri="{FF2B5EF4-FFF2-40B4-BE49-F238E27FC236}">
                <a16:creationId xmlns:a16="http://schemas.microsoft.com/office/drawing/2014/main" id="{275F7636-BA54-44B4-AC39-1B66012FC7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626846">
            <a:off x="4917644" y="1262855"/>
            <a:ext cx="2456716" cy="3345957"/>
          </a:xfrm>
          <a:prstGeom prst="rect">
            <a:avLst/>
          </a:prstGeom>
        </p:spPr>
      </p:pic>
      <p:sp>
        <p:nvSpPr>
          <p:cNvPr id="2" name="Content Placeholder 1">
            <a:extLst>
              <a:ext uri="{FF2B5EF4-FFF2-40B4-BE49-F238E27FC236}">
                <a16:creationId xmlns:a16="http://schemas.microsoft.com/office/drawing/2014/main" id="{0AC857E0-6B35-487F-A725-21C84B8F2519}"/>
              </a:ext>
            </a:extLst>
          </p:cNvPr>
          <p:cNvSpPr>
            <a:spLocks noGrp="1"/>
          </p:cNvSpPr>
          <p:nvPr>
            <p:ph idx="1"/>
          </p:nvPr>
        </p:nvSpPr>
        <p:spPr>
          <a:xfrm>
            <a:off x="194217" y="838365"/>
            <a:ext cx="4629453" cy="3674644"/>
          </a:xfrm>
        </p:spPr>
        <p:txBody>
          <a:bodyPr/>
          <a:lstStyle/>
          <a:p>
            <a:pPr>
              <a:lnSpc>
                <a:spcPct val="100000"/>
              </a:lnSpc>
            </a:pPr>
            <a:r>
              <a:rPr lang="en-AU" sz="1400" dirty="0"/>
              <a:t>Curiosity Cards promote critical and creative thinking and encourage ‘long looking’, resulting in students actively engaging with artworks, with ideas and with each other. The questions provide students with an alternative ‘way in’ to a , sparking their curiosity and developing their confidence in responding to visual information. Some questions require a quick response, and so are great icebreakers for all students to have an opportunity to share, while other questions are designed to stimulate extended activities and could be completed in pairs or small groups. </a:t>
            </a:r>
          </a:p>
          <a:p>
            <a:pPr>
              <a:lnSpc>
                <a:spcPct val="100000"/>
              </a:lnSpc>
            </a:pPr>
            <a:r>
              <a:rPr lang="en-AU" sz="1400" dirty="0"/>
              <a:t>A self-guided visit can often be a daunting experience with students seeing artworks in situ, sometimes for the first time. The Curiosity Cards assist you to plan a visit to a gallery, without the pressure of disseminating content in the exhibition space. Rather, slow down the gallery experience by providing opportunities for students to make connections and respond, emphasising that every student’s opinion is acknowledged and valid.</a:t>
            </a:r>
          </a:p>
          <a:p>
            <a:pPr>
              <a:lnSpc>
                <a:spcPct val="100000"/>
              </a:lnSpc>
            </a:pPr>
            <a:r>
              <a:rPr lang="en-AU" sz="1400" dirty="0"/>
              <a:t>Curiosity Cards are available online from the </a:t>
            </a:r>
            <a:r>
              <a:rPr lang="en-AU" sz="1400" dirty="0">
                <a:hlinkClick r:id="rId3"/>
              </a:rPr>
              <a:t>AGSA Store </a:t>
            </a:r>
            <a:r>
              <a:rPr lang="en-AU" sz="1400" dirty="0"/>
              <a:t>or a sample can be downloaded from our </a:t>
            </a:r>
            <a:r>
              <a:rPr lang="en-AU" sz="1400" dirty="0">
                <a:hlinkClick r:id="rId4"/>
              </a:rPr>
              <a:t>website</a:t>
            </a:r>
            <a:r>
              <a:rPr lang="en-AU" sz="1400" dirty="0"/>
              <a:t> </a:t>
            </a:r>
          </a:p>
        </p:txBody>
      </p:sp>
      <p:sp>
        <p:nvSpPr>
          <p:cNvPr id="3" name="Title 2">
            <a:extLst>
              <a:ext uri="{FF2B5EF4-FFF2-40B4-BE49-F238E27FC236}">
                <a16:creationId xmlns:a16="http://schemas.microsoft.com/office/drawing/2014/main" id="{BECB28D8-7661-470A-B351-A1D83A0866B4}"/>
              </a:ext>
            </a:extLst>
          </p:cNvPr>
          <p:cNvSpPr>
            <a:spLocks noGrp="1"/>
          </p:cNvSpPr>
          <p:nvPr>
            <p:ph type="title"/>
          </p:nvPr>
        </p:nvSpPr>
        <p:spPr/>
        <p:txBody>
          <a:bodyPr/>
          <a:lstStyle/>
          <a:p>
            <a:r>
              <a:rPr lang="en-AU" dirty="0"/>
              <a:t>Curiosity Cards </a:t>
            </a:r>
          </a:p>
        </p:txBody>
      </p:sp>
      <p:pic>
        <p:nvPicPr>
          <p:cNvPr id="8" name="Picture 7" descr="A screenshot of a cell phone&#10;&#10;Description automatically generated">
            <a:extLst>
              <a:ext uri="{FF2B5EF4-FFF2-40B4-BE49-F238E27FC236}">
                <a16:creationId xmlns:a16="http://schemas.microsoft.com/office/drawing/2014/main" id="{85896237-CD5A-4B43-852C-9FF76B8299D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327148">
            <a:off x="6567180" y="2537268"/>
            <a:ext cx="2315690" cy="3278089"/>
          </a:xfrm>
          <a:prstGeom prst="rect">
            <a:avLst/>
          </a:prstGeom>
        </p:spPr>
      </p:pic>
    </p:spTree>
    <p:extLst>
      <p:ext uri="{BB962C8B-B14F-4D97-AF65-F5344CB8AC3E}">
        <p14:creationId xmlns:p14="http://schemas.microsoft.com/office/powerpoint/2010/main" val="1930588493"/>
      </p:ext>
    </p:extLst>
  </p:cSld>
  <p:clrMapOvr>
    <a:masterClrMapping/>
  </p:clrMapOvr>
</p:sld>
</file>

<file path=ppt/theme/theme1.xml><?xml version="1.0" encoding="utf-8"?>
<a:theme xmlns:a="http://schemas.openxmlformats.org/drawingml/2006/main" name="AGSA_PowerPoint Template_SAVE YOUR OWN COPY_do not overwri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SA_Arial_Revised" id="{5A3E82FE-B282-B34F-8240-3B6D6828FC5A}" vid="{07E1A593-8E3E-9D4B-891B-BDBE4504E6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AGSA_PowerPoint Template_SAVE YOUR OWN COPY_do not overwrite</Template>
  <TotalTime>11048</TotalTime>
  <Words>5525</Words>
  <Application>Microsoft Office PowerPoint</Application>
  <PresentationFormat>On-screen Show (4:3)</PresentationFormat>
  <Paragraphs>299</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Neutral BP</vt:lpstr>
      <vt:lpstr>AGSA_PowerPoint Template_SAVE YOUR OWN COPY_do not overwrite</vt:lpstr>
      <vt:lpstr>Visual Arts Planning Resource Early Years &amp; Primary </vt:lpstr>
      <vt:lpstr>About this resource </vt:lpstr>
      <vt:lpstr>Foundation to Year 2: Selected Representations and Practices </vt:lpstr>
      <vt:lpstr>Year 3 and 4: Selected Representations and Practices </vt:lpstr>
      <vt:lpstr>Years 5 and 6: Selected Representations and Practices </vt:lpstr>
      <vt:lpstr>A visit to the Art Gallery of South Australia </vt:lpstr>
      <vt:lpstr>Tips for planning an excursion </vt:lpstr>
      <vt:lpstr>Tips for planning an excursion</vt:lpstr>
      <vt:lpstr>Curiosity Cards </vt:lpstr>
      <vt:lpstr>The Arts: Visual Arts Sub-strand F - 6</vt:lpstr>
      <vt:lpstr>PowerPoint Presentation</vt:lpstr>
      <vt:lpstr>PowerPoint Presentation</vt:lpstr>
      <vt:lpstr>PowerPoint Presentation</vt:lpstr>
      <vt:lpstr>Captions</vt:lpstr>
      <vt:lpstr>PowerPoint Presentation</vt:lpstr>
      <vt:lpstr>PowerPoint Presentation</vt:lpstr>
      <vt:lpstr>Captions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Years 5 and 6: Viewpoints, skills and processes </vt:lpstr>
      <vt:lpstr>PowerPoint Presentation</vt:lpstr>
      <vt:lpstr>PowerPoint Presentation</vt:lpstr>
      <vt:lpstr>PowerPoint Presentation</vt:lpstr>
      <vt:lpstr>PowerPoint Presentation</vt:lpstr>
      <vt:lpstr>PowerPoint Presentation</vt:lpstr>
      <vt:lpstr>PowerPoint Presentation</vt:lpstr>
      <vt:lpstr>Responding to and interpreting artworks</vt:lpstr>
      <vt:lpstr>Programs for Early Years and Primary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Tile</dc:title>
  <dc:creator>Thomas Readett</dc:creator>
  <cp:lastModifiedBy>Neagle, Kylie (AGSA)</cp:lastModifiedBy>
  <cp:revision>259</cp:revision>
  <cp:lastPrinted>2020-01-13T21:01:59Z</cp:lastPrinted>
  <dcterms:created xsi:type="dcterms:W3CDTF">2019-02-15T00:30:04Z</dcterms:created>
  <dcterms:modified xsi:type="dcterms:W3CDTF">2020-01-13T21:03:33Z</dcterms:modified>
</cp:coreProperties>
</file>